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88" r:id="rId14"/>
    <p:sldId id="289" r:id="rId15"/>
    <p:sldId id="290" r:id="rId16"/>
    <p:sldId id="291" r:id="rId17"/>
    <p:sldId id="292" r:id="rId18"/>
    <p:sldId id="268" r:id="rId19"/>
    <p:sldId id="269" r:id="rId20"/>
    <p:sldId id="270" r:id="rId21"/>
    <p:sldId id="271" r:id="rId22"/>
    <p:sldId id="272" r:id="rId23"/>
    <p:sldId id="273" r:id="rId24"/>
    <p:sldId id="274" r:id="rId25"/>
    <p:sldId id="275" r:id="rId26"/>
    <p:sldId id="276" r:id="rId27"/>
    <p:sldId id="277" r:id="rId28"/>
    <p:sldId id="279" r:id="rId29"/>
    <p:sldId id="294" r:id="rId30"/>
    <p:sldId id="287" r:id="rId31"/>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3" roundtripDataSignature="AMtx7miOVkdZfX5p/5/yNP6wrqFidxxxh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71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4" name="Google Shape;4;n"/>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5" name="Google Shape;5;n"/>
          <p:cNvSpPr>
            <a:spLocks noGrp="1" noRot="1" noChangeAspect="1"/>
          </p:cNvSpPr>
          <p:nvPr>
            <p:ph type="sldImg" idx="3"/>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 name="Google Shape;6;n"/>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lvl1pPr>
            <a:lvl2pPr marL="914400" lvl="1" indent="-228600">
              <a:spcBef>
                <a:spcPts val="0"/>
              </a:spcBef>
              <a:spcAft>
                <a:spcPts val="0"/>
              </a:spcAft>
              <a:buSzPts val="1400"/>
              <a:buNone/>
              <a:defRPr sz="1800"/>
            </a:lvl2pPr>
            <a:lvl3pPr marL="1371600" lvl="2" indent="-228600">
              <a:spcBef>
                <a:spcPts val="0"/>
              </a:spcBef>
              <a:spcAft>
                <a:spcPts val="0"/>
              </a:spcAft>
              <a:buSzPts val="1400"/>
              <a:buNone/>
              <a:defRPr sz="1800"/>
            </a:lvl3pPr>
            <a:lvl4pPr marL="1828800" lvl="3" indent="-228600">
              <a:spcBef>
                <a:spcPts val="0"/>
              </a:spcBef>
              <a:spcAft>
                <a:spcPts val="0"/>
              </a:spcAft>
              <a:buSzPts val="1400"/>
              <a:buNone/>
              <a:defRPr sz="1800"/>
            </a:lvl4pPr>
            <a:lvl5pPr marL="2286000" lvl="4" indent="-228600">
              <a:spcBef>
                <a:spcPts val="0"/>
              </a:spcBef>
              <a:spcAft>
                <a:spcPts val="0"/>
              </a:spcAft>
              <a:buSzPts val="1400"/>
              <a:buNone/>
              <a:defRPr sz="1800"/>
            </a:lvl5pPr>
            <a:lvl6pPr marL="2743200" lvl="5" indent="-228600">
              <a:spcBef>
                <a:spcPts val="0"/>
              </a:spcBef>
              <a:spcAft>
                <a:spcPts val="0"/>
              </a:spcAft>
              <a:buSzPts val="1400"/>
              <a:buNone/>
              <a:defRPr sz="1800"/>
            </a:lvl6pPr>
            <a:lvl7pPr marL="3200400" lvl="6" indent="-228600">
              <a:spcBef>
                <a:spcPts val="0"/>
              </a:spcBef>
              <a:spcAft>
                <a:spcPts val="0"/>
              </a:spcAft>
              <a:buSzPts val="1400"/>
              <a:buNone/>
              <a:defRPr sz="1800"/>
            </a:lvl7pPr>
            <a:lvl8pPr marL="3657600" lvl="7" indent="-228600">
              <a:spcBef>
                <a:spcPts val="0"/>
              </a:spcBef>
              <a:spcAft>
                <a:spcPts val="0"/>
              </a:spcAft>
              <a:buSzPts val="1400"/>
              <a:buNone/>
              <a:defRPr sz="1800"/>
            </a:lvl8pPr>
            <a:lvl9pPr marL="4114800" lvl="8" indent="-228600">
              <a:spcBef>
                <a:spcPts val="0"/>
              </a:spcBef>
              <a:spcAft>
                <a:spcPts val="0"/>
              </a:spcAft>
              <a:buSzPts val="1400"/>
              <a:buNone/>
              <a:defRPr sz="1800"/>
            </a:lvl9pPr>
          </a:lstStyle>
          <a:p>
            <a:endParaRPr/>
          </a:p>
        </p:txBody>
      </p:sp>
      <p:sp>
        <p:nvSpPr>
          <p:cNvPr id="7" name="Google Shape;7;n"/>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8" name="Google Shape;8;n"/>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
        <p:cNvGrpSpPr/>
        <p:nvPr/>
      </p:nvGrpSpPr>
      <p:grpSpPr>
        <a:xfrm>
          <a:off x="0" y="0"/>
          <a:ext cx="0" cy="0"/>
          <a:chOff x="0" y="0"/>
          <a:chExt cx="0" cy="0"/>
        </a:xfrm>
      </p:grpSpPr>
      <p:sp>
        <p:nvSpPr>
          <p:cNvPr id="12" name="Google Shape;12;p1: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3" name="Google Shape;13;p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TIEMPO: 2 minutos. RESPONSABLE: Mauro.</a:t>
            </a:r>
            <a:endParaRPr/>
          </a:p>
          <a:p>
            <a:pPr marL="0" lvl="0" indent="0" algn="l" rtl="0">
              <a:spcBef>
                <a:spcPts val="0"/>
              </a:spcBef>
              <a:spcAft>
                <a:spcPts val="0"/>
              </a:spcAft>
              <a:buNone/>
            </a:pPr>
            <a:r>
              <a:rPr lang="en-US" sz="1200"/>
              <a:t>Presentar el objetivo: terminar el ciclo llevando un proceso ordenado a una implementación inicial de IA.</a:t>
            </a:r>
            <a:endParaRPr/>
          </a:p>
        </p:txBody>
      </p:sp>
      <p:sp>
        <p:nvSpPr>
          <p:cNvPr id="14" name="Google Shape;14;p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
        <p:cNvGrpSpPr/>
        <p:nvPr/>
      </p:nvGrpSpPr>
      <p:grpSpPr>
        <a:xfrm>
          <a:off x="0" y="0"/>
          <a:ext cx="0" cy="0"/>
          <a:chOff x="0" y="0"/>
          <a:chExt cx="0" cy="0"/>
        </a:xfrm>
      </p:grpSpPr>
      <p:sp>
        <p:nvSpPr>
          <p:cNvPr id="25" name="Google Shape;25;p2: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6" name="Google Shape;26;p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TIEMPO: 4 minutos. RESPONSABLE: Mauro.</a:t>
            </a:r>
            <a:endParaRPr/>
          </a:p>
          <a:p>
            <a:pPr marL="0" lvl="0" indent="0" algn="l" rtl="0">
              <a:spcBef>
                <a:spcPts val="0"/>
              </a:spcBef>
              <a:spcAft>
                <a:spcPts val="0"/>
              </a:spcAft>
              <a:buNone/>
            </a:pPr>
            <a:r>
              <a:rPr lang="en-US" sz="1200"/>
              <a:t>Repasar M3 y M4 sin desarrollarlos: observar el proceso, ordenar la forma de trabajo y dejar la información disponible.</a:t>
            </a:r>
            <a:endParaRPr/>
          </a:p>
        </p:txBody>
      </p:sp>
      <p:sp>
        <p:nvSpPr>
          <p:cNvPr id="27" name="Google Shape;27;p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3: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6" name="Google Shape;56;p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TIEMPO: 3 minutos. RESPONSABLE: Mauro.</a:t>
            </a:r>
            <a:endParaRPr/>
          </a:p>
          <a:p>
            <a:pPr marL="0" lvl="0" indent="0" algn="l" rtl="0">
              <a:spcBef>
                <a:spcPts val="0"/>
              </a:spcBef>
              <a:spcAft>
                <a:spcPts val="0"/>
              </a:spcAft>
              <a:buNone/>
            </a:pPr>
            <a:r>
              <a:rPr lang="en-US" sz="1200"/>
              <a:t>Retomar el caso de pedidos por encargo del módulo anterior, sin detenerse en el ejemplo. La pregunta ahora es qué información debería estar disponible.</a:t>
            </a:r>
            <a:endParaRPr/>
          </a:p>
        </p:txBody>
      </p:sp>
      <p:sp>
        <p:nvSpPr>
          <p:cNvPr id="57" name="Google Shape;57;p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4: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2" name="Google Shape;82;p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TIEMPO: 5 minutos. RESPONSABLE: Mauro.</a:t>
            </a:r>
            <a:endParaRPr/>
          </a:p>
          <a:p>
            <a:pPr marL="0" lvl="0" indent="0" algn="l" rtl="0">
              <a:spcBef>
                <a:spcPts val="0"/>
              </a:spcBef>
              <a:spcAft>
                <a:spcPts val="0"/>
              </a:spcAft>
              <a:buNone/>
            </a:pPr>
            <a:r>
              <a:rPr lang="en-US" sz="1200"/>
              <a:t>Pedir respuestas breves del público. No buscar una respuesta técnica: buscar qué información, compromisos y excepciones aparecen.</a:t>
            </a:r>
            <a:endParaRPr/>
          </a:p>
        </p:txBody>
      </p:sp>
      <p:sp>
        <p:nvSpPr>
          <p:cNvPr id="83" name="Google Shape;83;p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5: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95" name="Google Shape;95;p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TIEMPO: 3 minutos. RESPONSABLE: Mauro.</a:t>
            </a:r>
            <a:endParaRPr/>
          </a:p>
          <a:p>
            <a:pPr marL="0" lvl="0" indent="0" algn="l" rtl="0">
              <a:spcBef>
                <a:spcPts val="0"/>
              </a:spcBef>
              <a:spcAft>
                <a:spcPts val="0"/>
              </a:spcAft>
              <a:buNone/>
            </a:pPr>
            <a:r>
              <a:rPr lang="en-US" sz="1200"/>
              <a:t>Enlazar con M3: una demora puede ser falta de material, pero también falta de información disponible cuando hace falta.</a:t>
            </a:r>
            <a:endParaRPr/>
          </a:p>
        </p:txBody>
      </p:sp>
      <p:sp>
        <p:nvSpPr>
          <p:cNvPr id="96" name="Google Shape;96;p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6: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1" name="Google Shape;121;p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TIEMPO: 4 minutos. RESPONSABLE: Mauro.</a:t>
            </a:r>
            <a:endParaRPr/>
          </a:p>
          <a:p>
            <a:pPr marL="0" lvl="0" indent="0" algn="l" rtl="0">
              <a:spcBef>
                <a:spcPts val="0"/>
              </a:spcBef>
              <a:spcAft>
                <a:spcPts val="0"/>
              </a:spcAft>
              <a:buNone/>
            </a:pPr>
            <a:r>
              <a:rPr lang="en-US" sz="1200"/>
              <a:t>Definir digitalización con lenguaje sencillo: información guardada de forma recuperable, con campos mínimos y un uso claro.</a:t>
            </a:r>
            <a:endParaRPr/>
          </a:p>
        </p:txBody>
      </p:sp>
      <p:sp>
        <p:nvSpPr>
          <p:cNvPr id="122" name="Google Shape;122;p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7: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8" name="Google Shape;148;p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TIEMPO: 4 minutos. RESPONSABLE: Mauro.</a:t>
            </a:r>
            <a:endParaRPr/>
          </a:p>
          <a:p>
            <a:pPr marL="0" lvl="0" indent="0" algn="l" rtl="0">
              <a:spcBef>
                <a:spcPts val="0"/>
              </a:spcBef>
              <a:spcAft>
                <a:spcPts val="0"/>
              </a:spcAft>
              <a:buNone/>
            </a:pPr>
            <a:r>
              <a:rPr lang="en-US" sz="1200"/>
              <a:t>Indicar que los emprendimientos chicos empiezan por una sola tarea frecuente. Para medianos, mencionar el valor de una fuente compartida entre áreas.</a:t>
            </a:r>
            <a:endParaRPr/>
          </a:p>
        </p:txBody>
      </p:sp>
      <p:sp>
        <p:nvSpPr>
          <p:cNvPr id="149" name="Google Shape;149;p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p8: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4" name="Google Shape;174;p8: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TIEMPO: 4 minutos. RESPONSABLE: Mauro.</a:t>
            </a:r>
            <a:endParaRPr/>
          </a:p>
          <a:p>
            <a:pPr marL="0" lvl="0" indent="0" algn="l" rtl="0">
              <a:spcBef>
                <a:spcPts val="0"/>
              </a:spcBef>
              <a:spcAft>
                <a:spcPts val="0"/>
              </a:spcAft>
              <a:buNone/>
            </a:pPr>
            <a:r>
              <a:rPr lang="en-US" sz="1200"/>
              <a:t>Conectar con el estándar del módulo 4: el dato, la secuencia, el criterio y la excepción deben existir antes de pedirle algo a una IA.</a:t>
            </a:r>
            <a:endParaRPr/>
          </a:p>
        </p:txBody>
      </p:sp>
      <p:sp>
        <p:nvSpPr>
          <p:cNvPr id="175" name="Google Shape;175;p8: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9: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4" name="Google Shape;204;p9: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TIEMPO: 3 minutos. RESPONSABLE: Mauro.</a:t>
            </a:r>
            <a:endParaRPr/>
          </a:p>
          <a:p>
            <a:pPr marL="0" lvl="0" indent="0" algn="l" rtl="0">
              <a:spcBef>
                <a:spcPts val="0"/>
              </a:spcBef>
              <a:spcAft>
                <a:spcPts val="0"/>
              </a:spcAft>
              <a:buNone/>
            </a:pPr>
            <a:r>
              <a:rPr lang="en-US" sz="1200"/>
              <a:t>Evitar enumerar herramientas. Mostrar el criterio: una sola versión útil de precios, condiciones, horarios, pedidos o preguntas frecuentes.</a:t>
            </a:r>
            <a:endParaRPr/>
          </a:p>
        </p:txBody>
      </p:sp>
      <p:sp>
        <p:nvSpPr>
          <p:cNvPr id="205" name="Google Shape;205;p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0: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3" name="Google Shape;223;p1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TIEMPO: 4 minutos. RESPONSABLE: Valentín.</a:t>
            </a:r>
            <a:endParaRPr/>
          </a:p>
          <a:p>
            <a:pPr marL="0" lvl="0" indent="0" algn="l" rtl="0">
              <a:spcBef>
                <a:spcPts val="0"/>
              </a:spcBef>
              <a:spcAft>
                <a:spcPts val="0"/>
              </a:spcAft>
              <a:buNone/>
            </a:pPr>
            <a:r>
              <a:rPr lang="en-US" sz="1200"/>
              <a:t>Presentar familias de uso, no un catálogo de marcas. El objetivo es diferenciar qué hace cada tipo de ayuda.</a:t>
            </a:r>
            <a:endParaRPr/>
          </a:p>
        </p:txBody>
      </p:sp>
      <p:sp>
        <p:nvSpPr>
          <p:cNvPr id="224" name="Google Shape;224;p1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11: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53" name="Google Shape;253;p1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TIEMPO: 3 minutos. RESPONSABLE: Valentín.</a:t>
            </a:r>
            <a:endParaRPr/>
          </a:p>
          <a:p>
            <a:pPr marL="0" lvl="0" indent="0" algn="l" rtl="0">
              <a:spcBef>
                <a:spcPts val="0"/>
              </a:spcBef>
              <a:spcAft>
                <a:spcPts val="0"/>
              </a:spcAft>
              <a:buNone/>
            </a:pPr>
            <a:r>
              <a:rPr lang="en-US" sz="1200"/>
              <a:t>Usar ejemplos orales del público, sin agregarlos a la pantalla. Preguntar: ¿necesitás registrar, avisar, redactar, buscar o ejecutar un paso?</a:t>
            </a:r>
            <a:endParaRPr/>
          </a:p>
        </p:txBody>
      </p:sp>
      <p:sp>
        <p:nvSpPr>
          <p:cNvPr id="254" name="Google Shape;254;p1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2:notes"/>
          <p:cNvSpPr>
            <a:spLocks noGrp="1" noRot="1" noChangeAspect="1"/>
          </p:cNvSpPr>
          <p:nvPr>
            <p:ph type="sldImg" idx="2"/>
          </p:nvPr>
        </p:nvSpPr>
        <p:spPr>
          <a:xfrm>
            <a:off x="0" y="0"/>
            <a:ext cx="3000000" cy="3000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75" name="Google Shape;275;p1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TIEMPO: 4 minutos. RESPONSABLE: Valentín.</a:t>
            </a:r>
            <a:endParaRPr/>
          </a:p>
          <a:p>
            <a:pPr marL="0" lvl="0" indent="0" algn="l" rtl="0">
              <a:spcBef>
                <a:spcPts val="0"/>
              </a:spcBef>
              <a:spcAft>
                <a:spcPts val="0"/>
              </a:spcAft>
              <a:buNone/>
            </a:pPr>
            <a:r>
              <a:rPr lang="en-US" sz="1200"/>
              <a:t>Mostrar que la IA no conoce el negocio por sí sola. Cada bloque se alimenta de lo construido en M3 y M4.</a:t>
            </a:r>
            <a:endParaRPr/>
          </a:p>
        </p:txBody>
      </p:sp>
      <p:sp>
        <p:nvSpPr>
          <p:cNvPr id="276" name="Google Shape;276;p1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166813" y="0"/>
            <a:ext cx="5334001" cy="3000375"/>
          </a:xfrm>
        </p:spPr>
      </p:sp>
      <p:sp>
        <p:nvSpPr>
          <p:cNvPr id="3" name="Notes Placeholder 2"/>
          <p:cNvSpPr>
            <a:spLocks noGrp="1"/>
          </p:cNvSpPr>
          <p:nvPr>
            <p:ph type="body" sz="quarter" idx="3"/>
          </p:nvPr>
        </p:nvSpPr>
        <p:spPr/>
        <p:txBody>
          <a:bodyPr/>
          <a:lstStyle/>
          <a:p>
            <a:r>
              <a:t>3′. Mauro. Dibujar con la mano si hace falta. No vender el último peldaño. Oral: «nada» = todavía no medir / no es «quedate en cero para siempre»; el primer peldaño útil suele ser registro.</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166813" y="0"/>
            <a:ext cx="5334001" cy="3000375"/>
          </a:xfrm>
        </p:spPr>
      </p:sp>
      <p:sp>
        <p:nvSpPr>
          <p:cNvPr id="3" name="Notes Placeholder 2"/>
          <p:cNvSpPr>
            <a:spLocks noGrp="1"/>
          </p:cNvSpPr>
          <p:nvPr>
            <p:ph type="body" sz="quarter" idx="3"/>
          </p:nvPr>
        </p:nvSpPr>
        <p:spPr/>
        <p:txBody>
          <a:bodyPr/>
          <a:lstStyle/>
          <a:p>
            <a:r>
              <a:t>2′. Mauro.</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166813" y="0"/>
            <a:ext cx="5334001" cy="3000375"/>
          </a:xfrm>
        </p:spPr>
      </p:sp>
      <p:sp>
        <p:nvSpPr>
          <p:cNvPr id="3" name="Notes Placeholder 2"/>
          <p:cNvSpPr>
            <a:spLocks noGrp="1"/>
          </p:cNvSpPr>
          <p:nvPr>
            <p:ph type="body" sz="quarter" idx="3"/>
          </p:nvPr>
        </p:nvSpPr>
        <p:spPr/>
        <p:txBody>
          <a:bodyPr/>
          <a:lstStyle/>
          <a:p>
            <a:r>
              <a:t>2′. Valentín — ejemplo concreto oral: planilla compartida, formulario, etc. Sin marca si no hace falta.</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166813" y="0"/>
            <a:ext cx="5334001" cy="3000375"/>
          </a:xfrm>
        </p:spPr>
      </p:sp>
      <p:sp>
        <p:nvSpPr>
          <p:cNvPr id="3" name="Notes Placeholder 2"/>
          <p:cNvSpPr>
            <a:spLocks noGrp="1"/>
          </p:cNvSpPr>
          <p:nvPr>
            <p:ph type="body" sz="quarter" idx="3"/>
          </p:nvPr>
        </p:nvSpPr>
        <p:spPr/>
        <p:txBody>
          <a:bodyPr/>
          <a:lstStyle/>
          <a:p>
            <a:r>
              <a:t>2′. Valentín. «Si siempre pasa X, entonces Y» — no agente todavía.</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1166813" y="0"/>
            <a:ext cx="5334001" cy="3000375"/>
          </a:xfrm>
        </p:spPr>
      </p:sp>
      <p:sp>
        <p:nvSpPr>
          <p:cNvPr id="3" name="Notes Placeholder 2"/>
          <p:cNvSpPr>
            <a:spLocks noGrp="1"/>
          </p:cNvSpPr>
          <p:nvPr>
            <p:ph type="body" sz="quarter" idx="3"/>
          </p:nvPr>
        </p:nvSpPr>
        <p:spPr/>
        <p:txBody>
          <a:bodyPr/>
          <a:lstStyle/>
          <a:p>
            <a:r>
              <a:t>2′. Valentín. Máximo una línea de puente a M2 (chat / auto / agente). Si se alarga, se siente rerun de Agentes — acá solo el *cuándo* de la inversión.</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13: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01" name="Google Shape;301;p13: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TIEMPO: 3 minutos. RESPONSABLE: Valentín.</a:t>
            </a:r>
            <a:endParaRPr/>
          </a:p>
          <a:p>
            <a:pPr marL="0" lvl="0" indent="0" algn="l" rtl="0">
              <a:spcBef>
                <a:spcPts val="0"/>
              </a:spcBef>
              <a:spcAft>
                <a:spcPts val="0"/>
              </a:spcAft>
              <a:buNone/>
            </a:pPr>
            <a:r>
              <a:rPr lang="en-US" sz="1200"/>
              <a:t>Idea: son tres formas de usar la IA. La diferencia no es cuál es mejor, sino qué hace, con qué información trabaja y cuánto control necesitamos mantener.</a:t>
            </a:r>
            <a:endParaRPr/>
          </a:p>
          <a:p>
            <a:pPr marL="0" lvl="0" indent="0" algn="l" rtl="0">
              <a:spcBef>
                <a:spcPts val="0"/>
              </a:spcBef>
              <a:spcAft>
                <a:spcPts val="0"/>
              </a:spcAft>
              <a:buNone/>
            </a:pPr>
            <a:r>
              <a:rPr lang="en-US" sz="1200"/>
              <a:t>Qué decir: el asistente trabaja con vos (te ayuda a pensar, redactar, resumir o preparar una respuesta). El chatbot atiende a otro, por ejemplo a un cliente que escribe al WhatsApp. El agente sigue un flujo: busca información, ordena datos, aplica reglas y propone un siguiente paso.</a:t>
            </a:r>
            <a:endParaRPr/>
          </a:p>
          <a:p>
            <a:pPr marL="0" lvl="0" indent="0" algn="l" rtl="0">
              <a:spcBef>
                <a:spcPts val="0"/>
              </a:spcBef>
              <a:spcAft>
                <a:spcPts val="0"/>
              </a:spcAft>
              <a:buNone/>
            </a:pPr>
            <a:r>
              <a:rPr lang="en-US" sz="1200"/>
              <a:t>La línea de abajo se lee completa: más autonomía → más reglas, prueba y control.</a:t>
            </a:r>
            <a:endParaRPr/>
          </a:p>
          <a:p>
            <a:pPr marL="0" lvl="0" indent="0" algn="l" rtl="0">
              <a:spcBef>
                <a:spcPts val="0"/>
              </a:spcBef>
              <a:spcAft>
                <a:spcPts val="0"/>
              </a:spcAft>
              <a:buNone/>
            </a:pPr>
            <a:r>
              <a:rPr lang="en-US" sz="1200"/>
              <a:t>Mención oral, nada en pantalla: lo que le pasa a Sofía le pasa a un consultorio y a una agencia.</a:t>
            </a:r>
            <a:endParaRPr/>
          </a:p>
          <a:p>
            <a:pPr marL="0" lvl="0" indent="0" algn="l" rtl="0">
              <a:spcBef>
                <a:spcPts val="0"/>
              </a:spcBef>
              <a:spcAft>
                <a:spcPts val="0"/>
              </a:spcAft>
              <a:buNone/>
            </a:pPr>
            <a:r>
              <a:rPr lang="en-US" sz="1200"/>
              <a:t>Puente: «A mayor autonomía, mayor necesidad de reglas. Empecemos por lo que alimenta a los tres: la fuente».</a:t>
            </a:r>
            <a:endParaRPr/>
          </a:p>
        </p:txBody>
      </p:sp>
      <p:sp>
        <p:nvSpPr>
          <p:cNvPr id="302" name="Google Shape;302;p1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14: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22" name="Google Shape;322;p1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TIEMPO: 7 minutos. RESPONSABLE: Valentín.</a:t>
            </a:r>
            <a:endParaRPr/>
          </a:p>
          <a:p>
            <a:pPr marL="0" lvl="0" indent="0" algn="l" rtl="0">
              <a:spcBef>
                <a:spcPts val="0"/>
              </a:spcBef>
              <a:spcAft>
                <a:spcPts val="0"/>
              </a:spcAft>
              <a:buNone/>
            </a:pPr>
            <a:r>
              <a:rPr lang="en-US" sz="1200"/>
              <a:t>Idea: es un ejemplo real de cómo FORVEX se ordena con su propio CRM de leads. La planilla es el patrón.</a:t>
            </a:r>
            <a:endParaRPr/>
          </a:p>
          <a:p>
            <a:pPr marL="0" lvl="0" indent="0" algn="l" rtl="0">
              <a:spcBef>
                <a:spcPts val="0"/>
              </a:spcBef>
              <a:spcAft>
                <a:spcPts val="0"/>
              </a:spcAft>
              <a:buNone/>
            </a:pPr>
            <a:r>
              <a:rPr lang="en-US" sz="1200"/>
              <a:t>Notas: archivo FORVEX_Leads_DEMO_charla_M5.xlsx (copia de demo, carpeta Clientes - Ventas). Mostrarlo breve: se muestran Leads y Dashboard.</a:t>
            </a:r>
            <a:endParaRPr/>
          </a:p>
          <a:p>
            <a:pPr marL="0" lvl="0" indent="0" algn="l" rtl="0">
              <a:spcBef>
                <a:spcPts val="0"/>
              </a:spcBef>
              <a:spcAft>
                <a:spcPts val="0"/>
              </a:spcAft>
              <a:buNone/>
            </a:pPr>
            <a:r>
              <a:rPr lang="en-US" sz="1200"/>
              <a:t>Remarcar que la planilla es el patrón: el chatbot y el agente de las demos leen una fuente armada igual (filas, estados y un próximo paso). Una fila por cliente, la etapa y el próximo paso, y un tablero que se arma solo.</a:t>
            </a:r>
            <a:endParaRPr/>
          </a:p>
          <a:p>
            <a:pPr marL="0" lvl="0" indent="0" algn="l" rtl="0">
              <a:spcBef>
                <a:spcPts val="0"/>
              </a:spcBef>
              <a:spcAft>
                <a:spcPts val="0"/>
              </a:spcAft>
              <a:buNone/>
            </a:pPr>
            <a:r>
              <a:rPr lang="en-US" sz="1200"/>
              <a:t>Engancha con la S9 («una fuente clara evita que cada respuesta empiece desde cero») sin repetirla.</a:t>
            </a:r>
            <a:endParaRPr/>
          </a:p>
          <a:p>
            <a:pPr marL="0" lvl="0" indent="0" algn="l" rtl="0">
              <a:spcBef>
                <a:spcPts val="0"/>
              </a:spcBef>
              <a:spcAft>
                <a:spcPts val="0"/>
              </a:spcAft>
              <a:buNone/>
            </a:pPr>
            <a:r>
              <a:rPr lang="en-US" sz="1200"/>
              <a:t>La captura de la slide es provisoria y no tiene datos reales; la captura final la saca Valentín. Si falla el vivo, se muestra la captura.</a:t>
            </a:r>
            <a:endParaRPr/>
          </a:p>
          <a:p>
            <a:pPr marL="0" lvl="0" indent="0" algn="l" rtl="0">
              <a:spcBef>
                <a:spcPts val="0"/>
              </a:spcBef>
              <a:spcAft>
                <a:spcPts val="0"/>
              </a:spcAft>
              <a:buNone/>
            </a:pPr>
            <a:r>
              <a:rPr lang="en-US" sz="1200"/>
              <a:t>Puente: «Esta es la fuente. Sin fuente, el bot inventa. Veamos qué hace un chatbot con una fuente así».</a:t>
            </a:r>
            <a:endParaRPr/>
          </a:p>
        </p:txBody>
      </p:sp>
      <p:sp>
        <p:nvSpPr>
          <p:cNvPr id="323" name="Google Shape;323;p1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15: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43" name="Google Shape;343;p15: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TIEMPO: 2 minutos. RESPONSABLE: Valentín.</a:t>
            </a:r>
            <a:endParaRPr/>
          </a:p>
          <a:p>
            <a:pPr marL="0" lvl="0" indent="0" algn="l" rtl="0">
              <a:spcBef>
                <a:spcPts val="0"/>
              </a:spcBef>
              <a:spcAft>
                <a:spcPts val="0"/>
              </a:spcAft>
              <a:buNone/>
            </a:pPr>
            <a:r>
              <a:rPr lang="en-US" sz="1200"/>
              <a:t>Idea: un chatbot confiable tiene límites definidos. Derivar es una salida igual de válida que responder, no un fracaso de la automatización.</a:t>
            </a:r>
            <a:endParaRPr/>
          </a:p>
          <a:p>
            <a:pPr marL="0" lvl="0" indent="0" algn="l" rtl="0">
              <a:spcBef>
                <a:spcPts val="0"/>
              </a:spcBef>
              <a:spcAft>
                <a:spcPts val="0"/>
              </a:spcAft>
              <a:buNone/>
            </a:pPr>
            <a:r>
              <a:rPr lang="en-US" sz="1200"/>
              <a:t>Qué decir: llega una consulta, busca en la fuente y sale por uno de tres caminos. Responde lo revisado: información frecuente que fue revisada y actualizada. Verifica lo variable: precios, fechas, disponibilidad u otras condiciones que cambian; las confirma en la fuente antes de responder. Deriva lo excepcional: casos especiales, reclamos o decisiones que necesitan criterio humano.</a:t>
            </a:r>
            <a:endParaRPr/>
          </a:p>
          <a:p>
            <a:pPr marL="0" lvl="0" indent="0" algn="l" rtl="0">
              <a:spcBef>
                <a:spcPts val="0"/>
              </a:spcBef>
              <a:spcAft>
                <a:spcPts val="0"/>
              </a:spcAft>
              <a:buNone/>
            </a:pPr>
            <a:r>
              <a:rPr lang="en-US" sz="1200"/>
              <a:t>Frase para decir: «Si no está en la fuente, no se inventa».</a:t>
            </a:r>
            <a:endParaRPr/>
          </a:p>
          <a:p>
            <a:pPr marL="0" lvl="0" indent="0" algn="l" rtl="0">
              <a:spcBef>
                <a:spcPts val="0"/>
              </a:spcBef>
              <a:spcAft>
                <a:spcPts val="0"/>
              </a:spcAft>
              <a:buNone/>
            </a:pPr>
            <a:r>
              <a:rPr lang="en-US" sz="1200"/>
              <a:t>Una de sus mejores respuestas puede ser: «Te derivo con una persona para confirmarlo». No debe confirmar datos que no puede validar. No buscamos automatizar errores con más velocidad.</a:t>
            </a:r>
            <a:endParaRPr/>
          </a:p>
          <a:p>
            <a:pPr marL="0" lvl="0" indent="0" algn="l" rtl="0">
              <a:spcBef>
                <a:spcPts val="0"/>
              </a:spcBef>
              <a:spcAft>
                <a:spcPts val="0"/>
              </a:spcAft>
              <a:buNone/>
            </a:pPr>
            <a:r>
              <a:rPr lang="en-US" sz="1200"/>
              <a:t>Puente: «Si no está en la fuente, no se inventa. Veamos cómo se arma uno de verdad».</a:t>
            </a:r>
            <a:endParaRPr/>
          </a:p>
        </p:txBody>
      </p:sp>
      <p:sp>
        <p:nvSpPr>
          <p:cNvPr id="344" name="Google Shape;344;p15: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16: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60" name="Google Shape;360;p16: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TIEMPO: 12 minutos. RESPONSABLE: Valentín.</a:t>
            </a:r>
            <a:endParaRPr/>
          </a:p>
          <a:p>
            <a:pPr marL="0" lvl="0" indent="0" algn="l" rtl="0">
              <a:spcBef>
                <a:spcPts val="0"/>
              </a:spcBef>
              <a:spcAft>
                <a:spcPts val="0"/>
              </a:spcAft>
              <a:buNone/>
            </a:pPr>
            <a:r>
              <a:rPr lang="en-US" sz="1200"/>
              <a:t>Idea: mostrar el método de construcción con un caso concreto, un chatbot de turnos para un consultorio odontológico.</a:t>
            </a:r>
            <a:endParaRPr/>
          </a:p>
          <a:p>
            <a:pPr marL="0" lvl="0" indent="0" algn="l" rtl="0">
              <a:spcBef>
                <a:spcPts val="0"/>
              </a:spcBef>
              <a:spcAft>
                <a:spcPts val="0"/>
              </a:spcAft>
              <a:buNone/>
            </a:pPr>
            <a:r>
              <a:rPr lang="en-US" sz="1200"/>
              <a:t>Notas: Valentín conecta cada decisión con el proceso. Recorrer los cuatro elementos, que son los mismos de la S12: Propósito, qué queremos resolver; Información, qué puede consultar; Reglas, qué debe respetar; Límite: el límite es cuándo deriva a una persona.</a:t>
            </a:r>
            <a:endParaRPr/>
          </a:p>
          <a:p>
            <a:pPr marL="0" lvl="0" indent="0" algn="l" rtl="0">
              <a:spcBef>
                <a:spcPts val="0"/>
              </a:spcBef>
              <a:spcAft>
                <a:spcPts val="0"/>
              </a:spcAft>
              <a:buNone/>
            </a:pPr>
            <a:r>
              <a:rPr lang="en-US" sz="1200"/>
              <a:t>Mostrar una conversación que pide turno y otra que termina derivada. Remarcar que el valor no está en escribir una frase brillante: está en una instrucción clara, una fuente confiable y límites reales. El resultado inicial es un prototipo que se prueba con consultas reales.</a:t>
            </a:r>
            <a:endParaRPr/>
          </a:p>
          <a:p>
            <a:pPr marL="0" lvl="0" indent="0" algn="l" rtl="0">
              <a:spcBef>
                <a:spcPts val="0"/>
              </a:spcBef>
              <a:spcAft>
                <a:spcPts val="0"/>
              </a:spcAft>
              <a:buNone/>
            </a:pPr>
            <a:r>
              <a:rPr lang="en-US" sz="1200"/>
              <a:t>Respaldo: el marco de la slide es un placeholder hasta tener la captura real. Si falla el vivo, se muestra la captura.</a:t>
            </a:r>
            <a:endParaRPr/>
          </a:p>
          <a:p>
            <a:pPr marL="0" lvl="0" indent="0" algn="l" rtl="0">
              <a:spcBef>
                <a:spcPts val="0"/>
              </a:spcBef>
              <a:spcAft>
                <a:spcPts val="0"/>
              </a:spcAft>
              <a:buNone/>
            </a:pPr>
            <a:r>
              <a:rPr lang="en-US" sz="1200"/>
              <a:t>Puente: «Con la misma lógica podemos asistir un flujo más completo. Ahí aparece el agente».</a:t>
            </a:r>
            <a:endParaRPr/>
          </a:p>
        </p:txBody>
      </p:sp>
      <p:sp>
        <p:nvSpPr>
          <p:cNvPr id="361" name="Google Shape;361;p1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17: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389" name="Google Shape;389;p17: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TIEMPO: 2 minutos. RESPONSABLE: Valentín.</a:t>
            </a:r>
            <a:endParaRPr/>
          </a:p>
          <a:p>
            <a:pPr marL="0" lvl="0" indent="0" algn="l" rtl="0">
              <a:spcBef>
                <a:spcPts val="0"/>
              </a:spcBef>
              <a:spcAft>
                <a:spcPts val="0"/>
              </a:spcAft>
              <a:buNone/>
            </a:pPr>
            <a:r>
              <a:rPr lang="en-US" sz="1200"/>
              <a:t>Idea: el agente no reemplaza al vendedor ni le habla al cliente. Trabaja detrás: lee la conversación que ya existe y le pasa un resumen para el vendedor.</a:t>
            </a:r>
            <a:endParaRPr/>
          </a:p>
          <a:p>
            <a:pPr marL="0" lvl="0" indent="0" algn="l" rtl="0">
              <a:spcBef>
                <a:spcPts val="0"/>
              </a:spcBef>
              <a:spcAft>
                <a:spcPts val="0"/>
              </a:spcAft>
              <a:buNone/>
            </a:pPr>
            <a:r>
              <a:rPr lang="en-US" sz="1200"/>
              <a:t>Qué decir: arriba está la conversación de siempre, cliente y vendedor. Abajo, en violeta, el agente: lee esa conversación y le devuelve al vendedor un resumen para que atienda mejor. Para que funcione necesita cuatro cosas: instrucción (qué debe lograr), fuentes (qué puede consultar), herramientas (qué puede hacer) y supervisión (qué revisa una persona).</a:t>
            </a:r>
            <a:endParaRPr/>
          </a:p>
          <a:p>
            <a:pPr marL="0" lvl="0" indent="0" algn="l" rtl="0">
              <a:spcBef>
                <a:spcPts val="0"/>
              </a:spcBef>
              <a:spcAft>
                <a:spcPts val="0"/>
              </a:spcAft>
              <a:buNone/>
            </a:pPr>
            <a:r>
              <a:rPr lang="en-US" sz="1200"/>
              <a:t>El agente no reemplaza el proceso: ejecuta una parte del proceso que ya fue definida. Un agente útil nace de un proceso claro, no de una herramienta encendida.</a:t>
            </a:r>
            <a:endParaRPr/>
          </a:p>
          <a:p>
            <a:pPr marL="0" lvl="0" indent="0" algn="l" rtl="0">
              <a:spcBef>
                <a:spcPts val="0"/>
              </a:spcBef>
              <a:spcAft>
                <a:spcPts val="0"/>
              </a:spcAft>
              <a:buNone/>
            </a:pPr>
            <a:r>
              <a:rPr lang="en-US" sz="1200"/>
              <a:t>Puente: «No le responde al cliente. Prepara al vendedor. Veámoslo en un caso real».</a:t>
            </a:r>
            <a:endParaRPr/>
          </a:p>
        </p:txBody>
      </p:sp>
      <p:sp>
        <p:nvSpPr>
          <p:cNvPr id="390" name="Google Shape;390;p17: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18: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06" name="Google Shape;406;p18: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TIEMPO: 15 minutos. RESPONSABLE: Valentín.</a:t>
            </a:r>
            <a:endParaRPr/>
          </a:p>
          <a:p>
            <a:pPr marL="0" lvl="0" indent="0" algn="l" rtl="0">
              <a:spcBef>
                <a:spcPts val="0"/>
              </a:spcBef>
              <a:spcAft>
                <a:spcPts val="0"/>
              </a:spcAft>
              <a:buNone/>
            </a:pPr>
            <a:r>
              <a:rPr lang="en-US" sz="1200"/>
              <a:t>Idea: mostrar el agente como un copiloto controlado sobre un paso real: cotizar viajes en la agencia 787.</a:t>
            </a:r>
            <a:endParaRPr/>
          </a:p>
          <a:p>
            <a:pPr marL="0" lvl="0" indent="0" algn="l" rtl="0">
              <a:spcBef>
                <a:spcPts val="0"/>
              </a:spcBef>
              <a:spcAft>
                <a:spcPts val="0"/>
              </a:spcAft>
              <a:buNone/>
            </a:pPr>
            <a:r>
              <a:rPr lang="en-US" sz="1200"/>
              <a:t>Notas: Valentín abre con la pregunta: «no qué puede hacer la IA, sino qué paso puede asistir bien».</a:t>
            </a:r>
            <a:endParaRPr/>
          </a:p>
          <a:p>
            <a:pPr marL="0" lvl="0" indent="0" algn="l" rtl="0">
              <a:spcBef>
                <a:spcPts val="0"/>
              </a:spcBef>
              <a:spcAft>
                <a:spcPts val="0"/>
              </a:spcAft>
              <a:buNone/>
            </a:pPr>
            <a:r>
              <a:rPr lang="en-US" sz="1200"/>
              <a:t>Recorrer la secuencia: entra una conversación desordenada, el agente arma el estado, detecta cuándo la consulta está lista para cotizar y genera el resumen para el vendedor. El vendedor decide y cotiza.</a:t>
            </a:r>
            <a:endParaRPr/>
          </a:p>
          <a:p>
            <a:pPr marL="0" lvl="0" indent="0" algn="l" rtl="0">
              <a:spcBef>
                <a:spcPts val="0"/>
              </a:spcBef>
              <a:spcAft>
                <a:spcPts val="0"/>
              </a:spcAft>
              <a:buNone/>
            </a:pPr>
            <a:r>
              <a:rPr lang="en-US" sz="1200"/>
              <a:t>Al mirar el resultado no alcanza con que parezca bueno: revisar si usa bien la información, si respeta los límites y si sabe cuándo pedir intervención humana.</a:t>
            </a:r>
            <a:endParaRPr/>
          </a:p>
          <a:p>
            <a:pPr marL="0" lvl="0" indent="0" algn="l" rtl="0">
              <a:spcBef>
                <a:spcPts val="0"/>
              </a:spcBef>
              <a:spcAft>
                <a:spcPts val="0"/>
              </a:spcAft>
              <a:buNone/>
            </a:pPr>
            <a:r>
              <a:rPr lang="en-US" sz="1200"/>
              <a:t>Respaldo: el marco de la slide es un placeholder (conversación a la izquierda, resumen para el vendedor a la derecha) hasta tener la captura real. Si falla el vivo, se muestra la captura.</a:t>
            </a:r>
            <a:endParaRPr/>
          </a:p>
          <a:p>
            <a:pPr marL="0" lvl="0" indent="0" algn="l" rtl="0">
              <a:spcBef>
                <a:spcPts val="0"/>
              </a:spcBef>
              <a:spcAft>
                <a:spcPts val="0"/>
              </a:spcAft>
              <a:buNone/>
            </a:pPr>
            <a:r>
              <a:rPr lang="en-US" sz="1200"/>
              <a:t>Puente: «Volvamos al mapa del principio para ver dónde cayó cada demo».</a:t>
            </a:r>
            <a:endParaRPr/>
          </a:p>
        </p:txBody>
      </p:sp>
      <p:sp>
        <p:nvSpPr>
          <p:cNvPr id="407" name="Google Shape;407;p18: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19: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26" name="Google Shape;426;p19: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TIEMPO: 2 minutos. RESPONSABLE: Valentín.</a:t>
            </a:r>
            <a:endParaRPr/>
          </a:p>
          <a:p>
            <a:pPr marL="0" lvl="0" indent="0" algn="l" rtl="0">
              <a:spcBef>
                <a:spcPts val="0"/>
              </a:spcBef>
              <a:spcAft>
                <a:spcPts val="0"/>
              </a:spcAft>
              <a:buNone/>
            </a:pPr>
            <a:r>
              <a:rPr lang="en-US" sz="1200"/>
              <a:t>Idea: ubicar las tres demos en el mapa de la S10 (Registrar, Automatizar, Asistir con IA, Agente) y reforzar que lo simple va primero.</a:t>
            </a:r>
            <a:endParaRPr/>
          </a:p>
          <a:p>
            <a:pPr marL="0" lvl="0" indent="0" algn="l" rtl="0">
              <a:spcBef>
                <a:spcPts val="0"/>
              </a:spcBef>
              <a:spcAft>
                <a:spcPts val="0"/>
              </a:spcAft>
              <a:buNone/>
            </a:pPr>
            <a:r>
              <a:rPr lang="en-US" sz="1200"/>
              <a:t>Qué decir: el Excel está en Registrar, es la base de todo. El chatbot cae entre Automatizar y Asistir con IA: responde con reglas y deriva lo que no sabe. El 787 está en Agente, pero con una persona al final: el vendedor revisa y decide.</a:t>
            </a:r>
            <a:endParaRPr/>
          </a:p>
          <a:p>
            <a:pPr marL="0" lvl="0" indent="0" algn="l" rtl="0">
              <a:spcBef>
                <a:spcPts val="0"/>
              </a:spcBef>
              <a:spcAft>
                <a:spcPts val="0"/>
              </a:spcAft>
              <a:buNone/>
            </a:pPr>
            <a:r>
              <a:rPr lang="en-US" sz="1200"/>
              <a:t>No hace falta llegar al último escalón para tener resultados. Cada escalón se apoya en el anterior.</a:t>
            </a:r>
            <a:endParaRPr/>
          </a:p>
          <a:p>
            <a:pPr marL="0" lvl="0" indent="0" algn="l" rtl="0">
              <a:spcBef>
                <a:spcPts val="0"/>
              </a:spcBef>
              <a:spcAft>
                <a:spcPts val="0"/>
              </a:spcAft>
              <a:buNone/>
            </a:pPr>
            <a:r>
              <a:rPr lang="en-US" sz="1200"/>
              <a:t>Puente: «Simple primero. Ahora les toca a ustedes: su primer caso».</a:t>
            </a:r>
            <a:endParaRPr/>
          </a:p>
        </p:txBody>
      </p:sp>
      <p:sp>
        <p:nvSpPr>
          <p:cNvPr id="427" name="Google Shape;427;p19: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20: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44" name="Google Shape;444;p2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TIEMPO: 10 minutos. RESPONSABLE: Valentín.</a:t>
            </a:r>
            <a:endParaRPr/>
          </a:p>
          <a:p>
            <a:pPr marL="0" lvl="0" indent="0" algn="l" rtl="0">
              <a:spcBef>
                <a:spcPts val="0"/>
              </a:spcBef>
              <a:spcAft>
                <a:spcPts val="0"/>
              </a:spcAft>
              <a:buNone/>
            </a:pPr>
            <a:r>
              <a:rPr lang="en-US" sz="1200"/>
              <a:t>Idea: que cada participante se lleve un primer caso de uso bien elegido, pequeño y posible. No una lista de herramientas.</a:t>
            </a:r>
            <a:endParaRPr/>
          </a:p>
          <a:p>
            <a:pPr marL="0" lvl="0" indent="0" algn="l" rtl="0">
              <a:spcBef>
                <a:spcPts val="0"/>
              </a:spcBef>
              <a:spcAft>
                <a:spcPts val="0"/>
              </a:spcAft>
              <a:buNone/>
            </a:pPr>
            <a:r>
              <a:rPr lang="en-US" sz="1200"/>
              <a:t>Consigna (la dice Valentín): elijan una tarea repetitiva, frecuente, de riesgo bajo, que puedan probar en una semana. No la más compleja ni la que más miedo les da. Si son un equipo, sumen quién valida la información y quién revisa los resultados.</a:t>
            </a:r>
            <a:endParaRPr/>
          </a:p>
          <a:p>
            <a:pPr marL="0" lvl="0" indent="0" algn="l" rtl="0">
              <a:spcBef>
                <a:spcPts val="0"/>
              </a:spcBef>
              <a:spcAft>
                <a:spcPts val="0"/>
              </a:spcAft>
              <a:buNone/>
            </a:pPr>
            <a:r>
              <a:rPr lang="en-US" sz="1200"/>
              <a:t>Recorrer las cinco preguntas: qué tarea, qué información necesita, qué regla debe respetar, quién revisa y cómo medimos. La actividad define primero qué necesita el negocio; todavía no evalúa herramientas.</a:t>
            </a:r>
            <a:endParaRPr/>
          </a:p>
          <a:p>
            <a:pPr marL="0" lvl="0" indent="0" algn="l" rtl="0">
              <a:spcBef>
                <a:spcPts val="0"/>
              </a:spcBef>
              <a:spcAft>
                <a:spcPts val="0"/>
              </a:spcAft>
              <a:buNone/>
            </a:pPr>
            <a:r>
              <a:rPr lang="en-US" sz="1200"/>
              <a:t>Salida en tres grupos: Ahora, Después, No es prioridad. Para decidir qué va en «Ahora», usar como criterio el costo, el esfuerzo, la adopción, el riesgo y el retorno.</a:t>
            </a:r>
            <a:endParaRPr/>
          </a:p>
          <a:p>
            <a:pPr marL="0" lvl="0" indent="0" algn="l" rtl="0">
              <a:spcBef>
                <a:spcPts val="0"/>
              </a:spcBef>
              <a:spcAft>
                <a:spcPts val="0"/>
              </a:spcAft>
              <a:buNone/>
            </a:pPr>
            <a:r>
              <a:rPr lang="en-US" sz="1200"/>
              <a:t>Puente: «Una vez definido el caso, la clave es probarlo de manera controlada».</a:t>
            </a:r>
            <a:endParaRPr/>
          </a:p>
        </p:txBody>
      </p:sp>
      <p:sp>
        <p:nvSpPr>
          <p:cNvPr id="445" name="Google Shape;445;p2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21: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73" name="Google Shape;473;p21: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TIEMPO: 3 minutos. RESPONSABLE: Valentín.</a:t>
            </a:r>
            <a:endParaRPr/>
          </a:p>
          <a:p>
            <a:pPr marL="0" lvl="0" indent="0" algn="l" rtl="0">
              <a:spcBef>
                <a:spcPts val="0"/>
              </a:spcBef>
              <a:spcAft>
                <a:spcPts val="0"/>
              </a:spcAft>
              <a:buNone/>
            </a:pPr>
            <a:r>
              <a:rPr lang="en-US" sz="1200"/>
              <a:t>Idea: una herramienta no está implementada porque la activamos. Está implementada cuando fue probada, corregida y aporta una mejora real.</a:t>
            </a:r>
            <a:endParaRPr/>
          </a:p>
          <a:p>
            <a:pPr marL="0" lvl="0" indent="0" algn="l" rtl="0">
              <a:spcBef>
                <a:spcPts val="0"/>
              </a:spcBef>
              <a:spcAft>
                <a:spcPts val="0"/>
              </a:spcAft>
              <a:buNone/>
            </a:pPr>
            <a:r>
              <a:rPr lang="en-US" sz="1200"/>
              <a:t>Notas: empezar con pocos casos: diez consultas, un tipo de pedido o un único flujo. Revisar los errores, las dudas y las respuestas que tuvieron que derivarse. Ajustar una regla por vez.</a:t>
            </a:r>
            <a:endParaRPr/>
          </a:p>
          <a:p>
            <a:pPr marL="0" lvl="0" indent="0" algn="l" rtl="0">
              <a:spcBef>
                <a:spcPts val="0"/>
              </a:spcBef>
              <a:spcAft>
                <a:spcPts val="0"/>
              </a:spcAft>
              <a:buNone/>
            </a:pPr>
            <a:r>
              <a:rPr lang="en-US" sz="1200"/>
              <a:t>Señales simples para mirar: tiempo recuperado, consultas resueltas, errores evitados y casos derivados. Elegir un solo número y mirarlo a los 30–60 días.</a:t>
            </a:r>
            <a:endParaRPr/>
          </a:p>
          <a:p>
            <a:pPr marL="0" lvl="0" indent="0" algn="l" rtl="0">
              <a:spcBef>
                <a:spcPts val="0"/>
              </a:spcBef>
              <a:spcAft>
                <a:spcPts val="0"/>
              </a:spcAft>
              <a:buNone/>
            </a:pPr>
            <a:r>
              <a:rPr lang="en-US" sz="1200"/>
              <a:t>Una herramienta nueva también es un proceso nuevo: alguien la carga, alguien revisa las excepciones.</a:t>
            </a:r>
            <a:endParaRPr/>
          </a:p>
          <a:p>
            <a:pPr marL="0" lvl="0" indent="0" algn="l" rtl="0">
              <a:spcBef>
                <a:spcPts val="0"/>
              </a:spcBef>
              <a:spcAft>
                <a:spcPts val="0"/>
              </a:spcAft>
              <a:buNone/>
            </a:pPr>
            <a:r>
              <a:rPr lang="en-US" sz="1200"/>
              <a:t>«No midan cuánto usa la IA: midan si el negocio trabaja mejor».</a:t>
            </a:r>
            <a:endParaRPr/>
          </a:p>
          <a:p>
            <a:pPr marL="0" lvl="0" indent="0" algn="l" rtl="0">
              <a:spcBef>
                <a:spcPts val="0"/>
              </a:spcBef>
              <a:spcAft>
                <a:spcPts val="0"/>
              </a:spcAft>
              <a:buNone/>
            </a:pPr>
            <a:r>
              <a:rPr lang="en-US" sz="1200"/>
              <a:t>Puente: «Incluso con una buena prueba, hay una responsabilidad que sigue siendo humana».</a:t>
            </a:r>
            <a:endParaRPr/>
          </a:p>
        </p:txBody>
      </p:sp>
      <p:sp>
        <p:nvSpPr>
          <p:cNvPr id="474" name="Google Shape;474;p2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p22: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86" name="Google Shape;486;p22: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TIEMPO: 2 minutos. RESPONSABLE: Valentín.</a:t>
            </a:r>
            <a:endParaRPr/>
          </a:p>
          <a:p>
            <a:pPr marL="0" lvl="0" indent="0" algn="l" rtl="0">
              <a:spcBef>
                <a:spcPts val="0"/>
              </a:spcBef>
              <a:spcAft>
                <a:spcPts val="0"/>
              </a:spcAft>
              <a:buNone/>
            </a:pPr>
            <a:r>
              <a:rPr lang="en-US" sz="1200"/>
              <a:t>Idea: la IA puede asistir, ordenar, redactar y acelerar. Las decisiones, la calidad de la información y la relación con el cliente siguen siendo responsabilidad del negocio.</a:t>
            </a:r>
            <a:endParaRPr/>
          </a:p>
          <a:p>
            <a:pPr marL="0" lvl="0" indent="0" algn="l" rtl="0">
              <a:spcBef>
                <a:spcPts val="0"/>
              </a:spcBef>
              <a:spcAft>
                <a:spcPts val="0"/>
              </a:spcAft>
              <a:buNone/>
            </a:pPr>
            <a:r>
              <a:rPr lang="en-US" sz="1200"/>
              <a:t>Qué decir: la IA prepara (busca información, prepara respuestas, clasifica y señala una próxima acción). Una persona decide el precio final, los compromisos, las excepciones y los cambios sensibles.</a:t>
            </a:r>
            <a:endParaRPr/>
          </a:p>
          <a:p>
            <a:pPr marL="0" lvl="0" indent="0" algn="l" rtl="0">
              <a:spcBef>
                <a:spcPts val="0"/>
              </a:spcBef>
              <a:spcAft>
                <a:spcPts val="0"/>
              </a:spcAft>
              <a:buNone/>
            </a:pPr>
            <a:r>
              <a:rPr lang="en-US" sz="1200"/>
              <a:t>Al principio toda implementación requiere revisar mucho. Con el tiempo, si el flujo es seguro y los resultados son buenos, se puede ampliar. Pero nunca se deja de revisar lo importante.</a:t>
            </a:r>
            <a:endParaRPr/>
          </a:p>
          <a:p>
            <a:pPr marL="0" lvl="0" indent="0" algn="l" rtl="0">
              <a:spcBef>
                <a:spcPts val="0"/>
              </a:spcBef>
              <a:spcAft>
                <a:spcPts val="0"/>
              </a:spcAft>
              <a:buNone/>
            </a:pPr>
            <a:r>
              <a:rPr lang="en-US" sz="1200"/>
              <a:t>Puente: «La tecnología cambia; el camino de implementación se mantiene».</a:t>
            </a:r>
            <a:endParaRPr/>
          </a:p>
        </p:txBody>
      </p:sp>
      <p:sp>
        <p:nvSpPr>
          <p:cNvPr id="487" name="Google Shape;487;p22: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5"/>
        <p:cNvGrpSpPr/>
        <p:nvPr/>
      </p:nvGrpSpPr>
      <p:grpSpPr>
        <a:xfrm>
          <a:off x="0" y="0"/>
          <a:ext cx="0" cy="0"/>
          <a:chOff x="0" y="0"/>
          <a:chExt cx="0" cy="0"/>
        </a:xfrm>
      </p:grpSpPr>
      <p:sp>
        <p:nvSpPr>
          <p:cNvPr id="516" name="Google Shape;516;p24: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17" name="Google Shape;517;p24: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a:t>TIEMPO: solo si preguntan. RESPONSABLE: Valentín.</a:t>
            </a:r>
            <a:endParaRPr/>
          </a:p>
          <a:p>
            <a:pPr marL="0" lvl="0" indent="0" algn="l" rtl="0">
              <a:spcBef>
                <a:spcPts val="0"/>
              </a:spcBef>
              <a:spcAft>
                <a:spcPts val="0"/>
              </a:spcAft>
              <a:buNone/>
            </a:pPr>
            <a:r>
              <a:rPr lang="en-US" sz="1200"/>
              <a:t>Idea: qué hace falta para pasar de la demo a un chatbot de WhatsApp en producción.</a:t>
            </a:r>
            <a:endParaRPr/>
          </a:p>
          <a:p>
            <a:pPr marL="0" lvl="0" indent="0" algn="l" rtl="0">
              <a:spcBef>
                <a:spcPts val="0"/>
              </a:spcBef>
              <a:spcAft>
                <a:spcPts val="0"/>
              </a:spcAft>
              <a:buNone/>
            </a:pPr>
            <a:r>
              <a:rPr lang="en-US" sz="1200"/>
              <a:t>Qué decir: el cliente escribe por WhatsApp. Para conectar un chatbot hace falta WhatsApp Business con su conexión oficial. El chatbot responde desde la fuente o deriva a una persona.</a:t>
            </a:r>
            <a:endParaRPr/>
          </a:p>
          <a:p>
            <a:pPr marL="0" lvl="0" indent="0" algn="l" rtl="0">
              <a:spcBef>
                <a:spcPts val="0"/>
              </a:spcBef>
              <a:spcAft>
                <a:spcPts val="0"/>
              </a:spcAft>
              <a:buNone/>
            </a:pPr>
            <a:r>
              <a:rPr lang="en-US" sz="1200"/>
              <a:t>Dos datos: la ventana de 24 h (pasadas 24 horas desde el último mensaje del cliente, el negocio solo puede escribirle con mensajes de plantilla aprobados) y el costo por mensaje, que está a verificar. No dar ningún número hasta tenerlo confirmado.</a:t>
            </a:r>
            <a:endParaRPr/>
          </a:p>
          <a:p>
            <a:pPr marL="0" lvl="0" indent="0" algn="l" rtl="0">
              <a:spcBef>
                <a:spcPts val="0"/>
              </a:spcBef>
              <a:spcAft>
                <a:spcPts val="0"/>
              </a:spcAft>
              <a:buNone/>
            </a:pPr>
            <a:r>
              <a:rPr lang="en-US" sz="1200"/>
              <a:t>Va de anexo, después del cierre, a mano si alguien pregunta.</a:t>
            </a:r>
            <a:endParaRPr/>
          </a:p>
        </p:txBody>
      </p:sp>
      <p:sp>
        <p:nvSpPr>
          <p:cNvPr id="518" name="Google Shape;518;p2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6813" y="0"/>
            <a:ext cx="5334001" cy="3000375"/>
          </a:xfrm>
        </p:spPr>
      </p:sp>
      <p:sp>
        <p:nvSpPr>
          <p:cNvPr id="3" name="Notes Placeholder 2"/>
          <p:cNvSpPr>
            <a:spLocks noGrp="1"/>
          </p:cNvSpPr>
          <p:nvPr>
            <p:ph type="body" idx="1"/>
          </p:nvPr>
        </p:nvSpPr>
        <p:spPr/>
        <p:txBody>
          <a:bodyPr/>
          <a:lstStyle/>
          <a:p>
            <a:r>
              <a:t>Objetivo: Separar la vida útil de una plataforma del valor que produjo.</a:t>
            </a:r>
          </a:p>
          <a:p>
            <a:endParaRPr/>
          </a:p>
          <a:p>
            <a:r>
              <a:t>• Retomar el comentario del encuentro anterior: que aparezca otra herramienta no vuelve inútil lo aprendido.</a:t>
            </a:r>
          </a:p>
          <a:p>
            <a:r>
              <a:t>• Ejemplo hipotético: bajar una tarea de una hora a diez minutos genera ahorro mientras se usa, aunque luego migremos.</a:t>
            </a:r>
          </a:p>
          <a:p>
            <a:r>
              <a:t>• Preguntar si alguna vez aprendieron una herramienta que después reemplazaron. Hoy buscamos criterios que duren.</a:t>
            </a:r>
          </a:p>
          <a:p>
            <a:endParaRPr/>
          </a:p>
          <a:p>
            <a:r>
              <a:t>Fuente principal: Guion_Modulo_2_Agentes_IA_v0.2.docx. Ampliación: Machete_Tecnico_Agentes_IA_FORVEX.docx.</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p30:notes"/>
          <p:cNvSpPr>
            <a:spLocks noGrp="1" noRot="1" noChangeAspect="1"/>
          </p:cNvSpPr>
          <p:nvPr>
            <p:ph type="sldImg" idx="2"/>
          </p:nvPr>
        </p:nvSpPr>
        <p:spPr>
          <a:xfrm>
            <a:off x="-1166813" y="0"/>
            <a:ext cx="5334001" cy="30003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67" name="Google Shape;667;p30:notes"/>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s-AR" sz="1200"/>
              <a:t>TIEMPO: 2 minutos.</a:t>
            </a:r>
            <a:endParaRPr/>
          </a:p>
          <a:p>
            <a:pPr marL="0" lvl="0" indent="0" algn="l" rtl="0">
              <a:lnSpc>
                <a:spcPct val="100000"/>
              </a:lnSpc>
              <a:spcBef>
                <a:spcPts val="0"/>
              </a:spcBef>
              <a:spcAft>
                <a:spcPts val="0"/>
              </a:spcAft>
              <a:buSzPts val="1400"/>
              <a:buNone/>
            </a:pPr>
            <a:r>
              <a:rPr lang="es-AR" sz="1200"/>
              <a:t>Cierre: forma clara de trabajar + próximo M5 Tecnología con propósito + recursos en www.forvexingenieria.com.ar/recursos (el material de M4 se publica después del encuentro).</a:t>
            </a:r>
            <a:endParaRPr/>
          </a:p>
          <a:p>
            <a:pPr marL="0" lvl="0" indent="0" algn="l" rtl="0">
              <a:lnSpc>
                <a:spcPct val="100000"/>
              </a:lnSpc>
              <a:spcBef>
                <a:spcPts val="0"/>
              </a:spcBef>
              <a:spcAft>
                <a:spcPts val="0"/>
              </a:spcAft>
              <a:buSzPts val="1400"/>
              <a:buNone/>
            </a:pPr>
            <a:r>
              <a:rPr lang="es-AR" sz="1200"/>
              <a:t>CTA: conversación / materiales educativos primero. El CTA comercial ~30 minutos después; no ofrecer diagnóstico gratis en este cierre. Retomá la pregunta inicial si ayuda.</a:t>
            </a:r>
            <a:endParaRPr/>
          </a:p>
        </p:txBody>
      </p:sp>
      <p:sp>
        <p:nvSpPr>
          <p:cNvPr id="668" name="Google Shape;668;p30: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‹Nº›</a:t>
            </a:fld>
            <a:endParaRPr lang="en-US"/>
          </a:p>
        </p:txBody>
      </p:sp>
    </p:spTree>
    <p:extLst>
      <p:ext uri="{BB962C8B-B14F-4D97-AF65-F5344CB8AC3E}">
        <p14:creationId xmlns:p14="http://schemas.microsoft.com/office/powerpoint/2010/main" val="11034337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5"/>
        <p:cNvGrpSpPr/>
        <p:nvPr/>
      </p:nvGrpSpPr>
      <p:grpSpPr>
        <a:xfrm>
          <a:off x="0" y="0"/>
          <a:ext cx="0" cy="0"/>
          <a:chOff x="0" y="0"/>
          <a:chExt cx="0" cy="0"/>
        </a:xfrm>
      </p:grpSpPr>
      <p:sp>
        <p:nvSpPr>
          <p:cNvPr id="16" name="Google Shape;16;p1"/>
          <p:cNvSpPr/>
          <p:nvPr/>
        </p:nvSpPr>
        <p:spPr>
          <a:xfrm>
            <a:off x="533400" y="457200"/>
            <a:ext cx="3810000" cy="1524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400" b="1">
                <a:solidFill>
                  <a:srgbClr val="4285F4"/>
                </a:solidFill>
                <a:latin typeface="Arial"/>
                <a:ea typeface="Arial"/>
                <a:cs typeface="Arial"/>
                <a:sym typeface="Arial"/>
              </a:rPr>
              <a:t>USINA EMPRENDEDORA · BLOQUE 2</a:t>
            </a:r>
            <a:endParaRPr/>
          </a:p>
        </p:txBody>
      </p:sp>
      <p:sp>
        <p:nvSpPr>
          <p:cNvPr id="17" name="Google Shape;17;p1"/>
          <p:cNvSpPr/>
          <p:nvPr/>
        </p:nvSpPr>
        <p:spPr>
          <a:xfrm>
            <a:off x="533400" y="742950"/>
            <a:ext cx="2476500" cy="1905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650" b="1">
                <a:solidFill>
                  <a:srgbClr val="A855F7"/>
                </a:solidFill>
                <a:latin typeface="Arial"/>
                <a:ea typeface="Arial"/>
                <a:cs typeface="Arial"/>
                <a:sym typeface="Arial"/>
              </a:rPr>
              <a:t>MÓDULO 5</a:t>
            </a:r>
            <a:endParaRPr/>
          </a:p>
        </p:txBody>
      </p:sp>
      <p:sp>
        <p:nvSpPr>
          <p:cNvPr id="18" name="Google Shape;18;p1"/>
          <p:cNvSpPr/>
          <p:nvPr/>
        </p:nvSpPr>
        <p:spPr>
          <a:xfrm>
            <a:off x="533400" y="1123950"/>
            <a:ext cx="6191250" cy="12382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3150" b="1">
                <a:solidFill>
                  <a:srgbClr val="1F1A23"/>
                </a:solidFill>
                <a:latin typeface="Arial"/>
                <a:ea typeface="Arial"/>
                <a:cs typeface="Arial"/>
                <a:sym typeface="Arial"/>
              </a:rPr>
              <a:t>Implementación</a:t>
            </a:r>
            <a:endParaRPr/>
          </a:p>
          <a:p>
            <a:pPr marL="0" marR="0" lvl="0" indent="0" algn="l" rtl="0">
              <a:spcBef>
                <a:spcPts val="0"/>
              </a:spcBef>
              <a:spcAft>
                <a:spcPts val="0"/>
              </a:spcAft>
              <a:buNone/>
            </a:pPr>
            <a:r>
              <a:rPr lang="en-US" sz="3150" b="1">
                <a:solidFill>
                  <a:srgbClr val="1F1A23"/>
                </a:solidFill>
                <a:latin typeface="Arial"/>
                <a:ea typeface="Arial"/>
                <a:cs typeface="Arial"/>
                <a:sym typeface="Arial"/>
              </a:rPr>
              <a:t>práctica de la IA</a:t>
            </a:r>
            <a:endParaRPr/>
          </a:p>
        </p:txBody>
      </p:sp>
      <p:sp>
        <p:nvSpPr>
          <p:cNvPr id="19" name="Google Shape;19;p1"/>
          <p:cNvSpPr/>
          <p:nvPr/>
        </p:nvSpPr>
        <p:spPr>
          <a:xfrm>
            <a:off x="533400" y="2609850"/>
            <a:ext cx="6096000" cy="4762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62" b="0">
                <a:solidFill>
                  <a:srgbClr val="747474"/>
                </a:solidFill>
                <a:latin typeface="Arial"/>
                <a:ea typeface="Arial"/>
                <a:cs typeface="Arial"/>
                <a:sym typeface="Arial"/>
              </a:rPr>
              <a:t>Digitalización, chatbot de WhatsApp y agentes para transformar información en capacidad</a:t>
            </a:r>
            <a:endParaRPr/>
          </a:p>
        </p:txBody>
      </p:sp>
      <p:sp>
        <p:nvSpPr>
          <p:cNvPr id="20" name="Google Shape;20;p1"/>
          <p:cNvSpPr/>
          <p:nvPr/>
        </p:nvSpPr>
        <p:spPr>
          <a:xfrm>
            <a:off x="533400" y="3676650"/>
            <a:ext cx="5334000" cy="4381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125" b="0">
                <a:solidFill>
                  <a:srgbClr val="1F1A23"/>
                </a:solidFill>
                <a:latin typeface="Arial"/>
                <a:ea typeface="Arial"/>
                <a:cs typeface="Arial"/>
                <a:sym typeface="Arial"/>
              </a:rPr>
              <a:t>Mauro Morán · Ingeniero de Procesos</a:t>
            </a:r>
            <a:endParaRPr/>
          </a:p>
          <a:p>
            <a:pPr marL="0" marR="0" lvl="0" indent="0" algn="l" rtl="0">
              <a:spcBef>
                <a:spcPts val="0"/>
              </a:spcBef>
              <a:spcAft>
                <a:spcPts val="0"/>
              </a:spcAft>
              <a:buNone/>
            </a:pPr>
            <a:r>
              <a:rPr lang="en-US" sz="1125" b="0">
                <a:solidFill>
                  <a:srgbClr val="1F1A23"/>
                </a:solidFill>
                <a:latin typeface="Arial"/>
                <a:ea typeface="Arial"/>
                <a:cs typeface="Arial"/>
                <a:sym typeface="Arial"/>
              </a:rPr>
              <a:t>Valentín Felizia · Implementación de IA</a:t>
            </a:r>
            <a:endParaRPr/>
          </a:p>
        </p:txBody>
      </p:sp>
      <p:sp>
        <p:nvSpPr>
          <p:cNvPr id="21" name="Google Shape;21;p1"/>
          <p:cNvSpPr/>
          <p:nvPr/>
        </p:nvSpPr>
        <p:spPr>
          <a:xfrm>
            <a:off x="533400" y="4343400"/>
            <a:ext cx="6667500" cy="2095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775" b="0">
                <a:solidFill>
                  <a:srgbClr val="747474"/>
                </a:solidFill>
                <a:latin typeface="Arial"/>
                <a:ea typeface="Arial"/>
                <a:cs typeface="Arial"/>
                <a:sym typeface="Arial"/>
              </a:rPr>
              <a:t>Martes 29 de septiembre de 2026 · 16:30 a 18:30 · Caseros 356, Córdoba</a:t>
            </a:r>
            <a:endParaRPr/>
          </a:p>
        </p:txBody>
      </p:sp>
      <p:pic>
        <p:nvPicPr>
          <p:cNvPr id="22" name="Google Shape;22;p1"/>
          <p:cNvPicPr preferRelativeResize="0"/>
          <p:nvPr/>
        </p:nvPicPr>
        <p:blipFill rotWithShape="1">
          <a:blip r:embed="rId3">
            <a:alphaModFix/>
          </a:blip>
          <a:srcRect/>
          <a:stretch/>
        </p:blipFill>
        <p:spPr>
          <a:xfrm>
            <a:off x="7943850" y="1703307"/>
            <a:ext cx="3181350" cy="898686"/>
          </a:xfrm>
          <a:prstGeom prst="rect">
            <a:avLst/>
          </a:prstGeom>
          <a:noFill/>
          <a:ln>
            <a:noFill/>
          </a:ln>
        </p:spPr>
      </p:pic>
      <p:sp>
        <p:nvSpPr>
          <p:cNvPr id="23" name="Google Shape;23;p1"/>
          <p:cNvSpPr/>
          <p:nvPr/>
        </p:nvSpPr>
        <p:spPr>
          <a:xfrm>
            <a:off x="533400" y="6038850"/>
            <a:ext cx="7429500" cy="1714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525" b="0">
                <a:solidFill>
                  <a:srgbClr val="747474"/>
                </a:solidFill>
                <a:latin typeface="Arial"/>
                <a:ea typeface="Arial"/>
                <a:cs typeface="Arial"/>
                <a:sym typeface="Arial"/>
              </a:rPr>
              <a:t>Municipalidad de Córdoba · Club de Emprendedores · Fundación Tecnología con Propósito</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8"/>
        <p:cNvGrpSpPr/>
        <p:nvPr/>
      </p:nvGrpSpPr>
      <p:grpSpPr>
        <a:xfrm>
          <a:off x="0" y="0"/>
          <a:ext cx="0" cy="0"/>
          <a:chOff x="0" y="0"/>
          <a:chExt cx="0" cy="0"/>
        </a:xfrm>
      </p:grpSpPr>
      <p:sp>
        <p:nvSpPr>
          <p:cNvPr id="29" name="Google Shape;29;p2"/>
          <p:cNvSpPr/>
          <p:nvPr/>
        </p:nvSpPr>
        <p:spPr>
          <a:xfrm>
            <a:off x="533400" y="438150"/>
            <a:ext cx="3429000" cy="1524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400" b="1">
                <a:solidFill>
                  <a:srgbClr val="4285F4"/>
                </a:solidFill>
                <a:latin typeface="Arial"/>
                <a:ea typeface="Arial"/>
                <a:cs typeface="Arial"/>
                <a:sym typeface="Arial"/>
              </a:rPr>
              <a:t>MARCO DEL CICLO</a:t>
            </a:r>
            <a:endParaRPr/>
          </a:p>
        </p:txBody>
      </p:sp>
      <p:sp>
        <p:nvSpPr>
          <p:cNvPr id="30" name="Google Shape;30;p2"/>
          <p:cNvSpPr/>
          <p:nvPr/>
        </p:nvSpPr>
        <p:spPr>
          <a:xfrm>
            <a:off x="533400" y="742950"/>
            <a:ext cx="11125200" cy="609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325" b="1">
                <a:solidFill>
                  <a:srgbClr val="1F1A23"/>
                </a:solidFill>
                <a:latin typeface="Arial"/>
                <a:ea typeface="Arial"/>
                <a:cs typeface="Arial"/>
                <a:sym typeface="Arial"/>
              </a:rPr>
              <a:t>Del proceso real a una implementación práctica</a:t>
            </a:r>
            <a:endParaRPr/>
          </a:p>
        </p:txBody>
      </p:sp>
      <p:sp>
        <p:nvSpPr>
          <p:cNvPr id="31" name="Google Shape;31;p2"/>
          <p:cNvSpPr/>
          <p:nvPr/>
        </p:nvSpPr>
        <p:spPr>
          <a:xfrm>
            <a:off x="533400" y="6362700"/>
            <a:ext cx="11125200" cy="9525"/>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533400" y="6486525"/>
            <a:ext cx="866775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Municipalidad de Córdoba · Club de Emprendedores de Córdoba · Fundación Tecnología con Propósito</a:t>
            </a:r>
            <a:endParaRPr/>
          </a:p>
        </p:txBody>
      </p:sp>
      <p:sp>
        <p:nvSpPr>
          <p:cNvPr id="33" name="Google Shape;33;p2"/>
          <p:cNvSpPr/>
          <p:nvPr/>
        </p:nvSpPr>
        <p:spPr>
          <a:xfrm>
            <a:off x="10782300" y="6486525"/>
            <a:ext cx="87630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M5 · 2</a:t>
            </a:r>
            <a:endParaRPr/>
          </a:p>
        </p:txBody>
      </p:sp>
      <p:sp>
        <p:nvSpPr>
          <p:cNvPr id="34" name="Google Shape;34;p2"/>
          <p:cNvSpPr/>
          <p:nvPr/>
        </p:nvSpPr>
        <p:spPr>
          <a:xfrm>
            <a:off x="533400" y="2476500"/>
            <a:ext cx="2652713" cy="1162050"/>
          </a:xfrm>
          <a:prstGeom prst="roundRect">
            <a:avLst>
              <a:gd name="adj" fmla="val 6557"/>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704850" y="2647950"/>
            <a:ext cx="2309813" cy="1714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525" b="1">
                <a:solidFill>
                  <a:srgbClr val="4285F4"/>
                </a:solidFill>
                <a:latin typeface="Arial"/>
                <a:ea typeface="Arial"/>
                <a:cs typeface="Arial"/>
                <a:sym typeface="Arial"/>
              </a:rPr>
              <a:t>MÓDULO 3</a:t>
            </a:r>
            <a:endParaRPr/>
          </a:p>
        </p:txBody>
      </p:sp>
      <p:sp>
        <p:nvSpPr>
          <p:cNvPr id="36" name="Google Shape;36;p2"/>
          <p:cNvSpPr/>
          <p:nvPr/>
        </p:nvSpPr>
        <p:spPr>
          <a:xfrm>
            <a:off x="704850" y="2876550"/>
            <a:ext cx="2309813" cy="3048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75" b="1">
                <a:solidFill>
                  <a:srgbClr val="1F1A23"/>
                </a:solidFill>
                <a:latin typeface="Arial"/>
                <a:ea typeface="Arial"/>
                <a:cs typeface="Arial"/>
                <a:sym typeface="Arial"/>
              </a:rPr>
              <a:t>Diagnosticar</a:t>
            </a:r>
            <a:endParaRPr/>
          </a:p>
        </p:txBody>
      </p:sp>
      <p:sp>
        <p:nvSpPr>
          <p:cNvPr id="37" name="Google Shape;37;p2"/>
          <p:cNvSpPr/>
          <p:nvPr/>
        </p:nvSpPr>
        <p:spPr>
          <a:xfrm>
            <a:off x="704850" y="3105150"/>
            <a:ext cx="2309813" cy="1905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650" b="0">
                <a:solidFill>
                  <a:srgbClr val="747474"/>
                </a:solidFill>
                <a:latin typeface="Arial"/>
                <a:ea typeface="Arial"/>
                <a:cs typeface="Arial"/>
                <a:sym typeface="Arial"/>
              </a:rPr>
              <a:t>Ver pérdidas y restricciones</a:t>
            </a:r>
            <a:endParaRPr/>
          </a:p>
        </p:txBody>
      </p:sp>
      <p:sp>
        <p:nvSpPr>
          <p:cNvPr id="38" name="Google Shape;38;p2"/>
          <p:cNvSpPr/>
          <p:nvPr/>
        </p:nvSpPr>
        <p:spPr>
          <a:xfrm>
            <a:off x="3186113" y="3057525"/>
            <a:ext cx="171450" cy="19050"/>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3357563" y="2476500"/>
            <a:ext cx="2652713" cy="1162050"/>
          </a:xfrm>
          <a:prstGeom prst="roundRect">
            <a:avLst>
              <a:gd name="adj" fmla="val 6557"/>
            </a:avLst>
          </a:prstGeom>
          <a:solidFill>
            <a:srgbClr val="EA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3529013" y="2647950"/>
            <a:ext cx="2309813" cy="1714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525" b="1">
                <a:solidFill>
                  <a:srgbClr val="4285F4"/>
                </a:solidFill>
                <a:latin typeface="Arial"/>
                <a:ea typeface="Arial"/>
                <a:cs typeface="Arial"/>
                <a:sym typeface="Arial"/>
              </a:rPr>
              <a:t>MÓDULO 4</a:t>
            </a:r>
            <a:endParaRPr/>
          </a:p>
        </p:txBody>
      </p:sp>
      <p:sp>
        <p:nvSpPr>
          <p:cNvPr id="41" name="Google Shape;41;p2"/>
          <p:cNvSpPr/>
          <p:nvPr/>
        </p:nvSpPr>
        <p:spPr>
          <a:xfrm>
            <a:off x="3529013" y="2876550"/>
            <a:ext cx="2309813" cy="3048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75" b="1">
                <a:solidFill>
                  <a:srgbClr val="1F1A23"/>
                </a:solidFill>
                <a:latin typeface="Arial"/>
                <a:ea typeface="Arial"/>
                <a:cs typeface="Arial"/>
                <a:sym typeface="Arial"/>
              </a:rPr>
              <a:t>Ordenar</a:t>
            </a:r>
            <a:endParaRPr/>
          </a:p>
        </p:txBody>
      </p:sp>
      <p:sp>
        <p:nvSpPr>
          <p:cNvPr id="42" name="Google Shape;42;p2"/>
          <p:cNvSpPr/>
          <p:nvPr/>
        </p:nvSpPr>
        <p:spPr>
          <a:xfrm>
            <a:off x="3529013" y="3105150"/>
            <a:ext cx="2309813" cy="1905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650" b="0">
                <a:solidFill>
                  <a:srgbClr val="747474"/>
                </a:solidFill>
                <a:latin typeface="Arial"/>
                <a:ea typeface="Arial"/>
                <a:cs typeface="Arial"/>
                <a:sym typeface="Arial"/>
              </a:rPr>
              <a:t>Definir reglas e información</a:t>
            </a:r>
            <a:endParaRPr/>
          </a:p>
        </p:txBody>
      </p:sp>
      <p:sp>
        <p:nvSpPr>
          <p:cNvPr id="43" name="Google Shape;43;p2"/>
          <p:cNvSpPr/>
          <p:nvPr/>
        </p:nvSpPr>
        <p:spPr>
          <a:xfrm>
            <a:off x="6010275" y="3057525"/>
            <a:ext cx="171450" cy="19050"/>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6181725" y="2476500"/>
            <a:ext cx="2652713" cy="1162050"/>
          </a:xfrm>
          <a:prstGeom prst="roundRect">
            <a:avLst>
              <a:gd name="adj" fmla="val 6557"/>
            </a:avLst>
          </a:prstGeom>
          <a:solidFill>
            <a:srgbClr val="F4E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6353175" y="2647950"/>
            <a:ext cx="2309813" cy="1714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525" b="1">
                <a:solidFill>
                  <a:srgbClr val="4285F4"/>
                </a:solidFill>
                <a:latin typeface="Arial"/>
                <a:ea typeface="Arial"/>
                <a:cs typeface="Arial"/>
                <a:sym typeface="Arial"/>
              </a:rPr>
              <a:t>MÓDULO 5</a:t>
            </a:r>
            <a:endParaRPr/>
          </a:p>
        </p:txBody>
      </p:sp>
      <p:sp>
        <p:nvSpPr>
          <p:cNvPr id="46" name="Google Shape;46;p2"/>
          <p:cNvSpPr/>
          <p:nvPr/>
        </p:nvSpPr>
        <p:spPr>
          <a:xfrm>
            <a:off x="6353175" y="2876550"/>
            <a:ext cx="2309813" cy="3048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75" b="1">
                <a:solidFill>
                  <a:srgbClr val="1F1A23"/>
                </a:solidFill>
                <a:latin typeface="Arial"/>
                <a:ea typeface="Arial"/>
                <a:cs typeface="Arial"/>
                <a:sym typeface="Arial"/>
              </a:rPr>
              <a:t>Digitalizar</a:t>
            </a:r>
            <a:endParaRPr/>
          </a:p>
        </p:txBody>
      </p:sp>
      <p:sp>
        <p:nvSpPr>
          <p:cNvPr id="47" name="Google Shape;47;p2"/>
          <p:cNvSpPr/>
          <p:nvPr/>
        </p:nvSpPr>
        <p:spPr>
          <a:xfrm>
            <a:off x="6353175" y="3105150"/>
            <a:ext cx="2309813" cy="1905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650" b="0">
                <a:solidFill>
                  <a:srgbClr val="747474"/>
                </a:solidFill>
                <a:latin typeface="Arial"/>
                <a:ea typeface="Arial"/>
                <a:cs typeface="Arial"/>
                <a:sym typeface="Arial"/>
              </a:rPr>
              <a:t>Registrar y recuperar</a:t>
            </a:r>
            <a:endParaRPr/>
          </a:p>
        </p:txBody>
      </p:sp>
      <p:sp>
        <p:nvSpPr>
          <p:cNvPr id="48" name="Google Shape;48;p2"/>
          <p:cNvSpPr/>
          <p:nvPr/>
        </p:nvSpPr>
        <p:spPr>
          <a:xfrm>
            <a:off x="8834438" y="3057525"/>
            <a:ext cx="171450" cy="19050"/>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9005888" y="2476500"/>
            <a:ext cx="2652713" cy="1162050"/>
          </a:xfrm>
          <a:prstGeom prst="roundRect">
            <a:avLst>
              <a:gd name="adj" fmla="val 6557"/>
            </a:avLst>
          </a:prstGeom>
          <a:solidFill>
            <a:srgbClr val="FFF0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9177338" y="2647950"/>
            <a:ext cx="2309813" cy="1714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525" b="1">
                <a:solidFill>
                  <a:srgbClr val="4285F4"/>
                </a:solidFill>
                <a:latin typeface="Arial"/>
                <a:ea typeface="Arial"/>
                <a:cs typeface="Arial"/>
                <a:sym typeface="Arial"/>
              </a:rPr>
              <a:t>MÓDULO 5</a:t>
            </a:r>
            <a:endParaRPr/>
          </a:p>
        </p:txBody>
      </p:sp>
      <p:sp>
        <p:nvSpPr>
          <p:cNvPr id="51" name="Google Shape;51;p2"/>
          <p:cNvSpPr/>
          <p:nvPr/>
        </p:nvSpPr>
        <p:spPr>
          <a:xfrm>
            <a:off x="9177338" y="2876550"/>
            <a:ext cx="2309813" cy="3048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75" b="1">
                <a:solidFill>
                  <a:srgbClr val="1F1A23"/>
                </a:solidFill>
                <a:latin typeface="Arial"/>
                <a:ea typeface="Arial"/>
                <a:cs typeface="Arial"/>
                <a:sym typeface="Arial"/>
              </a:rPr>
              <a:t>Implementar IA</a:t>
            </a:r>
            <a:endParaRPr/>
          </a:p>
        </p:txBody>
      </p:sp>
      <p:sp>
        <p:nvSpPr>
          <p:cNvPr id="52" name="Google Shape;52;p2"/>
          <p:cNvSpPr/>
          <p:nvPr/>
        </p:nvSpPr>
        <p:spPr>
          <a:xfrm>
            <a:off x="9177338" y="3105150"/>
            <a:ext cx="2309813" cy="1905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650" b="0">
                <a:solidFill>
                  <a:srgbClr val="747474"/>
                </a:solidFill>
                <a:latin typeface="Arial"/>
                <a:ea typeface="Arial"/>
                <a:cs typeface="Arial"/>
                <a:sym typeface="Arial"/>
              </a:rPr>
              <a:t>Asistir y probar</a:t>
            </a:r>
            <a:endParaRPr/>
          </a:p>
        </p:txBody>
      </p:sp>
      <p:sp>
        <p:nvSpPr>
          <p:cNvPr id="53" name="Google Shape;53;p2"/>
          <p:cNvSpPr/>
          <p:nvPr/>
        </p:nvSpPr>
        <p:spPr>
          <a:xfrm>
            <a:off x="1524000" y="4762500"/>
            <a:ext cx="9144000" cy="3429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500" b="1">
                <a:solidFill>
                  <a:srgbClr val="1F1A23"/>
                </a:solidFill>
                <a:latin typeface="Arial"/>
                <a:ea typeface="Arial"/>
                <a:cs typeface="Arial"/>
                <a:sym typeface="Arial"/>
              </a:rPr>
              <a:t>La IA aprende mejor cuando el trabajo, los datos y los límites ya están claros.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8"/>
        <p:cNvGrpSpPr/>
        <p:nvPr/>
      </p:nvGrpSpPr>
      <p:grpSpPr>
        <a:xfrm>
          <a:off x="0" y="0"/>
          <a:ext cx="0" cy="0"/>
          <a:chOff x="0" y="0"/>
          <a:chExt cx="0" cy="0"/>
        </a:xfrm>
      </p:grpSpPr>
      <p:sp>
        <p:nvSpPr>
          <p:cNvPr id="59" name="Google Shape;59;p3"/>
          <p:cNvSpPr/>
          <p:nvPr/>
        </p:nvSpPr>
        <p:spPr>
          <a:xfrm>
            <a:off x="533400" y="438150"/>
            <a:ext cx="3429000" cy="1524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400" b="1">
                <a:solidFill>
                  <a:srgbClr val="4285F4"/>
                </a:solidFill>
                <a:latin typeface="Arial"/>
                <a:ea typeface="Arial"/>
                <a:cs typeface="Arial"/>
                <a:sym typeface="Arial"/>
              </a:rPr>
              <a:t>SITUACIÓN DE APERTURA</a:t>
            </a:r>
            <a:endParaRPr/>
          </a:p>
        </p:txBody>
      </p:sp>
      <p:sp>
        <p:nvSpPr>
          <p:cNvPr id="60" name="Google Shape;60;p3"/>
          <p:cNvSpPr/>
          <p:nvPr/>
        </p:nvSpPr>
        <p:spPr>
          <a:xfrm>
            <a:off x="533400" y="742950"/>
            <a:ext cx="11125200" cy="609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325" b="1">
                <a:solidFill>
                  <a:srgbClr val="1F1A23"/>
                </a:solidFill>
                <a:latin typeface="Arial"/>
                <a:ea typeface="Arial"/>
                <a:cs typeface="Arial"/>
                <a:sym typeface="Arial"/>
              </a:rPr>
              <a:t>El trabajo está ordenado. Las consultas siguen llegando.</a:t>
            </a:r>
            <a:endParaRPr/>
          </a:p>
        </p:txBody>
      </p:sp>
      <p:sp>
        <p:nvSpPr>
          <p:cNvPr id="61" name="Google Shape;61;p3"/>
          <p:cNvSpPr/>
          <p:nvPr/>
        </p:nvSpPr>
        <p:spPr>
          <a:xfrm>
            <a:off x="533400" y="6362700"/>
            <a:ext cx="11125200" cy="9525"/>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3"/>
          <p:cNvSpPr/>
          <p:nvPr/>
        </p:nvSpPr>
        <p:spPr>
          <a:xfrm>
            <a:off x="533400" y="6486525"/>
            <a:ext cx="866775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Municipalidad de Córdoba · Club de Emprendedores de Córdoba · Fundación Tecnología con Propósito</a:t>
            </a:r>
            <a:endParaRPr/>
          </a:p>
        </p:txBody>
      </p:sp>
      <p:sp>
        <p:nvSpPr>
          <p:cNvPr id="63" name="Google Shape;63;p3"/>
          <p:cNvSpPr/>
          <p:nvPr/>
        </p:nvSpPr>
        <p:spPr>
          <a:xfrm>
            <a:off x="10782300" y="6486525"/>
            <a:ext cx="87630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M5 · 3</a:t>
            </a:r>
            <a:endParaRPr/>
          </a:p>
        </p:txBody>
      </p:sp>
      <p:sp>
        <p:nvSpPr>
          <p:cNvPr id="64" name="Google Shape;64;p3"/>
          <p:cNvSpPr/>
          <p:nvPr/>
        </p:nvSpPr>
        <p:spPr>
          <a:xfrm>
            <a:off x="533400" y="2133600"/>
            <a:ext cx="3200400" cy="2190750"/>
          </a:xfrm>
          <a:prstGeom prst="roundRect">
            <a:avLst>
              <a:gd name="adj" fmla="val 3478"/>
            </a:avLst>
          </a:prstGeom>
          <a:solidFill>
            <a:srgbClr val="EA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3"/>
          <p:cNvSpPr/>
          <p:nvPr/>
        </p:nvSpPr>
        <p:spPr>
          <a:xfrm>
            <a:off x="742950" y="2343150"/>
            <a:ext cx="400050" cy="400050"/>
          </a:xfrm>
          <a:prstGeom prst="roundRect">
            <a:avLst>
              <a:gd name="adj" fmla="val 19048"/>
            </a:avLst>
          </a:prstGeom>
          <a:solidFill>
            <a:srgbClr val="4285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3"/>
          <p:cNvSpPr/>
          <p:nvPr/>
        </p:nvSpPr>
        <p:spPr>
          <a:xfrm>
            <a:off x="742950" y="2400300"/>
            <a:ext cx="400050" cy="228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900" b="1">
                <a:solidFill>
                  <a:srgbClr val="FFFFFF"/>
                </a:solidFill>
                <a:latin typeface="Arial"/>
                <a:ea typeface="Arial"/>
                <a:cs typeface="Arial"/>
                <a:sym typeface="Arial"/>
              </a:rPr>
              <a:t>01</a:t>
            </a:r>
            <a:endParaRPr/>
          </a:p>
        </p:txBody>
      </p:sp>
      <p:sp>
        <p:nvSpPr>
          <p:cNvPr id="67" name="Google Shape;67;p3"/>
          <p:cNvSpPr/>
          <p:nvPr/>
        </p:nvSpPr>
        <p:spPr>
          <a:xfrm>
            <a:off x="1314450" y="2362200"/>
            <a:ext cx="2209800" cy="2667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150" b="1">
                <a:solidFill>
                  <a:srgbClr val="1F1A23"/>
                </a:solidFill>
                <a:latin typeface="Arial"/>
                <a:ea typeface="Arial"/>
                <a:cs typeface="Arial"/>
                <a:sym typeface="Arial"/>
              </a:rPr>
              <a:t>Proceso visible</a:t>
            </a:r>
            <a:endParaRPr/>
          </a:p>
        </p:txBody>
      </p:sp>
      <p:sp>
        <p:nvSpPr>
          <p:cNvPr id="68" name="Google Shape;68;p3"/>
          <p:cNvSpPr/>
          <p:nvPr/>
        </p:nvSpPr>
        <p:spPr>
          <a:xfrm>
            <a:off x="1314450" y="2743200"/>
            <a:ext cx="2209800" cy="14287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050" b="0">
                <a:solidFill>
                  <a:srgbClr val="1F1A23"/>
                </a:solidFill>
                <a:latin typeface="Arial"/>
                <a:ea typeface="Arial"/>
                <a:cs typeface="Arial"/>
                <a:sym typeface="Arial"/>
              </a:rPr>
              <a:t>Hay pedidos, fechas, responsables y pendientes claros.</a:t>
            </a:r>
            <a:endParaRPr/>
          </a:p>
        </p:txBody>
      </p:sp>
      <p:sp>
        <p:nvSpPr>
          <p:cNvPr id="69" name="Google Shape;69;p3"/>
          <p:cNvSpPr/>
          <p:nvPr/>
        </p:nvSpPr>
        <p:spPr>
          <a:xfrm>
            <a:off x="4495800" y="2133600"/>
            <a:ext cx="3200400" cy="2190750"/>
          </a:xfrm>
          <a:prstGeom prst="roundRect">
            <a:avLst>
              <a:gd name="adj" fmla="val 3478"/>
            </a:avLst>
          </a:prstGeom>
          <a:solidFill>
            <a:srgbClr val="F4E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3"/>
          <p:cNvSpPr/>
          <p:nvPr/>
        </p:nvSpPr>
        <p:spPr>
          <a:xfrm>
            <a:off x="4705350" y="2343150"/>
            <a:ext cx="400050" cy="400050"/>
          </a:xfrm>
          <a:prstGeom prst="roundRect">
            <a:avLst>
              <a:gd name="adj" fmla="val 19048"/>
            </a:avLst>
          </a:prstGeom>
          <a:solidFill>
            <a:srgbClr val="A855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3"/>
          <p:cNvSpPr/>
          <p:nvPr/>
        </p:nvSpPr>
        <p:spPr>
          <a:xfrm>
            <a:off x="4705350" y="2400300"/>
            <a:ext cx="400050" cy="228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900" b="1">
                <a:solidFill>
                  <a:srgbClr val="FFFFFF"/>
                </a:solidFill>
                <a:latin typeface="Arial"/>
                <a:ea typeface="Arial"/>
                <a:cs typeface="Arial"/>
                <a:sym typeface="Arial"/>
              </a:rPr>
              <a:t>02</a:t>
            </a:r>
            <a:endParaRPr/>
          </a:p>
        </p:txBody>
      </p:sp>
      <p:sp>
        <p:nvSpPr>
          <p:cNvPr id="72" name="Google Shape;72;p3"/>
          <p:cNvSpPr/>
          <p:nvPr/>
        </p:nvSpPr>
        <p:spPr>
          <a:xfrm>
            <a:off x="5276850" y="2362200"/>
            <a:ext cx="2209800" cy="2667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150" b="1">
                <a:solidFill>
                  <a:srgbClr val="1F1A23"/>
                </a:solidFill>
                <a:latin typeface="Arial"/>
                <a:ea typeface="Arial"/>
                <a:cs typeface="Arial"/>
                <a:sym typeface="Arial"/>
              </a:rPr>
              <a:t>Información dispersa</a:t>
            </a:r>
            <a:endParaRPr/>
          </a:p>
        </p:txBody>
      </p:sp>
      <p:sp>
        <p:nvSpPr>
          <p:cNvPr id="73" name="Google Shape;73;p3"/>
          <p:cNvSpPr/>
          <p:nvPr/>
        </p:nvSpPr>
        <p:spPr>
          <a:xfrm>
            <a:off x="5276850" y="2743200"/>
            <a:ext cx="2209800" cy="14287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050" b="0">
                <a:solidFill>
                  <a:srgbClr val="1F1A23"/>
                </a:solidFill>
                <a:latin typeface="Arial"/>
                <a:ea typeface="Arial"/>
                <a:cs typeface="Arial"/>
                <a:sym typeface="Arial"/>
              </a:rPr>
              <a:t>Las consultas y los datos siguen viviendo entre chats, memoria y notas.</a:t>
            </a:r>
            <a:endParaRPr/>
          </a:p>
        </p:txBody>
      </p:sp>
      <p:sp>
        <p:nvSpPr>
          <p:cNvPr id="74" name="Google Shape;74;p3"/>
          <p:cNvSpPr/>
          <p:nvPr/>
        </p:nvSpPr>
        <p:spPr>
          <a:xfrm>
            <a:off x="8458200" y="2133600"/>
            <a:ext cx="3200400" cy="2190750"/>
          </a:xfrm>
          <a:prstGeom prst="roundRect">
            <a:avLst>
              <a:gd name="adj" fmla="val 3478"/>
            </a:avLst>
          </a:prstGeom>
          <a:solidFill>
            <a:srgbClr val="FFF0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p:nvPr/>
        </p:nvSpPr>
        <p:spPr>
          <a:xfrm>
            <a:off x="8667750" y="2343150"/>
            <a:ext cx="400050" cy="400050"/>
          </a:xfrm>
          <a:prstGeom prst="roundRect">
            <a:avLst>
              <a:gd name="adj" fmla="val 19048"/>
            </a:avLst>
          </a:prstGeom>
          <a:solidFill>
            <a:srgbClr val="F07F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3"/>
          <p:cNvSpPr/>
          <p:nvPr/>
        </p:nvSpPr>
        <p:spPr>
          <a:xfrm>
            <a:off x="8667750" y="2400300"/>
            <a:ext cx="400050" cy="228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900" b="1">
                <a:solidFill>
                  <a:srgbClr val="FFFFFF"/>
                </a:solidFill>
                <a:latin typeface="Arial"/>
                <a:ea typeface="Arial"/>
                <a:cs typeface="Arial"/>
                <a:sym typeface="Arial"/>
              </a:rPr>
              <a:t>03</a:t>
            </a:r>
            <a:endParaRPr/>
          </a:p>
        </p:txBody>
      </p:sp>
      <p:sp>
        <p:nvSpPr>
          <p:cNvPr id="77" name="Google Shape;77;p3"/>
          <p:cNvSpPr/>
          <p:nvPr/>
        </p:nvSpPr>
        <p:spPr>
          <a:xfrm>
            <a:off x="9239250" y="2362200"/>
            <a:ext cx="2209800" cy="2667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150" b="1">
                <a:solidFill>
                  <a:srgbClr val="1F1A23"/>
                </a:solidFill>
                <a:latin typeface="Arial"/>
                <a:ea typeface="Arial"/>
                <a:cs typeface="Arial"/>
                <a:sym typeface="Arial"/>
              </a:rPr>
              <a:t>Nueva presión</a:t>
            </a:r>
            <a:endParaRPr/>
          </a:p>
        </p:txBody>
      </p:sp>
      <p:sp>
        <p:nvSpPr>
          <p:cNvPr id="78" name="Google Shape;78;p3"/>
          <p:cNvSpPr/>
          <p:nvPr/>
        </p:nvSpPr>
        <p:spPr>
          <a:xfrm>
            <a:off x="9239250" y="2743200"/>
            <a:ext cx="2209800" cy="14287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050" b="0">
                <a:solidFill>
                  <a:srgbClr val="1F1A23"/>
                </a:solidFill>
                <a:latin typeface="Arial"/>
                <a:ea typeface="Arial"/>
                <a:cs typeface="Arial"/>
                <a:sym typeface="Arial"/>
              </a:rPr>
              <a:t>Entran más consultas por WhatsApp y cada respuesta vuelve a empezar de cero.</a:t>
            </a:r>
            <a:endParaRPr/>
          </a:p>
        </p:txBody>
      </p:sp>
      <p:sp>
        <p:nvSpPr>
          <p:cNvPr id="79" name="Google Shape;79;p3"/>
          <p:cNvSpPr/>
          <p:nvPr/>
        </p:nvSpPr>
        <p:spPr>
          <a:xfrm>
            <a:off x="1009650" y="5143500"/>
            <a:ext cx="10172700" cy="4572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17" b="1">
                <a:solidFill>
                  <a:srgbClr val="1F1A23"/>
                </a:solidFill>
                <a:latin typeface="Arial"/>
                <a:ea typeface="Arial"/>
                <a:cs typeface="Arial"/>
                <a:sym typeface="Arial"/>
              </a:rPr>
              <a:t>Ordenar el trabajo fue el paso previo. Ahora necesitamos que la información pueda moverse sin depender siempre de una sola persona.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Shape 84"/>
        <p:cNvGrpSpPr/>
        <p:nvPr/>
      </p:nvGrpSpPr>
      <p:grpSpPr>
        <a:xfrm>
          <a:off x="0" y="0"/>
          <a:ext cx="0" cy="0"/>
          <a:chOff x="0" y="0"/>
          <a:chExt cx="0" cy="0"/>
        </a:xfrm>
      </p:grpSpPr>
      <p:sp>
        <p:nvSpPr>
          <p:cNvPr id="85" name="Google Shape;85;p4"/>
          <p:cNvSpPr/>
          <p:nvPr/>
        </p:nvSpPr>
        <p:spPr>
          <a:xfrm>
            <a:off x="533400" y="438150"/>
            <a:ext cx="3429000" cy="1524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400" b="1">
                <a:solidFill>
                  <a:srgbClr val="4285F4"/>
                </a:solidFill>
                <a:latin typeface="Arial"/>
                <a:ea typeface="Arial"/>
                <a:cs typeface="Arial"/>
                <a:sym typeface="Arial"/>
              </a:rPr>
              <a:t>PREGUNTA INICIAL</a:t>
            </a:r>
            <a:endParaRPr/>
          </a:p>
        </p:txBody>
      </p:sp>
      <p:sp>
        <p:nvSpPr>
          <p:cNvPr id="86" name="Google Shape;86;p4"/>
          <p:cNvSpPr/>
          <p:nvPr/>
        </p:nvSpPr>
        <p:spPr>
          <a:xfrm>
            <a:off x="533400" y="742950"/>
            <a:ext cx="11125200" cy="609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325" b="1">
                <a:solidFill>
                  <a:srgbClr val="1F1A23"/>
                </a:solidFill>
                <a:latin typeface="Arial"/>
                <a:ea typeface="Arial"/>
                <a:cs typeface="Arial"/>
                <a:sym typeface="Arial"/>
              </a:rPr>
              <a:t>Antes de construir un chatbot</a:t>
            </a:r>
            <a:endParaRPr/>
          </a:p>
        </p:txBody>
      </p:sp>
      <p:sp>
        <p:nvSpPr>
          <p:cNvPr id="87" name="Google Shape;87;p4"/>
          <p:cNvSpPr/>
          <p:nvPr/>
        </p:nvSpPr>
        <p:spPr>
          <a:xfrm>
            <a:off x="533400" y="6362700"/>
            <a:ext cx="11125200" cy="9525"/>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4"/>
          <p:cNvSpPr/>
          <p:nvPr/>
        </p:nvSpPr>
        <p:spPr>
          <a:xfrm>
            <a:off x="533400" y="6486525"/>
            <a:ext cx="866775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Municipalidad de Córdoba · Club de Emprendedores de Córdoba · Fundación Tecnología con Propósito</a:t>
            </a:r>
            <a:endParaRPr/>
          </a:p>
        </p:txBody>
      </p:sp>
      <p:sp>
        <p:nvSpPr>
          <p:cNvPr id="89" name="Google Shape;89;p4"/>
          <p:cNvSpPr/>
          <p:nvPr/>
        </p:nvSpPr>
        <p:spPr>
          <a:xfrm>
            <a:off x="10782300" y="6486525"/>
            <a:ext cx="87630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M5 · 4</a:t>
            </a:r>
            <a:endParaRPr/>
          </a:p>
        </p:txBody>
      </p:sp>
      <p:sp>
        <p:nvSpPr>
          <p:cNvPr id="90" name="Google Shape;90;p4"/>
          <p:cNvSpPr/>
          <p:nvPr/>
        </p:nvSpPr>
        <p:spPr>
          <a:xfrm>
            <a:off x="1524000" y="1962150"/>
            <a:ext cx="9144000" cy="2305050"/>
          </a:xfrm>
          <a:prstGeom prst="roundRect">
            <a:avLst>
              <a:gd name="adj" fmla="val 3306"/>
            </a:avLst>
          </a:prstGeom>
          <a:solidFill>
            <a:srgbClr val="F4E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4"/>
          <p:cNvSpPr/>
          <p:nvPr/>
        </p:nvSpPr>
        <p:spPr>
          <a:xfrm>
            <a:off x="2076450" y="2514600"/>
            <a:ext cx="8039100" cy="11430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025" b="1">
                <a:solidFill>
                  <a:srgbClr val="1F1A23"/>
                </a:solidFill>
                <a:latin typeface="Arial"/>
                <a:ea typeface="Arial"/>
                <a:cs typeface="Arial"/>
                <a:sym typeface="Arial"/>
              </a:rPr>
              <a:t>Si mañana entraran 30 consultas por WhatsApp, ¿qué tendría que saber un chatbot para responder bien, no prometer de más y saber cuándo derivar a una persona?</a:t>
            </a:r>
            <a:endParaRPr/>
          </a:p>
        </p:txBody>
      </p:sp>
      <p:sp>
        <p:nvSpPr>
          <p:cNvPr id="92" name="Google Shape;92;p4"/>
          <p:cNvSpPr/>
          <p:nvPr/>
        </p:nvSpPr>
        <p:spPr>
          <a:xfrm>
            <a:off x="2152650" y="4895850"/>
            <a:ext cx="7886700" cy="2667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150" b="0" dirty="0" err="1">
                <a:solidFill>
                  <a:srgbClr val="747474"/>
                </a:solidFill>
                <a:latin typeface="Arial"/>
                <a:ea typeface="Arial"/>
                <a:cs typeface="Arial"/>
                <a:sym typeface="Arial"/>
              </a:rPr>
              <a:t>Escuchá</a:t>
            </a:r>
            <a:r>
              <a:rPr lang="en-US" sz="1150" b="0" dirty="0">
                <a:solidFill>
                  <a:srgbClr val="747474"/>
                </a:solidFill>
                <a:latin typeface="Arial"/>
                <a:ea typeface="Arial"/>
                <a:cs typeface="Arial"/>
                <a:sym typeface="Arial"/>
              </a:rPr>
              <a:t> palabras </a:t>
            </a:r>
            <a:r>
              <a:rPr lang="en-US" sz="1150" b="0" dirty="0" err="1">
                <a:solidFill>
                  <a:srgbClr val="747474"/>
                </a:solidFill>
                <a:latin typeface="Arial"/>
                <a:ea typeface="Arial"/>
                <a:cs typeface="Arial"/>
                <a:sym typeface="Arial"/>
              </a:rPr>
              <a:t>como</a:t>
            </a:r>
            <a:r>
              <a:rPr lang="en-US" sz="1150" b="0" dirty="0">
                <a:solidFill>
                  <a:srgbClr val="747474"/>
                </a:solidFill>
                <a:latin typeface="Arial"/>
                <a:ea typeface="Arial"/>
                <a:cs typeface="Arial"/>
                <a:sym typeface="Arial"/>
              </a:rPr>
              <a:t> </a:t>
            </a:r>
            <a:r>
              <a:rPr lang="en-US" sz="1150" b="0" dirty="0" err="1">
                <a:solidFill>
                  <a:srgbClr val="747474"/>
                </a:solidFill>
                <a:latin typeface="Arial"/>
                <a:ea typeface="Arial"/>
                <a:cs typeface="Arial"/>
                <a:sym typeface="Arial"/>
              </a:rPr>
              <a:t>precio</a:t>
            </a:r>
            <a:r>
              <a:rPr lang="en-US" sz="1150" b="0" dirty="0">
                <a:solidFill>
                  <a:srgbClr val="747474"/>
                </a:solidFill>
                <a:latin typeface="Arial"/>
                <a:ea typeface="Arial"/>
                <a:cs typeface="Arial"/>
                <a:sym typeface="Arial"/>
              </a:rPr>
              <a:t>, </a:t>
            </a:r>
            <a:r>
              <a:rPr lang="en-US" sz="1150" b="0" dirty="0" err="1">
                <a:solidFill>
                  <a:srgbClr val="747474"/>
                </a:solidFill>
                <a:latin typeface="Arial"/>
                <a:ea typeface="Arial"/>
                <a:cs typeface="Arial"/>
                <a:sym typeface="Arial"/>
              </a:rPr>
              <a:t>disponibilidad</a:t>
            </a:r>
            <a:r>
              <a:rPr lang="en-US" sz="1150" b="0" dirty="0">
                <a:solidFill>
                  <a:srgbClr val="747474"/>
                </a:solidFill>
                <a:latin typeface="Arial"/>
                <a:ea typeface="Arial"/>
                <a:cs typeface="Arial"/>
                <a:sym typeface="Arial"/>
              </a:rPr>
              <a:t>, </a:t>
            </a:r>
            <a:r>
              <a:rPr lang="en-US" sz="1150" b="0" dirty="0" err="1">
                <a:solidFill>
                  <a:srgbClr val="747474"/>
                </a:solidFill>
                <a:latin typeface="Arial"/>
                <a:ea typeface="Arial"/>
                <a:cs typeface="Arial"/>
                <a:sym typeface="Arial"/>
              </a:rPr>
              <a:t>fecha</a:t>
            </a:r>
            <a:r>
              <a:rPr lang="en-US" sz="1150" b="0" dirty="0">
                <a:solidFill>
                  <a:srgbClr val="747474"/>
                </a:solidFill>
                <a:latin typeface="Arial"/>
                <a:ea typeface="Arial"/>
                <a:cs typeface="Arial"/>
                <a:sym typeface="Arial"/>
              </a:rPr>
              <a:t>, </a:t>
            </a:r>
            <a:r>
              <a:rPr lang="en-US" sz="1150" b="0" dirty="0" err="1">
                <a:solidFill>
                  <a:srgbClr val="747474"/>
                </a:solidFill>
                <a:latin typeface="Arial"/>
                <a:ea typeface="Arial"/>
                <a:cs typeface="Arial"/>
                <a:sym typeface="Arial"/>
              </a:rPr>
              <a:t>condición</a:t>
            </a:r>
            <a:r>
              <a:rPr lang="en-US" sz="1150" b="0" dirty="0">
                <a:solidFill>
                  <a:srgbClr val="747474"/>
                </a:solidFill>
                <a:latin typeface="Arial"/>
                <a:ea typeface="Arial"/>
                <a:cs typeface="Arial"/>
                <a:sym typeface="Arial"/>
              </a:rPr>
              <a:t>, </a:t>
            </a:r>
            <a:r>
              <a:rPr lang="en-US" sz="1150" b="0" dirty="0" err="1">
                <a:solidFill>
                  <a:srgbClr val="747474"/>
                </a:solidFill>
                <a:latin typeface="Arial"/>
                <a:ea typeface="Arial"/>
                <a:cs typeface="Arial"/>
                <a:sym typeface="Arial"/>
              </a:rPr>
              <a:t>estado</a:t>
            </a:r>
            <a:r>
              <a:rPr lang="en-US" sz="1150" b="0" dirty="0">
                <a:solidFill>
                  <a:srgbClr val="747474"/>
                </a:solidFill>
                <a:latin typeface="Arial"/>
                <a:ea typeface="Arial"/>
                <a:cs typeface="Arial"/>
                <a:sym typeface="Arial"/>
              </a:rPr>
              <a:t> del </a:t>
            </a:r>
            <a:r>
              <a:rPr lang="en-US" sz="1150" b="0" dirty="0" err="1">
                <a:solidFill>
                  <a:srgbClr val="747474"/>
                </a:solidFill>
                <a:latin typeface="Arial"/>
                <a:ea typeface="Arial"/>
                <a:cs typeface="Arial"/>
                <a:sym typeface="Arial"/>
              </a:rPr>
              <a:t>pedido</a:t>
            </a:r>
            <a:r>
              <a:rPr lang="en-US" sz="1150" b="0" dirty="0">
                <a:solidFill>
                  <a:srgbClr val="747474"/>
                </a:solidFill>
                <a:latin typeface="Arial"/>
                <a:ea typeface="Arial"/>
                <a:cs typeface="Arial"/>
                <a:sym typeface="Arial"/>
              </a:rPr>
              <a:t> y </a:t>
            </a:r>
            <a:r>
              <a:rPr lang="en-US" sz="1150" b="0" dirty="0" err="1">
                <a:solidFill>
                  <a:srgbClr val="747474"/>
                </a:solidFill>
                <a:latin typeface="Arial"/>
                <a:ea typeface="Arial"/>
                <a:cs typeface="Arial"/>
                <a:sym typeface="Arial"/>
              </a:rPr>
              <a:t>excepción</a:t>
            </a:r>
            <a:r>
              <a:rPr lang="en-US" sz="1150" b="0" dirty="0">
                <a:solidFill>
                  <a:srgbClr val="747474"/>
                </a:solidFill>
                <a:latin typeface="Arial"/>
                <a:ea typeface="Arial"/>
                <a:cs typeface="Arial"/>
                <a:sym typeface="Arial"/>
              </a:rPr>
              <a:t>.</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97"/>
        <p:cNvGrpSpPr/>
        <p:nvPr/>
      </p:nvGrpSpPr>
      <p:grpSpPr>
        <a:xfrm>
          <a:off x="0" y="0"/>
          <a:ext cx="0" cy="0"/>
          <a:chOff x="0" y="0"/>
          <a:chExt cx="0" cy="0"/>
        </a:xfrm>
      </p:grpSpPr>
      <p:sp>
        <p:nvSpPr>
          <p:cNvPr id="98" name="Google Shape;98;p5"/>
          <p:cNvSpPr/>
          <p:nvPr/>
        </p:nvSpPr>
        <p:spPr>
          <a:xfrm>
            <a:off x="533400" y="438150"/>
            <a:ext cx="3429000" cy="1524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400" b="1">
                <a:solidFill>
                  <a:srgbClr val="4285F4"/>
                </a:solidFill>
                <a:latin typeface="Arial"/>
                <a:ea typeface="Arial"/>
                <a:cs typeface="Arial"/>
                <a:sym typeface="Arial"/>
              </a:rPr>
              <a:t>EL PROBLEMA</a:t>
            </a:r>
            <a:endParaRPr/>
          </a:p>
        </p:txBody>
      </p:sp>
      <p:sp>
        <p:nvSpPr>
          <p:cNvPr id="99" name="Google Shape;99;p5"/>
          <p:cNvSpPr/>
          <p:nvPr/>
        </p:nvSpPr>
        <p:spPr>
          <a:xfrm>
            <a:off x="533400" y="742950"/>
            <a:ext cx="11125200" cy="609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325" b="1">
                <a:solidFill>
                  <a:srgbClr val="1F1A23"/>
                </a:solidFill>
                <a:latin typeface="Arial"/>
                <a:ea typeface="Arial"/>
                <a:cs typeface="Arial"/>
                <a:sym typeface="Arial"/>
              </a:rPr>
              <a:t>Cuando la información vive en la memoria, el flujo se frena</a:t>
            </a:r>
            <a:endParaRPr/>
          </a:p>
        </p:txBody>
      </p:sp>
      <p:sp>
        <p:nvSpPr>
          <p:cNvPr id="100" name="Google Shape;100;p5"/>
          <p:cNvSpPr/>
          <p:nvPr/>
        </p:nvSpPr>
        <p:spPr>
          <a:xfrm>
            <a:off x="533400" y="6362700"/>
            <a:ext cx="11125200" cy="9525"/>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5"/>
          <p:cNvSpPr/>
          <p:nvPr/>
        </p:nvSpPr>
        <p:spPr>
          <a:xfrm>
            <a:off x="533400" y="6486525"/>
            <a:ext cx="866775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Municipalidad de Córdoba · Club de Emprendedores de Córdoba · Fundación Tecnología con Propósito</a:t>
            </a:r>
            <a:endParaRPr/>
          </a:p>
        </p:txBody>
      </p:sp>
      <p:sp>
        <p:nvSpPr>
          <p:cNvPr id="102" name="Google Shape;102;p5"/>
          <p:cNvSpPr/>
          <p:nvPr/>
        </p:nvSpPr>
        <p:spPr>
          <a:xfrm>
            <a:off x="10782300" y="6486525"/>
            <a:ext cx="87630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M5 · 5</a:t>
            </a:r>
            <a:endParaRPr/>
          </a:p>
        </p:txBody>
      </p:sp>
      <p:sp>
        <p:nvSpPr>
          <p:cNvPr id="103" name="Google Shape;103;p5"/>
          <p:cNvSpPr/>
          <p:nvPr/>
        </p:nvSpPr>
        <p:spPr>
          <a:xfrm>
            <a:off x="533400" y="2457450"/>
            <a:ext cx="2652713" cy="1066800"/>
          </a:xfrm>
          <a:prstGeom prst="roundRect">
            <a:avLst>
              <a:gd name="adj" fmla="val 7143"/>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5"/>
          <p:cNvSpPr/>
          <p:nvPr/>
        </p:nvSpPr>
        <p:spPr>
          <a:xfrm>
            <a:off x="704850" y="2705100"/>
            <a:ext cx="2309813" cy="4000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75" b="1">
                <a:solidFill>
                  <a:srgbClr val="1F1A23"/>
                </a:solidFill>
                <a:latin typeface="Arial"/>
                <a:ea typeface="Arial"/>
                <a:cs typeface="Arial"/>
                <a:sym typeface="Arial"/>
              </a:rPr>
              <a:t>Consulta</a:t>
            </a:r>
            <a:endParaRPr/>
          </a:p>
        </p:txBody>
      </p:sp>
      <p:sp>
        <p:nvSpPr>
          <p:cNvPr id="105" name="Google Shape;105;p5"/>
          <p:cNvSpPr/>
          <p:nvPr/>
        </p:nvSpPr>
        <p:spPr>
          <a:xfrm>
            <a:off x="704850" y="3028950"/>
            <a:ext cx="2309813" cy="1905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650" b="0">
                <a:solidFill>
                  <a:srgbClr val="747474"/>
                </a:solidFill>
                <a:latin typeface="Arial"/>
                <a:ea typeface="Arial"/>
                <a:cs typeface="Arial"/>
                <a:sym typeface="Arial"/>
              </a:rPr>
              <a:t>Llega por un canal</a:t>
            </a:r>
            <a:endParaRPr/>
          </a:p>
        </p:txBody>
      </p:sp>
      <p:sp>
        <p:nvSpPr>
          <p:cNvPr id="106" name="Google Shape;106;p5"/>
          <p:cNvSpPr/>
          <p:nvPr/>
        </p:nvSpPr>
        <p:spPr>
          <a:xfrm>
            <a:off x="3186113" y="2990850"/>
            <a:ext cx="171450" cy="19050"/>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5"/>
          <p:cNvSpPr/>
          <p:nvPr/>
        </p:nvSpPr>
        <p:spPr>
          <a:xfrm>
            <a:off x="3357563" y="2457450"/>
            <a:ext cx="2652713" cy="1066800"/>
          </a:xfrm>
          <a:prstGeom prst="roundRect">
            <a:avLst>
              <a:gd name="adj" fmla="val 7143"/>
            </a:avLst>
          </a:prstGeom>
          <a:solidFill>
            <a:srgbClr val="FFF0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5"/>
          <p:cNvSpPr/>
          <p:nvPr/>
        </p:nvSpPr>
        <p:spPr>
          <a:xfrm>
            <a:off x="3529013" y="2705100"/>
            <a:ext cx="2309813" cy="4000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75" b="1">
                <a:solidFill>
                  <a:srgbClr val="1F1A23"/>
                </a:solidFill>
                <a:latin typeface="Arial"/>
                <a:ea typeface="Arial"/>
                <a:cs typeface="Arial"/>
                <a:sym typeface="Arial"/>
              </a:rPr>
              <a:t>Dato</a:t>
            </a:r>
            <a:endParaRPr/>
          </a:p>
        </p:txBody>
      </p:sp>
      <p:sp>
        <p:nvSpPr>
          <p:cNvPr id="109" name="Google Shape;109;p5"/>
          <p:cNvSpPr/>
          <p:nvPr/>
        </p:nvSpPr>
        <p:spPr>
          <a:xfrm>
            <a:off x="3529013" y="3028950"/>
            <a:ext cx="2309813" cy="1905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650" b="0">
                <a:solidFill>
                  <a:srgbClr val="747474"/>
                </a:solidFill>
                <a:latin typeface="Arial"/>
                <a:ea typeface="Arial"/>
                <a:cs typeface="Arial"/>
                <a:sym typeface="Arial"/>
              </a:rPr>
              <a:t>Queda incompleto o disperso</a:t>
            </a:r>
            <a:endParaRPr/>
          </a:p>
        </p:txBody>
      </p:sp>
      <p:sp>
        <p:nvSpPr>
          <p:cNvPr id="110" name="Google Shape;110;p5"/>
          <p:cNvSpPr/>
          <p:nvPr/>
        </p:nvSpPr>
        <p:spPr>
          <a:xfrm>
            <a:off x="6010275" y="2990850"/>
            <a:ext cx="171450" cy="19050"/>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5"/>
          <p:cNvSpPr/>
          <p:nvPr/>
        </p:nvSpPr>
        <p:spPr>
          <a:xfrm>
            <a:off x="6181725" y="2457450"/>
            <a:ext cx="2652713" cy="1066800"/>
          </a:xfrm>
          <a:prstGeom prst="roundRect">
            <a:avLst>
              <a:gd name="adj" fmla="val 7143"/>
            </a:avLst>
          </a:prstGeom>
          <a:solidFill>
            <a:srgbClr val="F4E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5"/>
          <p:cNvSpPr/>
          <p:nvPr/>
        </p:nvSpPr>
        <p:spPr>
          <a:xfrm>
            <a:off x="6353175" y="2705100"/>
            <a:ext cx="2309813" cy="4000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75" b="1">
                <a:solidFill>
                  <a:srgbClr val="1F1A23"/>
                </a:solidFill>
                <a:latin typeface="Arial"/>
                <a:ea typeface="Arial"/>
                <a:cs typeface="Arial"/>
                <a:sym typeface="Arial"/>
              </a:rPr>
              <a:t>Decisión</a:t>
            </a:r>
            <a:endParaRPr/>
          </a:p>
        </p:txBody>
      </p:sp>
      <p:sp>
        <p:nvSpPr>
          <p:cNvPr id="113" name="Google Shape;113;p5"/>
          <p:cNvSpPr/>
          <p:nvPr/>
        </p:nvSpPr>
        <p:spPr>
          <a:xfrm>
            <a:off x="6353175" y="3028950"/>
            <a:ext cx="2309813" cy="1905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650" b="0">
                <a:solidFill>
                  <a:srgbClr val="747474"/>
                </a:solidFill>
                <a:latin typeface="Arial"/>
                <a:ea typeface="Arial"/>
                <a:cs typeface="Arial"/>
                <a:sym typeface="Arial"/>
              </a:rPr>
              <a:t>Depende de encontrar a alguien</a:t>
            </a:r>
            <a:endParaRPr/>
          </a:p>
        </p:txBody>
      </p:sp>
      <p:sp>
        <p:nvSpPr>
          <p:cNvPr id="114" name="Google Shape;114;p5"/>
          <p:cNvSpPr/>
          <p:nvPr/>
        </p:nvSpPr>
        <p:spPr>
          <a:xfrm>
            <a:off x="8834438" y="2990850"/>
            <a:ext cx="171450" cy="19050"/>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5"/>
          <p:cNvSpPr/>
          <p:nvPr/>
        </p:nvSpPr>
        <p:spPr>
          <a:xfrm>
            <a:off x="9005888" y="2457450"/>
            <a:ext cx="2652713" cy="1066800"/>
          </a:xfrm>
          <a:prstGeom prst="roundRect">
            <a:avLst>
              <a:gd name="adj" fmla="val 7143"/>
            </a:avLst>
          </a:prstGeom>
          <a:solidFill>
            <a:srgbClr val="EA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5"/>
          <p:cNvSpPr/>
          <p:nvPr/>
        </p:nvSpPr>
        <p:spPr>
          <a:xfrm>
            <a:off x="9177338" y="2705100"/>
            <a:ext cx="2309813" cy="4000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75" b="1">
                <a:solidFill>
                  <a:srgbClr val="1F1A23"/>
                </a:solidFill>
                <a:latin typeface="Arial"/>
                <a:ea typeface="Arial"/>
                <a:cs typeface="Arial"/>
                <a:sym typeface="Arial"/>
              </a:rPr>
              <a:t>Seguimiento</a:t>
            </a:r>
            <a:endParaRPr/>
          </a:p>
        </p:txBody>
      </p:sp>
      <p:sp>
        <p:nvSpPr>
          <p:cNvPr id="117" name="Google Shape;117;p5"/>
          <p:cNvSpPr/>
          <p:nvPr/>
        </p:nvSpPr>
        <p:spPr>
          <a:xfrm>
            <a:off x="9177338" y="3028950"/>
            <a:ext cx="2309813" cy="1905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650" b="0">
                <a:solidFill>
                  <a:srgbClr val="747474"/>
                </a:solidFill>
                <a:latin typeface="Arial"/>
                <a:ea typeface="Arial"/>
                <a:cs typeface="Arial"/>
                <a:sym typeface="Arial"/>
              </a:rPr>
              <a:t>Se demora o se repite</a:t>
            </a:r>
            <a:endParaRPr/>
          </a:p>
        </p:txBody>
      </p:sp>
      <p:sp>
        <p:nvSpPr>
          <p:cNvPr id="118" name="Google Shape;118;p5"/>
          <p:cNvSpPr/>
          <p:nvPr/>
        </p:nvSpPr>
        <p:spPr>
          <a:xfrm>
            <a:off x="1809750" y="4762500"/>
            <a:ext cx="8572500" cy="3238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500" b="1">
                <a:solidFill>
                  <a:srgbClr val="1F1A23"/>
                </a:solidFill>
                <a:latin typeface="Arial"/>
                <a:ea typeface="Arial"/>
                <a:cs typeface="Arial"/>
                <a:sym typeface="Arial"/>
              </a:rPr>
              <a:t>Digitalizar vuelve recuperable la información que el negocio necesita para actuar.</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23"/>
        <p:cNvGrpSpPr/>
        <p:nvPr/>
      </p:nvGrpSpPr>
      <p:grpSpPr>
        <a:xfrm>
          <a:off x="0" y="0"/>
          <a:ext cx="0" cy="0"/>
          <a:chOff x="0" y="0"/>
          <a:chExt cx="0" cy="0"/>
        </a:xfrm>
      </p:grpSpPr>
      <p:sp>
        <p:nvSpPr>
          <p:cNvPr id="124" name="Google Shape;124;p6"/>
          <p:cNvSpPr/>
          <p:nvPr/>
        </p:nvSpPr>
        <p:spPr>
          <a:xfrm>
            <a:off x="533400" y="438150"/>
            <a:ext cx="3429000" cy="1524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400" b="1">
                <a:solidFill>
                  <a:srgbClr val="4285F4"/>
                </a:solidFill>
                <a:latin typeface="Arial"/>
                <a:ea typeface="Arial"/>
                <a:cs typeface="Arial"/>
                <a:sym typeface="Arial"/>
              </a:rPr>
              <a:t>DIGITALIZACIÓN</a:t>
            </a:r>
            <a:endParaRPr/>
          </a:p>
        </p:txBody>
      </p:sp>
      <p:sp>
        <p:nvSpPr>
          <p:cNvPr id="125" name="Google Shape;125;p6"/>
          <p:cNvSpPr/>
          <p:nvPr/>
        </p:nvSpPr>
        <p:spPr>
          <a:xfrm>
            <a:off x="533400" y="742950"/>
            <a:ext cx="11125200" cy="609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325" b="1">
                <a:solidFill>
                  <a:srgbClr val="1F1A23"/>
                </a:solidFill>
                <a:latin typeface="Arial"/>
                <a:ea typeface="Arial"/>
                <a:cs typeface="Arial"/>
                <a:sym typeface="Arial"/>
              </a:rPr>
              <a:t>Digitalizar no es sumar una aplicación</a:t>
            </a:r>
            <a:endParaRPr/>
          </a:p>
        </p:txBody>
      </p:sp>
      <p:sp>
        <p:nvSpPr>
          <p:cNvPr id="126" name="Google Shape;126;p6"/>
          <p:cNvSpPr/>
          <p:nvPr/>
        </p:nvSpPr>
        <p:spPr>
          <a:xfrm>
            <a:off x="533400" y="6362700"/>
            <a:ext cx="11125200" cy="9525"/>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6"/>
          <p:cNvSpPr/>
          <p:nvPr/>
        </p:nvSpPr>
        <p:spPr>
          <a:xfrm>
            <a:off x="533400" y="6486525"/>
            <a:ext cx="866775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Municipalidad de Córdoba · Club de Emprendedores de Córdoba · Fundación Tecnología con Propósito</a:t>
            </a:r>
            <a:endParaRPr/>
          </a:p>
        </p:txBody>
      </p:sp>
      <p:sp>
        <p:nvSpPr>
          <p:cNvPr id="128" name="Google Shape;128;p6"/>
          <p:cNvSpPr/>
          <p:nvPr/>
        </p:nvSpPr>
        <p:spPr>
          <a:xfrm>
            <a:off x="10782300" y="6486525"/>
            <a:ext cx="87630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M5 · 6</a:t>
            </a:r>
            <a:endParaRPr/>
          </a:p>
        </p:txBody>
      </p:sp>
      <p:sp>
        <p:nvSpPr>
          <p:cNvPr id="129" name="Google Shape;129;p6"/>
          <p:cNvSpPr/>
          <p:nvPr/>
        </p:nvSpPr>
        <p:spPr>
          <a:xfrm>
            <a:off x="1524000" y="2114550"/>
            <a:ext cx="9144000" cy="1219200"/>
          </a:xfrm>
          <a:prstGeom prst="roundRect">
            <a:avLst>
              <a:gd name="adj" fmla="val 6250"/>
            </a:avLst>
          </a:prstGeom>
          <a:solidFill>
            <a:srgbClr val="EA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6"/>
          <p:cNvSpPr/>
          <p:nvPr/>
        </p:nvSpPr>
        <p:spPr>
          <a:xfrm>
            <a:off x="2057400" y="2495550"/>
            <a:ext cx="8077200" cy="438150"/>
          </a:xfrm>
          <a:prstGeom prst="rect">
            <a:avLst/>
          </a:prstGeom>
          <a:noFill/>
          <a:ln>
            <a:noFill/>
          </a:ln>
        </p:spPr>
        <p:txBody>
          <a:bodyPr spcFirstLastPara="1" wrap="square" lIns="91425" tIns="45700" rIns="91425" bIns="45700" anchor="t" anchorCtr="0">
            <a:normAutofit lnSpcReduction="10000"/>
          </a:bodyPr>
          <a:lstStyle/>
          <a:p>
            <a:pPr marL="0" marR="0" lvl="0" indent="0" algn="l" rtl="0">
              <a:spcBef>
                <a:spcPts val="0"/>
              </a:spcBef>
              <a:spcAft>
                <a:spcPts val="0"/>
              </a:spcAft>
              <a:buNone/>
            </a:pPr>
            <a:r>
              <a:rPr lang="en-US" sz="1196" b="1">
                <a:solidFill>
                  <a:srgbClr val="1F1A23"/>
                </a:solidFill>
                <a:latin typeface="Arial"/>
                <a:ea typeface="Arial"/>
                <a:cs typeface="Arial"/>
                <a:sym typeface="Arial"/>
              </a:rPr>
              <a:t>Es convertir información del trabajo en datos que se pueden buscar, compartir, actualizar y usar para decidir.</a:t>
            </a:r>
            <a:endParaRPr/>
          </a:p>
        </p:txBody>
      </p:sp>
      <p:sp>
        <p:nvSpPr>
          <p:cNvPr id="131" name="Google Shape;131;p6"/>
          <p:cNvSpPr/>
          <p:nvPr/>
        </p:nvSpPr>
        <p:spPr>
          <a:xfrm>
            <a:off x="533400" y="4362450"/>
            <a:ext cx="2652713" cy="819150"/>
          </a:xfrm>
          <a:prstGeom prst="roundRect">
            <a:avLst>
              <a:gd name="adj" fmla="val 9302"/>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6"/>
          <p:cNvSpPr/>
          <p:nvPr/>
        </p:nvSpPr>
        <p:spPr>
          <a:xfrm>
            <a:off x="704850" y="4610100"/>
            <a:ext cx="2309813" cy="4000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75" b="1">
                <a:solidFill>
                  <a:srgbClr val="1F1A23"/>
                </a:solidFill>
                <a:latin typeface="Arial"/>
                <a:ea typeface="Arial"/>
                <a:cs typeface="Arial"/>
                <a:sym typeface="Arial"/>
              </a:rPr>
              <a:t>Registrar</a:t>
            </a:r>
            <a:endParaRPr/>
          </a:p>
        </p:txBody>
      </p:sp>
      <p:sp>
        <p:nvSpPr>
          <p:cNvPr id="133" name="Google Shape;133;p6"/>
          <p:cNvSpPr/>
          <p:nvPr/>
        </p:nvSpPr>
        <p:spPr>
          <a:xfrm>
            <a:off x="704850" y="4933950"/>
            <a:ext cx="2309813" cy="1905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650" b="0">
                <a:solidFill>
                  <a:srgbClr val="747474"/>
                </a:solidFill>
                <a:latin typeface="Arial"/>
                <a:ea typeface="Arial"/>
                <a:cs typeface="Arial"/>
                <a:sym typeface="Arial"/>
              </a:rPr>
              <a:t>Guardar lo necesario</a:t>
            </a:r>
            <a:endParaRPr/>
          </a:p>
        </p:txBody>
      </p:sp>
      <p:sp>
        <p:nvSpPr>
          <p:cNvPr id="134" name="Google Shape;134;p6"/>
          <p:cNvSpPr/>
          <p:nvPr/>
        </p:nvSpPr>
        <p:spPr>
          <a:xfrm>
            <a:off x="3186113" y="4772025"/>
            <a:ext cx="171450" cy="19050"/>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6"/>
          <p:cNvSpPr/>
          <p:nvPr/>
        </p:nvSpPr>
        <p:spPr>
          <a:xfrm>
            <a:off x="3357563" y="4362450"/>
            <a:ext cx="2652713" cy="819150"/>
          </a:xfrm>
          <a:prstGeom prst="roundRect">
            <a:avLst>
              <a:gd name="adj" fmla="val 9302"/>
            </a:avLst>
          </a:prstGeom>
          <a:solidFill>
            <a:srgbClr val="EA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6"/>
          <p:cNvSpPr/>
          <p:nvPr/>
        </p:nvSpPr>
        <p:spPr>
          <a:xfrm>
            <a:off x="3529013" y="4610100"/>
            <a:ext cx="2309813" cy="4000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75" b="1">
                <a:solidFill>
                  <a:srgbClr val="1F1A23"/>
                </a:solidFill>
                <a:latin typeface="Arial"/>
                <a:ea typeface="Arial"/>
                <a:cs typeface="Arial"/>
                <a:sym typeface="Arial"/>
              </a:rPr>
              <a:t>Estructurar</a:t>
            </a:r>
            <a:endParaRPr/>
          </a:p>
        </p:txBody>
      </p:sp>
      <p:sp>
        <p:nvSpPr>
          <p:cNvPr id="137" name="Google Shape;137;p6"/>
          <p:cNvSpPr/>
          <p:nvPr/>
        </p:nvSpPr>
        <p:spPr>
          <a:xfrm>
            <a:off x="3529013" y="4933950"/>
            <a:ext cx="2309813" cy="1905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650" b="0">
                <a:solidFill>
                  <a:srgbClr val="747474"/>
                </a:solidFill>
                <a:latin typeface="Arial"/>
                <a:ea typeface="Arial"/>
                <a:cs typeface="Arial"/>
                <a:sym typeface="Arial"/>
              </a:rPr>
              <a:t>Usar campos y estados</a:t>
            </a:r>
            <a:endParaRPr/>
          </a:p>
        </p:txBody>
      </p:sp>
      <p:sp>
        <p:nvSpPr>
          <p:cNvPr id="138" name="Google Shape;138;p6"/>
          <p:cNvSpPr/>
          <p:nvPr/>
        </p:nvSpPr>
        <p:spPr>
          <a:xfrm>
            <a:off x="6010275" y="4772025"/>
            <a:ext cx="171450" cy="19050"/>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6"/>
          <p:cNvSpPr/>
          <p:nvPr/>
        </p:nvSpPr>
        <p:spPr>
          <a:xfrm>
            <a:off x="6181725" y="4362450"/>
            <a:ext cx="2652713" cy="819150"/>
          </a:xfrm>
          <a:prstGeom prst="roundRect">
            <a:avLst>
              <a:gd name="adj" fmla="val 9302"/>
            </a:avLst>
          </a:prstGeom>
          <a:solidFill>
            <a:srgbClr val="F4E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6"/>
          <p:cNvSpPr/>
          <p:nvPr/>
        </p:nvSpPr>
        <p:spPr>
          <a:xfrm>
            <a:off x="6353175" y="4610100"/>
            <a:ext cx="2309813" cy="4000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75" b="1">
                <a:solidFill>
                  <a:srgbClr val="1F1A23"/>
                </a:solidFill>
                <a:latin typeface="Arial"/>
                <a:ea typeface="Arial"/>
                <a:cs typeface="Arial"/>
                <a:sym typeface="Arial"/>
              </a:rPr>
              <a:t>Recuperar</a:t>
            </a:r>
            <a:endParaRPr/>
          </a:p>
        </p:txBody>
      </p:sp>
      <p:sp>
        <p:nvSpPr>
          <p:cNvPr id="141" name="Google Shape;141;p6"/>
          <p:cNvSpPr/>
          <p:nvPr/>
        </p:nvSpPr>
        <p:spPr>
          <a:xfrm>
            <a:off x="6353175" y="4933950"/>
            <a:ext cx="2309813" cy="1905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650" b="0">
                <a:solidFill>
                  <a:srgbClr val="747474"/>
                </a:solidFill>
                <a:latin typeface="Arial"/>
                <a:ea typeface="Arial"/>
                <a:cs typeface="Arial"/>
                <a:sym typeface="Arial"/>
              </a:rPr>
              <a:t>Encontrar en segundos</a:t>
            </a:r>
            <a:endParaRPr/>
          </a:p>
        </p:txBody>
      </p:sp>
      <p:sp>
        <p:nvSpPr>
          <p:cNvPr id="142" name="Google Shape;142;p6"/>
          <p:cNvSpPr/>
          <p:nvPr/>
        </p:nvSpPr>
        <p:spPr>
          <a:xfrm>
            <a:off x="8834438" y="4772025"/>
            <a:ext cx="171450" cy="19050"/>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6"/>
          <p:cNvSpPr/>
          <p:nvPr/>
        </p:nvSpPr>
        <p:spPr>
          <a:xfrm>
            <a:off x="9005888" y="4362450"/>
            <a:ext cx="2652713" cy="819150"/>
          </a:xfrm>
          <a:prstGeom prst="roundRect">
            <a:avLst>
              <a:gd name="adj" fmla="val 9302"/>
            </a:avLst>
          </a:prstGeom>
          <a:solidFill>
            <a:srgbClr val="EAF7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6"/>
          <p:cNvSpPr/>
          <p:nvPr/>
        </p:nvSpPr>
        <p:spPr>
          <a:xfrm>
            <a:off x="9177338" y="4610100"/>
            <a:ext cx="2309813" cy="4000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75" b="1">
                <a:solidFill>
                  <a:srgbClr val="1F1A23"/>
                </a:solidFill>
                <a:latin typeface="Arial"/>
                <a:ea typeface="Arial"/>
                <a:cs typeface="Arial"/>
                <a:sym typeface="Arial"/>
              </a:rPr>
              <a:t>Usar</a:t>
            </a:r>
            <a:endParaRPr/>
          </a:p>
        </p:txBody>
      </p:sp>
      <p:sp>
        <p:nvSpPr>
          <p:cNvPr id="145" name="Google Shape;145;p6"/>
          <p:cNvSpPr/>
          <p:nvPr/>
        </p:nvSpPr>
        <p:spPr>
          <a:xfrm>
            <a:off x="9177338" y="4933950"/>
            <a:ext cx="2309813" cy="1905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650" b="0">
                <a:solidFill>
                  <a:srgbClr val="747474"/>
                </a:solidFill>
                <a:latin typeface="Arial"/>
                <a:ea typeface="Arial"/>
                <a:cs typeface="Arial"/>
                <a:sym typeface="Arial"/>
              </a:rPr>
              <a:t>Decidir o responder</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50"/>
        <p:cNvGrpSpPr/>
        <p:nvPr/>
      </p:nvGrpSpPr>
      <p:grpSpPr>
        <a:xfrm>
          <a:off x="0" y="0"/>
          <a:ext cx="0" cy="0"/>
          <a:chOff x="0" y="0"/>
          <a:chExt cx="0" cy="0"/>
        </a:xfrm>
      </p:grpSpPr>
      <p:sp>
        <p:nvSpPr>
          <p:cNvPr id="151" name="Google Shape;151;p7"/>
          <p:cNvSpPr/>
          <p:nvPr/>
        </p:nvSpPr>
        <p:spPr>
          <a:xfrm>
            <a:off x="533400" y="438150"/>
            <a:ext cx="3429000" cy="1524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400" b="1">
                <a:solidFill>
                  <a:srgbClr val="4285F4"/>
                </a:solidFill>
                <a:latin typeface="Arial"/>
                <a:ea typeface="Arial"/>
                <a:cs typeface="Arial"/>
                <a:sym typeface="Arial"/>
              </a:rPr>
              <a:t>ELEGIR UN FOCO</a:t>
            </a:r>
            <a:endParaRPr/>
          </a:p>
        </p:txBody>
      </p:sp>
      <p:sp>
        <p:nvSpPr>
          <p:cNvPr id="152" name="Google Shape;152;p7"/>
          <p:cNvSpPr/>
          <p:nvPr/>
        </p:nvSpPr>
        <p:spPr>
          <a:xfrm>
            <a:off x="533400" y="742950"/>
            <a:ext cx="11125200" cy="609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325" b="1">
                <a:solidFill>
                  <a:srgbClr val="1F1A23"/>
                </a:solidFill>
                <a:latin typeface="Arial"/>
                <a:ea typeface="Arial"/>
                <a:cs typeface="Arial"/>
                <a:sym typeface="Arial"/>
              </a:rPr>
              <a:t>Qué conviene digitalizar primero</a:t>
            </a:r>
            <a:endParaRPr/>
          </a:p>
        </p:txBody>
      </p:sp>
      <p:sp>
        <p:nvSpPr>
          <p:cNvPr id="153" name="Google Shape;153;p7"/>
          <p:cNvSpPr/>
          <p:nvPr/>
        </p:nvSpPr>
        <p:spPr>
          <a:xfrm>
            <a:off x="533400" y="6362700"/>
            <a:ext cx="11125200" cy="9525"/>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7"/>
          <p:cNvSpPr/>
          <p:nvPr/>
        </p:nvSpPr>
        <p:spPr>
          <a:xfrm>
            <a:off x="533400" y="6486525"/>
            <a:ext cx="866775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Municipalidad de Córdoba · Club de Emprendedores de Córdoba · Fundación Tecnología con Propósito</a:t>
            </a:r>
            <a:endParaRPr/>
          </a:p>
        </p:txBody>
      </p:sp>
      <p:sp>
        <p:nvSpPr>
          <p:cNvPr id="155" name="Google Shape;155;p7"/>
          <p:cNvSpPr/>
          <p:nvPr/>
        </p:nvSpPr>
        <p:spPr>
          <a:xfrm>
            <a:off x="10782300" y="6486525"/>
            <a:ext cx="87630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M5 · 7</a:t>
            </a:r>
            <a:endParaRPr/>
          </a:p>
        </p:txBody>
      </p:sp>
      <p:sp>
        <p:nvSpPr>
          <p:cNvPr id="156" name="Google Shape;156;p7"/>
          <p:cNvSpPr/>
          <p:nvPr/>
        </p:nvSpPr>
        <p:spPr>
          <a:xfrm>
            <a:off x="533400" y="2247900"/>
            <a:ext cx="3352800" cy="2286000"/>
          </a:xfrm>
          <a:prstGeom prst="roundRect">
            <a:avLst>
              <a:gd name="adj" fmla="val 3333"/>
            </a:avLst>
          </a:prstGeom>
          <a:solidFill>
            <a:srgbClr val="EA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7"/>
          <p:cNvSpPr/>
          <p:nvPr/>
        </p:nvSpPr>
        <p:spPr>
          <a:xfrm>
            <a:off x="742950" y="2457450"/>
            <a:ext cx="400050" cy="400050"/>
          </a:xfrm>
          <a:prstGeom prst="roundRect">
            <a:avLst>
              <a:gd name="adj" fmla="val 19048"/>
            </a:avLst>
          </a:prstGeom>
          <a:solidFill>
            <a:srgbClr val="4285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7"/>
          <p:cNvSpPr/>
          <p:nvPr/>
        </p:nvSpPr>
        <p:spPr>
          <a:xfrm>
            <a:off x="742950" y="2514600"/>
            <a:ext cx="400050" cy="228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900" b="1">
                <a:solidFill>
                  <a:srgbClr val="FFFFFF"/>
                </a:solidFill>
                <a:latin typeface="Arial"/>
                <a:ea typeface="Arial"/>
                <a:cs typeface="Arial"/>
                <a:sym typeface="Arial"/>
              </a:rPr>
              <a:t>01</a:t>
            </a:r>
            <a:endParaRPr/>
          </a:p>
        </p:txBody>
      </p:sp>
      <p:sp>
        <p:nvSpPr>
          <p:cNvPr id="159" name="Google Shape;159;p7"/>
          <p:cNvSpPr/>
          <p:nvPr/>
        </p:nvSpPr>
        <p:spPr>
          <a:xfrm>
            <a:off x="1314450" y="2476500"/>
            <a:ext cx="2362200" cy="2667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150" b="1">
                <a:solidFill>
                  <a:srgbClr val="1F1A23"/>
                </a:solidFill>
                <a:latin typeface="Arial"/>
                <a:ea typeface="Arial"/>
                <a:cs typeface="Arial"/>
                <a:sym typeface="Arial"/>
              </a:rPr>
              <a:t>Se repite</a:t>
            </a:r>
            <a:endParaRPr/>
          </a:p>
        </p:txBody>
      </p:sp>
      <p:sp>
        <p:nvSpPr>
          <p:cNvPr id="160" name="Google Shape;160;p7"/>
          <p:cNvSpPr/>
          <p:nvPr/>
        </p:nvSpPr>
        <p:spPr>
          <a:xfrm>
            <a:off x="1314450" y="2857500"/>
            <a:ext cx="2362200" cy="15240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050" b="0">
                <a:solidFill>
                  <a:srgbClr val="1F1A23"/>
                </a:solidFill>
                <a:latin typeface="Arial"/>
                <a:ea typeface="Arial"/>
                <a:cs typeface="Arial"/>
                <a:sym typeface="Arial"/>
              </a:rPr>
              <a:t>Ocurre muchas veces por semana o por mes.</a:t>
            </a:r>
            <a:endParaRPr/>
          </a:p>
        </p:txBody>
      </p:sp>
      <p:sp>
        <p:nvSpPr>
          <p:cNvPr id="161" name="Google Shape;161;p7"/>
          <p:cNvSpPr/>
          <p:nvPr/>
        </p:nvSpPr>
        <p:spPr>
          <a:xfrm>
            <a:off x="4419600" y="2247900"/>
            <a:ext cx="3352800" cy="2286000"/>
          </a:xfrm>
          <a:prstGeom prst="roundRect">
            <a:avLst>
              <a:gd name="adj" fmla="val 3333"/>
            </a:avLst>
          </a:prstGeom>
          <a:solidFill>
            <a:srgbClr val="F4E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7"/>
          <p:cNvSpPr/>
          <p:nvPr/>
        </p:nvSpPr>
        <p:spPr>
          <a:xfrm>
            <a:off x="4629150" y="2457450"/>
            <a:ext cx="400050" cy="400050"/>
          </a:xfrm>
          <a:prstGeom prst="roundRect">
            <a:avLst>
              <a:gd name="adj" fmla="val 19048"/>
            </a:avLst>
          </a:prstGeom>
          <a:solidFill>
            <a:srgbClr val="A855F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7"/>
          <p:cNvSpPr/>
          <p:nvPr/>
        </p:nvSpPr>
        <p:spPr>
          <a:xfrm>
            <a:off x="4629150" y="2514600"/>
            <a:ext cx="400050" cy="228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900" b="1">
                <a:solidFill>
                  <a:srgbClr val="FFFFFF"/>
                </a:solidFill>
                <a:latin typeface="Arial"/>
                <a:ea typeface="Arial"/>
                <a:cs typeface="Arial"/>
                <a:sym typeface="Arial"/>
              </a:rPr>
              <a:t>02</a:t>
            </a:r>
            <a:endParaRPr/>
          </a:p>
        </p:txBody>
      </p:sp>
      <p:sp>
        <p:nvSpPr>
          <p:cNvPr id="164" name="Google Shape;164;p7"/>
          <p:cNvSpPr/>
          <p:nvPr/>
        </p:nvSpPr>
        <p:spPr>
          <a:xfrm>
            <a:off x="5200650" y="2476500"/>
            <a:ext cx="2362200" cy="2667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150" b="1">
                <a:solidFill>
                  <a:srgbClr val="1F1A23"/>
                </a:solidFill>
                <a:latin typeface="Arial"/>
                <a:ea typeface="Arial"/>
                <a:cs typeface="Arial"/>
                <a:sym typeface="Arial"/>
              </a:rPr>
              <a:t>Afecta al cliente</a:t>
            </a:r>
            <a:endParaRPr/>
          </a:p>
        </p:txBody>
      </p:sp>
      <p:sp>
        <p:nvSpPr>
          <p:cNvPr id="165" name="Google Shape;165;p7"/>
          <p:cNvSpPr/>
          <p:nvPr/>
        </p:nvSpPr>
        <p:spPr>
          <a:xfrm>
            <a:off x="5200650" y="2857500"/>
            <a:ext cx="2362200" cy="15240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050" b="0">
                <a:solidFill>
                  <a:srgbClr val="1F1A23"/>
                </a:solidFill>
                <a:latin typeface="Arial"/>
                <a:ea typeface="Arial"/>
                <a:cs typeface="Arial"/>
                <a:sym typeface="Arial"/>
              </a:rPr>
              <a:t>Cambia lo que entiende, recibe o espera.</a:t>
            </a:r>
            <a:endParaRPr/>
          </a:p>
        </p:txBody>
      </p:sp>
      <p:sp>
        <p:nvSpPr>
          <p:cNvPr id="166" name="Google Shape;166;p7"/>
          <p:cNvSpPr/>
          <p:nvPr/>
        </p:nvSpPr>
        <p:spPr>
          <a:xfrm>
            <a:off x="8305800" y="2247900"/>
            <a:ext cx="3352800" cy="2286000"/>
          </a:xfrm>
          <a:prstGeom prst="roundRect">
            <a:avLst>
              <a:gd name="adj" fmla="val 3333"/>
            </a:avLst>
          </a:prstGeom>
          <a:solidFill>
            <a:srgbClr val="FFF0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7"/>
          <p:cNvSpPr/>
          <p:nvPr/>
        </p:nvSpPr>
        <p:spPr>
          <a:xfrm>
            <a:off x="8515350" y="2457450"/>
            <a:ext cx="400050" cy="400050"/>
          </a:xfrm>
          <a:prstGeom prst="roundRect">
            <a:avLst>
              <a:gd name="adj" fmla="val 19048"/>
            </a:avLst>
          </a:prstGeom>
          <a:solidFill>
            <a:srgbClr val="F07F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7"/>
          <p:cNvSpPr/>
          <p:nvPr/>
        </p:nvSpPr>
        <p:spPr>
          <a:xfrm>
            <a:off x="8515350" y="2514600"/>
            <a:ext cx="400050" cy="228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900" b="1">
                <a:solidFill>
                  <a:srgbClr val="FFFFFF"/>
                </a:solidFill>
                <a:latin typeface="Arial"/>
                <a:ea typeface="Arial"/>
                <a:cs typeface="Arial"/>
                <a:sym typeface="Arial"/>
              </a:rPr>
              <a:t>03</a:t>
            </a:r>
            <a:endParaRPr/>
          </a:p>
        </p:txBody>
      </p:sp>
      <p:sp>
        <p:nvSpPr>
          <p:cNvPr id="169" name="Google Shape;169;p7"/>
          <p:cNvSpPr/>
          <p:nvPr/>
        </p:nvSpPr>
        <p:spPr>
          <a:xfrm>
            <a:off x="9086850" y="2476500"/>
            <a:ext cx="2362200" cy="2667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150" b="1">
                <a:solidFill>
                  <a:srgbClr val="1F1A23"/>
                </a:solidFill>
                <a:latin typeface="Arial"/>
                <a:ea typeface="Arial"/>
                <a:cs typeface="Arial"/>
                <a:sym typeface="Arial"/>
              </a:rPr>
              <a:t>Tiene una regla</a:t>
            </a:r>
            <a:endParaRPr/>
          </a:p>
        </p:txBody>
      </p:sp>
      <p:sp>
        <p:nvSpPr>
          <p:cNvPr id="170" name="Google Shape;170;p7"/>
          <p:cNvSpPr/>
          <p:nvPr/>
        </p:nvSpPr>
        <p:spPr>
          <a:xfrm>
            <a:off x="9086850" y="2857500"/>
            <a:ext cx="2362200" cy="15240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050" b="0">
                <a:solidFill>
                  <a:srgbClr val="1F1A23"/>
                </a:solidFill>
                <a:latin typeface="Arial"/>
                <a:ea typeface="Arial"/>
                <a:cs typeface="Arial"/>
                <a:sym typeface="Arial"/>
              </a:rPr>
              <a:t>Se puede explicar qué información necesita y cuándo se termina.</a:t>
            </a:r>
            <a:endParaRPr/>
          </a:p>
        </p:txBody>
      </p:sp>
      <p:sp>
        <p:nvSpPr>
          <p:cNvPr id="171" name="Google Shape;171;p7"/>
          <p:cNvSpPr/>
          <p:nvPr/>
        </p:nvSpPr>
        <p:spPr>
          <a:xfrm>
            <a:off x="1524000" y="5181600"/>
            <a:ext cx="9144000" cy="2857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75" b="1">
                <a:solidFill>
                  <a:srgbClr val="1F1A23"/>
                </a:solidFill>
                <a:latin typeface="Arial"/>
                <a:ea typeface="Arial"/>
                <a:cs typeface="Arial"/>
                <a:sym typeface="Arial"/>
              </a:rPr>
              <a:t>El mejor primer caso no es el más sofisticado. Es el que permite aprender rápido.</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76"/>
        <p:cNvGrpSpPr/>
        <p:nvPr/>
      </p:nvGrpSpPr>
      <p:grpSpPr>
        <a:xfrm>
          <a:off x="0" y="0"/>
          <a:ext cx="0" cy="0"/>
          <a:chOff x="0" y="0"/>
          <a:chExt cx="0" cy="0"/>
        </a:xfrm>
      </p:grpSpPr>
      <p:sp>
        <p:nvSpPr>
          <p:cNvPr id="177" name="Google Shape;177;p8"/>
          <p:cNvSpPr/>
          <p:nvPr/>
        </p:nvSpPr>
        <p:spPr>
          <a:xfrm>
            <a:off x="533400" y="438150"/>
            <a:ext cx="3429000" cy="1524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400" b="1">
                <a:solidFill>
                  <a:srgbClr val="4285F4"/>
                </a:solidFill>
                <a:latin typeface="Arial"/>
                <a:ea typeface="Arial"/>
                <a:cs typeface="Arial"/>
                <a:sym typeface="Arial"/>
              </a:rPr>
              <a:t>DATOS MÍNIMOS</a:t>
            </a:r>
            <a:endParaRPr/>
          </a:p>
        </p:txBody>
      </p:sp>
      <p:sp>
        <p:nvSpPr>
          <p:cNvPr id="178" name="Google Shape;178;p8"/>
          <p:cNvSpPr/>
          <p:nvPr/>
        </p:nvSpPr>
        <p:spPr>
          <a:xfrm>
            <a:off x="533400" y="742950"/>
            <a:ext cx="11125200" cy="609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325" b="1">
                <a:solidFill>
                  <a:srgbClr val="1F1A23"/>
                </a:solidFill>
                <a:latin typeface="Arial"/>
                <a:ea typeface="Arial"/>
                <a:cs typeface="Arial"/>
                <a:sym typeface="Arial"/>
              </a:rPr>
              <a:t>Cada tarea necesita datos que no pueden faltar</a:t>
            </a:r>
            <a:endParaRPr/>
          </a:p>
        </p:txBody>
      </p:sp>
      <p:sp>
        <p:nvSpPr>
          <p:cNvPr id="179" name="Google Shape;179;p8"/>
          <p:cNvSpPr/>
          <p:nvPr/>
        </p:nvSpPr>
        <p:spPr>
          <a:xfrm>
            <a:off x="533400" y="6362700"/>
            <a:ext cx="11125200" cy="9525"/>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8"/>
          <p:cNvSpPr/>
          <p:nvPr/>
        </p:nvSpPr>
        <p:spPr>
          <a:xfrm>
            <a:off x="533400" y="6486525"/>
            <a:ext cx="866775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Municipalidad de Córdoba · Club de Emprendedores de Córdoba · Fundación Tecnología con Propósito</a:t>
            </a:r>
            <a:endParaRPr/>
          </a:p>
        </p:txBody>
      </p:sp>
      <p:sp>
        <p:nvSpPr>
          <p:cNvPr id="181" name="Google Shape;181;p8"/>
          <p:cNvSpPr/>
          <p:nvPr/>
        </p:nvSpPr>
        <p:spPr>
          <a:xfrm>
            <a:off x="10782300" y="6486525"/>
            <a:ext cx="87630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M5 · 8</a:t>
            </a:r>
            <a:endParaRPr/>
          </a:p>
        </p:txBody>
      </p:sp>
      <p:sp>
        <p:nvSpPr>
          <p:cNvPr id="182" name="Google Shape;182;p8"/>
          <p:cNvSpPr/>
          <p:nvPr/>
        </p:nvSpPr>
        <p:spPr>
          <a:xfrm>
            <a:off x="533400" y="2266950"/>
            <a:ext cx="2652713" cy="1219200"/>
          </a:xfrm>
          <a:prstGeom prst="roundRect">
            <a:avLst>
              <a:gd name="adj" fmla="val 625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8"/>
          <p:cNvSpPr/>
          <p:nvPr/>
        </p:nvSpPr>
        <p:spPr>
          <a:xfrm>
            <a:off x="704850" y="2438400"/>
            <a:ext cx="2309813" cy="1714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525" b="1">
                <a:solidFill>
                  <a:srgbClr val="4285F4"/>
                </a:solidFill>
                <a:latin typeface="Arial"/>
                <a:ea typeface="Arial"/>
                <a:cs typeface="Arial"/>
                <a:sym typeface="Arial"/>
              </a:rPr>
              <a:t>ENTRADA</a:t>
            </a:r>
            <a:endParaRPr/>
          </a:p>
        </p:txBody>
      </p:sp>
      <p:sp>
        <p:nvSpPr>
          <p:cNvPr id="184" name="Google Shape;184;p8"/>
          <p:cNvSpPr/>
          <p:nvPr/>
        </p:nvSpPr>
        <p:spPr>
          <a:xfrm>
            <a:off x="704850" y="2667000"/>
            <a:ext cx="2309813" cy="3048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75" b="1">
                <a:solidFill>
                  <a:srgbClr val="1F1A23"/>
                </a:solidFill>
                <a:latin typeface="Arial"/>
                <a:ea typeface="Arial"/>
                <a:cs typeface="Arial"/>
                <a:sym typeface="Arial"/>
              </a:rPr>
              <a:t>Qué llegó</a:t>
            </a:r>
            <a:endParaRPr/>
          </a:p>
        </p:txBody>
      </p:sp>
      <p:sp>
        <p:nvSpPr>
          <p:cNvPr id="185" name="Google Shape;185;p8"/>
          <p:cNvSpPr/>
          <p:nvPr/>
        </p:nvSpPr>
        <p:spPr>
          <a:xfrm>
            <a:off x="704850" y="2895600"/>
            <a:ext cx="2309813" cy="1905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650" b="0">
                <a:solidFill>
                  <a:srgbClr val="747474"/>
                </a:solidFill>
                <a:latin typeface="Arial"/>
                <a:ea typeface="Arial"/>
                <a:cs typeface="Arial"/>
                <a:sym typeface="Arial"/>
              </a:rPr>
              <a:t>Consulta, pedido o solicitud</a:t>
            </a:r>
            <a:endParaRPr/>
          </a:p>
        </p:txBody>
      </p:sp>
      <p:sp>
        <p:nvSpPr>
          <p:cNvPr id="186" name="Google Shape;186;p8"/>
          <p:cNvSpPr/>
          <p:nvPr/>
        </p:nvSpPr>
        <p:spPr>
          <a:xfrm>
            <a:off x="3186113" y="2876550"/>
            <a:ext cx="171450" cy="19050"/>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8"/>
          <p:cNvSpPr/>
          <p:nvPr/>
        </p:nvSpPr>
        <p:spPr>
          <a:xfrm>
            <a:off x="3357563" y="2266950"/>
            <a:ext cx="2652713" cy="1219200"/>
          </a:xfrm>
          <a:prstGeom prst="roundRect">
            <a:avLst>
              <a:gd name="adj" fmla="val 6250"/>
            </a:avLst>
          </a:prstGeom>
          <a:solidFill>
            <a:srgbClr val="EA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8"/>
          <p:cNvSpPr/>
          <p:nvPr/>
        </p:nvSpPr>
        <p:spPr>
          <a:xfrm>
            <a:off x="3529013" y="2438400"/>
            <a:ext cx="2309813" cy="1714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525" b="1">
                <a:solidFill>
                  <a:srgbClr val="4285F4"/>
                </a:solidFill>
                <a:latin typeface="Arial"/>
                <a:ea typeface="Arial"/>
                <a:cs typeface="Arial"/>
                <a:sym typeface="Arial"/>
              </a:rPr>
              <a:t>ESTADO</a:t>
            </a:r>
            <a:endParaRPr/>
          </a:p>
        </p:txBody>
      </p:sp>
      <p:sp>
        <p:nvSpPr>
          <p:cNvPr id="189" name="Google Shape;189;p8"/>
          <p:cNvSpPr/>
          <p:nvPr/>
        </p:nvSpPr>
        <p:spPr>
          <a:xfrm>
            <a:off x="3529013" y="2667000"/>
            <a:ext cx="2309813" cy="3048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75" b="1">
                <a:solidFill>
                  <a:srgbClr val="1F1A23"/>
                </a:solidFill>
                <a:latin typeface="Arial"/>
                <a:ea typeface="Arial"/>
                <a:cs typeface="Arial"/>
                <a:sym typeface="Arial"/>
              </a:rPr>
              <a:t>Dónde está</a:t>
            </a:r>
            <a:endParaRPr/>
          </a:p>
        </p:txBody>
      </p:sp>
      <p:sp>
        <p:nvSpPr>
          <p:cNvPr id="190" name="Google Shape;190;p8"/>
          <p:cNvSpPr/>
          <p:nvPr/>
        </p:nvSpPr>
        <p:spPr>
          <a:xfrm>
            <a:off x="3529013" y="2895600"/>
            <a:ext cx="2309813" cy="1905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650" b="0">
                <a:solidFill>
                  <a:srgbClr val="747474"/>
                </a:solidFill>
                <a:latin typeface="Arial"/>
                <a:ea typeface="Arial"/>
                <a:cs typeface="Arial"/>
                <a:sym typeface="Arial"/>
              </a:rPr>
              <a:t>Pendiente, en curso o listo</a:t>
            </a:r>
            <a:endParaRPr/>
          </a:p>
        </p:txBody>
      </p:sp>
      <p:sp>
        <p:nvSpPr>
          <p:cNvPr id="191" name="Google Shape;191;p8"/>
          <p:cNvSpPr/>
          <p:nvPr/>
        </p:nvSpPr>
        <p:spPr>
          <a:xfrm>
            <a:off x="6010275" y="2876550"/>
            <a:ext cx="171450" cy="19050"/>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8"/>
          <p:cNvSpPr/>
          <p:nvPr/>
        </p:nvSpPr>
        <p:spPr>
          <a:xfrm>
            <a:off x="6181725" y="2266950"/>
            <a:ext cx="2652713" cy="1219200"/>
          </a:xfrm>
          <a:prstGeom prst="roundRect">
            <a:avLst>
              <a:gd name="adj" fmla="val 6250"/>
            </a:avLst>
          </a:prstGeom>
          <a:solidFill>
            <a:srgbClr val="F4E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8"/>
          <p:cNvSpPr/>
          <p:nvPr/>
        </p:nvSpPr>
        <p:spPr>
          <a:xfrm>
            <a:off x="6353175" y="2438400"/>
            <a:ext cx="2309813" cy="1714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525" b="1">
                <a:solidFill>
                  <a:srgbClr val="4285F4"/>
                </a:solidFill>
                <a:latin typeface="Arial"/>
                <a:ea typeface="Arial"/>
                <a:cs typeface="Arial"/>
                <a:sym typeface="Arial"/>
              </a:rPr>
              <a:t>CRITERIO</a:t>
            </a:r>
            <a:endParaRPr/>
          </a:p>
        </p:txBody>
      </p:sp>
      <p:sp>
        <p:nvSpPr>
          <p:cNvPr id="194" name="Google Shape;194;p8"/>
          <p:cNvSpPr/>
          <p:nvPr/>
        </p:nvSpPr>
        <p:spPr>
          <a:xfrm>
            <a:off x="6353175" y="2667000"/>
            <a:ext cx="2309813" cy="3048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75" b="1">
                <a:solidFill>
                  <a:srgbClr val="1F1A23"/>
                </a:solidFill>
                <a:latin typeface="Arial"/>
                <a:ea typeface="Arial"/>
                <a:cs typeface="Arial"/>
                <a:sym typeface="Arial"/>
              </a:rPr>
              <a:t>Qué vale</a:t>
            </a:r>
            <a:endParaRPr/>
          </a:p>
        </p:txBody>
      </p:sp>
      <p:sp>
        <p:nvSpPr>
          <p:cNvPr id="195" name="Google Shape;195;p8"/>
          <p:cNvSpPr/>
          <p:nvPr/>
        </p:nvSpPr>
        <p:spPr>
          <a:xfrm>
            <a:off x="6353175" y="2895600"/>
            <a:ext cx="2309813" cy="1905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650" b="0">
                <a:solidFill>
                  <a:srgbClr val="747474"/>
                </a:solidFill>
                <a:latin typeface="Arial"/>
                <a:ea typeface="Arial"/>
                <a:cs typeface="Arial"/>
                <a:sym typeface="Arial"/>
              </a:rPr>
              <a:t>Regla, condición o límite</a:t>
            </a:r>
            <a:endParaRPr/>
          </a:p>
        </p:txBody>
      </p:sp>
      <p:sp>
        <p:nvSpPr>
          <p:cNvPr id="196" name="Google Shape;196;p8"/>
          <p:cNvSpPr/>
          <p:nvPr/>
        </p:nvSpPr>
        <p:spPr>
          <a:xfrm>
            <a:off x="8834438" y="2876550"/>
            <a:ext cx="171450" cy="19050"/>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8"/>
          <p:cNvSpPr/>
          <p:nvPr/>
        </p:nvSpPr>
        <p:spPr>
          <a:xfrm>
            <a:off x="9005888" y="2266950"/>
            <a:ext cx="2652713" cy="1219200"/>
          </a:xfrm>
          <a:prstGeom prst="roundRect">
            <a:avLst>
              <a:gd name="adj" fmla="val 6250"/>
            </a:avLst>
          </a:prstGeom>
          <a:solidFill>
            <a:srgbClr val="EAF7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8"/>
          <p:cNvSpPr/>
          <p:nvPr/>
        </p:nvSpPr>
        <p:spPr>
          <a:xfrm>
            <a:off x="9177338" y="2438400"/>
            <a:ext cx="2309813" cy="1714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525" b="1">
                <a:solidFill>
                  <a:srgbClr val="4285F4"/>
                </a:solidFill>
                <a:latin typeface="Arial"/>
                <a:ea typeface="Arial"/>
                <a:cs typeface="Arial"/>
                <a:sym typeface="Arial"/>
              </a:rPr>
              <a:t>SALIDA</a:t>
            </a:r>
            <a:endParaRPr/>
          </a:p>
        </p:txBody>
      </p:sp>
      <p:sp>
        <p:nvSpPr>
          <p:cNvPr id="199" name="Google Shape;199;p8"/>
          <p:cNvSpPr/>
          <p:nvPr/>
        </p:nvSpPr>
        <p:spPr>
          <a:xfrm>
            <a:off x="9177338" y="2667000"/>
            <a:ext cx="2309813" cy="3048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75" b="1">
                <a:solidFill>
                  <a:srgbClr val="1F1A23"/>
                </a:solidFill>
                <a:latin typeface="Arial"/>
                <a:ea typeface="Arial"/>
                <a:cs typeface="Arial"/>
                <a:sym typeface="Arial"/>
              </a:rPr>
              <a:t>Qué sigue</a:t>
            </a:r>
            <a:endParaRPr/>
          </a:p>
        </p:txBody>
      </p:sp>
      <p:sp>
        <p:nvSpPr>
          <p:cNvPr id="200" name="Google Shape;200;p8"/>
          <p:cNvSpPr/>
          <p:nvPr/>
        </p:nvSpPr>
        <p:spPr>
          <a:xfrm>
            <a:off x="9177338" y="2895600"/>
            <a:ext cx="2309813" cy="1905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650" b="0">
                <a:solidFill>
                  <a:srgbClr val="747474"/>
                </a:solidFill>
                <a:latin typeface="Arial"/>
                <a:ea typeface="Arial"/>
                <a:cs typeface="Arial"/>
                <a:sym typeface="Arial"/>
              </a:rPr>
              <a:t>Respuesta, acción o derivación</a:t>
            </a:r>
            <a:endParaRPr/>
          </a:p>
        </p:txBody>
      </p:sp>
      <p:sp>
        <p:nvSpPr>
          <p:cNvPr id="201" name="Google Shape;201;p8"/>
          <p:cNvSpPr/>
          <p:nvPr/>
        </p:nvSpPr>
        <p:spPr>
          <a:xfrm>
            <a:off x="1695450" y="4914900"/>
            <a:ext cx="8801100" cy="4000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179" b="1">
                <a:solidFill>
                  <a:srgbClr val="1F1A23"/>
                </a:solidFill>
                <a:latin typeface="Arial"/>
                <a:ea typeface="Arial"/>
                <a:cs typeface="Arial"/>
                <a:sym typeface="Arial"/>
              </a:rPr>
              <a:t>Si una persona no puede encontrar estos cuatro elementos, una herramienta tampoco podrá hacerlo de forma confiable.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06"/>
        <p:cNvGrpSpPr/>
        <p:nvPr/>
      </p:nvGrpSpPr>
      <p:grpSpPr>
        <a:xfrm>
          <a:off x="0" y="0"/>
          <a:ext cx="0" cy="0"/>
          <a:chOff x="0" y="0"/>
          <a:chExt cx="0" cy="0"/>
        </a:xfrm>
      </p:grpSpPr>
      <p:sp>
        <p:nvSpPr>
          <p:cNvPr id="207" name="Google Shape;207;p9"/>
          <p:cNvSpPr/>
          <p:nvPr/>
        </p:nvSpPr>
        <p:spPr>
          <a:xfrm>
            <a:off x="533400" y="438150"/>
            <a:ext cx="3429000" cy="1524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400" b="1">
                <a:solidFill>
                  <a:srgbClr val="4285F4"/>
                </a:solidFill>
                <a:latin typeface="Arial"/>
                <a:ea typeface="Arial"/>
                <a:cs typeface="Arial"/>
                <a:sym typeface="Arial"/>
              </a:rPr>
              <a:t>INFORMACIÓN DISPONIBLE</a:t>
            </a:r>
            <a:endParaRPr/>
          </a:p>
        </p:txBody>
      </p:sp>
      <p:sp>
        <p:nvSpPr>
          <p:cNvPr id="208" name="Google Shape;208;p9"/>
          <p:cNvSpPr/>
          <p:nvPr/>
        </p:nvSpPr>
        <p:spPr>
          <a:xfrm>
            <a:off x="533400" y="742950"/>
            <a:ext cx="11125200" cy="609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325" b="1">
                <a:solidFill>
                  <a:srgbClr val="1F1A23"/>
                </a:solidFill>
                <a:latin typeface="Arial"/>
                <a:ea typeface="Arial"/>
                <a:cs typeface="Arial"/>
                <a:sym typeface="Arial"/>
              </a:rPr>
              <a:t>Una fuente clara evita que cada respuesta empiece desde cero</a:t>
            </a:r>
            <a:endParaRPr/>
          </a:p>
        </p:txBody>
      </p:sp>
      <p:sp>
        <p:nvSpPr>
          <p:cNvPr id="209" name="Google Shape;209;p9"/>
          <p:cNvSpPr/>
          <p:nvPr/>
        </p:nvSpPr>
        <p:spPr>
          <a:xfrm>
            <a:off x="533400" y="6362700"/>
            <a:ext cx="11125200" cy="9525"/>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9"/>
          <p:cNvSpPr/>
          <p:nvPr/>
        </p:nvSpPr>
        <p:spPr>
          <a:xfrm>
            <a:off x="533400" y="6486525"/>
            <a:ext cx="866775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Municipalidad de Córdoba · Club de Emprendedores de Córdoba · Fundación Tecnología con Propósito</a:t>
            </a:r>
            <a:endParaRPr/>
          </a:p>
        </p:txBody>
      </p:sp>
      <p:sp>
        <p:nvSpPr>
          <p:cNvPr id="211" name="Google Shape;211;p9"/>
          <p:cNvSpPr/>
          <p:nvPr/>
        </p:nvSpPr>
        <p:spPr>
          <a:xfrm>
            <a:off x="10782300" y="6486525"/>
            <a:ext cx="87630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M5 · 9</a:t>
            </a:r>
            <a:endParaRPr/>
          </a:p>
        </p:txBody>
      </p:sp>
      <p:sp>
        <p:nvSpPr>
          <p:cNvPr id="212" name="Google Shape;212;p9"/>
          <p:cNvSpPr/>
          <p:nvPr/>
        </p:nvSpPr>
        <p:spPr>
          <a:xfrm>
            <a:off x="819150" y="2152650"/>
            <a:ext cx="4267200" cy="2667000"/>
          </a:xfrm>
          <a:prstGeom prst="roundRect">
            <a:avLst>
              <a:gd name="adj" fmla="val 2857"/>
            </a:avLst>
          </a:prstGeom>
          <a:solidFill>
            <a:srgbClr val="FFF0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9"/>
          <p:cNvSpPr/>
          <p:nvPr/>
        </p:nvSpPr>
        <p:spPr>
          <a:xfrm>
            <a:off x="1123950" y="2419350"/>
            <a:ext cx="952500" cy="1714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525" b="1">
                <a:solidFill>
                  <a:srgbClr val="F07F2F"/>
                </a:solidFill>
                <a:latin typeface="Arial"/>
                <a:ea typeface="Arial"/>
                <a:cs typeface="Arial"/>
                <a:sym typeface="Arial"/>
              </a:rPr>
              <a:t>ANTES</a:t>
            </a:r>
            <a:endParaRPr/>
          </a:p>
        </p:txBody>
      </p:sp>
      <p:sp>
        <p:nvSpPr>
          <p:cNvPr id="214" name="Google Shape;214;p9"/>
          <p:cNvSpPr/>
          <p:nvPr/>
        </p:nvSpPr>
        <p:spPr>
          <a:xfrm>
            <a:off x="1123950" y="2876550"/>
            <a:ext cx="2247900" cy="12954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800" b="1">
                <a:solidFill>
                  <a:srgbClr val="1F1A23"/>
                </a:solidFill>
                <a:latin typeface="Arial"/>
                <a:ea typeface="Arial"/>
                <a:cs typeface="Arial"/>
                <a:sym typeface="Arial"/>
              </a:rPr>
              <a:t>Chats</a:t>
            </a:r>
            <a:endParaRPr/>
          </a:p>
          <a:p>
            <a:pPr marL="0" marR="0" lvl="0" indent="0" algn="l" rtl="0">
              <a:spcBef>
                <a:spcPts val="0"/>
              </a:spcBef>
              <a:spcAft>
                <a:spcPts val="0"/>
              </a:spcAft>
              <a:buNone/>
            </a:pPr>
            <a:r>
              <a:rPr lang="en-US" sz="1800" b="1">
                <a:solidFill>
                  <a:srgbClr val="1F1A23"/>
                </a:solidFill>
                <a:latin typeface="Arial"/>
                <a:ea typeface="Arial"/>
                <a:cs typeface="Arial"/>
                <a:sym typeface="Arial"/>
              </a:rPr>
              <a:t>Notas</a:t>
            </a:r>
            <a:endParaRPr/>
          </a:p>
          <a:p>
            <a:pPr marL="0" marR="0" lvl="0" indent="0" algn="l" rtl="0">
              <a:spcBef>
                <a:spcPts val="0"/>
              </a:spcBef>
              <a:spcAft>
                <a:spcPts val="0"/>
              </a:spcAft>
              <a:buNone/>
            </a:pPr>
            <a:r>
              <a:rPr lang="en-US" sz="1800" b="1">
                <a:solidFill>
                  <a:srgbClr val="1F1A23"/>
                </a:solidFill>
                <a:latin typeface="Arial"/>
                <a:ea typeface="Arial"/>
                <a:cs typeface="Arial"/>
                <a:sym typeface="Arial"/>
              </a:rPr>
              <a:t>Memoria</a:t>
            </a:r>
            <a:endParaRPr/>
          </a:p>
          <a:p>
            <a:pPr marL="0" marR="0" lvl="0" indent="0" algn="l" rtl="0">
              <a:spcBef>
                <a:spcPts val="0"/>
              </a:spcBef>
              <a:spcAft>
                <a:spcPts val="0"/>
              </a:spcAft>
              <a:buNone/>
            </a:pPr>
            <a:r>
              <a:rPr lang="en-US" sz="1800" b="1">
                <a:solidFill>
                  <a:srgbClr val="1F1A23"/>
                </a:solidFill>
                <a:latin typeface="Arial"/>
                <a:ea typeface="Arial"/>
                <a:cs typeface="Arial"/>
                <a:sym typeface="Arial"/>
              </a:rPr>
              <a:t>Archivos sueltos</a:t>
            </a:r>
            <a:endParaRPr/>
          </a:p>
        </p:txBody>
      </p:sp>
      <p:sp>
        <p:nvSpPr>
          <p:cNvPr id="215" name="Google Shape;215;p9"/>
          <p:cNvSpPr/>
          <p:nvPr/>
        </p:nvSpPr>
        <p:spPr>
          <a:xfrm>
            <a:off x="1123950" y="4324350"/>
            <a:ext cx="3238500" cy="228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900" b="0">
                <a:solidFill>
                  <a:srgbClr val="747474"/>
                </a:solidFill>
                <a:latin typeface="Arial"/>
                <a:ea typeface="Arial"/>
                <a:cs typeface="Arial"/>
                <a:sym typeface="Arial"/>
              </a:rPr>
              <a:t>Buscar, preguntar y volver a confirmar</a:t>
            </a:r>
            <a:endParaRPr/>
          </a:p>
        </p:txBody>
      </p:sp>
      <p:sp>
        <p:nvSpPr>
          <p:cNvPr id="216" name="Google Shape;216;p9"/>
          <p:cNvSpPr/>
          <p:nvPr/>
        </p:nvSpPr>
        <p:spPr>
          <a:xfrm>
            <a:off x="5391150" y="3448050"/>
            <a:ext cx="1409700" cy="19050"/>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9"/>
          <p:cNvSpPr/>
          <p:nvPr/>
        </p:nvSpPr>
        <p:spPr>
          <a:xfrm>
            <a:off x="7105650" y="2152650"/>
            <a:ext cx="4267200" cy="2667000"/>
          </a:xfrm>
          <a:prstGeom prst="roundRect">
            <a:avLst>
              <a:gd name="adj" fmla="val 2857"/>
            </a:avLst>
          </a:prstGeom>
          <a:solidFill>
            <a:srgbClr val="EAF7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9"/>
          <p:cNvSpPr/>
          <p:nvPr/>
        </p:nvSpPr>
        <p:spPr>
          <a:xfrm>
            <a:off x="7410450" y="2419350"/>
            <a:ext cx="952500" cy="1714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525" b="1">
                <a:solidFill>
                  <a:srgbClr val="2F9E44"/>
                </a:solidFill>
                <a:latin typeface="Arial"/>
                <a:ea typeface="Arial"/>
                <a:cs typeface="Arial"/>
                <a:sym typeface="Arial"/>
              </a:rPr>
              <a:t>DESPUÉS</a:t>
            </a:r>
            <a:endParaRPr/>
          </a:p>
        </p:txBody>
      </p:sp>
      <p:sp>
        <p:nvSpPr>
          <p:cNvPr id="219" name="Google Shape;219;p9"/>
          <p:cNvSpPr/>
          <p:nvPr/>
        </p:nvSpPr>
        <p:spPr>
          <a:xfrm>
            <a:off x="7410450" y="2876550"/>
            <a:ext cx="2552700" cy="12954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800" b="1">
                <a:solidFill>
                  <a:srgbClr val="1F1A23"/>
                </a:solidFill>
                <a:latin typeface="Arial"/>
                <a:ea typeface="Arial"/>
                <a:cs typeface="Arial"/>
                <a:sym typeface="Arial"/>
              </a:rPr>
              <a:t>Datos</a:t>
            </a:r>
            <a:endParaRPr/>
          </a:p>
          <a:p>
            <a:pPr marL="0" marR="0" lvl="0" indent="0" algn="l" rtl="0">
              <a:spcBef>
                <a:spcPts val="0"/>
              </a:spcBef>
              <a:spcAft>
                <a:spcPts val="0"/>
              </a:spcAft>
              <a:buNone/>
            </a:pPr>
            <a:r>
              <a:rPr lang="en-US" sz="1800" b="1">
                <a:solidFill>
                  <a:srgbClr val="1F1A23"/>
                </a:solidFill>
                <a:latin typeface="Arial"/>
                <a:ea typeface="Arial"/>
                <a:cs typeface="Arial"/>
                <a:sym typeface="Arial"/>
              </a:rPr>
              <a:t>actualizados</a:t>
            </a:r>
            <a:endParaRPr/>
          </a:p>
          <a:p>
            <a:pPr marL="0" marR="0" lvl="0" indent="0" algn="l" rtl="0">
              <a:spcBef>
                <a:spcPts val="0"/>
              </a:spcBef>
              <a:spcAft>
                <a:spcPts val="0"/>
              </a:spcAft>
              <a:buNone/>
            </a:pPr>
            <a:r>
              <a:rPr lang="en-US" sz="1800" b="1">
                <a:solidFill>
                  <a:srgbClr val="1F1A23"/>
                </a:solidFill>
                <a:latin typeface="Arial"/>
                <a:ea typeface="Arial"/>
                <a:cs typeface="Arial"/>
                <a:sym typeface="Arial"/>
              </a:rPr>
              <a:t>y recuperables</a:t>
            </a:r>
            <a:endParaRPr/>
          </a:p>
        </p:txBody>
      </p:sp>
      <p:sp>
        <p:nvSpPr>
          <p:cNvPr id="220" name="Google Shape;220;p9"/>
          <p:cNvSpPr/>
          <p:nvPr/>
        </p:nvSpPr>
        <p:spPr>
          <a:xfrm>
            <a:off x="7410450" y="4324350"/>
            <a:ext cx="3333750" cy="228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900" b="0">
                <a:solidFill>
                  <a:srgbClr val="747474"/>
                </a:solidFill>
                <a:latin typeface="Arial"/>
                <a:ea typeface="Arial"/>
                <a:cs typeface="Arial"/>
                <a:sym typeface="Arial"/>
              </a:rPr>
              <a:t>Responder, derivar y medir con menos fricción</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25"/>
        <p:cNvGrpSpPr/>
        <p:nvPr/>
      </p:nvGrpSpPr>
      <p:grpSpPr>
        <a:xfrm>
          <a:off x="0" y="0"/>
          <a:ext cx="0" cy="0"/>
          <a:chOff x="0" y="0"/>
          <a:chExt cx="0" cy="0"/>
        </a:xfrm>
      </p:grpSpPr>
      <p:sp>
        <p:nvSpPr>
          <p:cNvPr id="226" name="Google Shape;226;p10"/>
          <p:cNvSpPr/>
          <p:nvPr/>
        </p:nvSpPr>
        <p:spPr>
          <a:xfrm>
            <a:off x="533400" y="438150"/>
            <a:ext cx="3429000" cy="1524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400" b="1">
                <a:solidFill>
                  <a:srgbClr val="4285F4"/>
                </a:solidFill>
                <a:latin typeface="Arial"/>
                <a:ea typeface="Arial"/>
                <a:cs typeface="Arial"/>
                <a:sym typeface="Arial"/>
              </a:rPr>
              <a:t>MAPA DE HERRAMIENTAS</a:t>
            </a:r>
            <a:endParaRPr/>
          </a:p>
        </p:txBody>
      </p:sp>
      <p:sp>
        <p:nvSpPr>
          <p:cNvPr id="227" name="Google Shape;227;p10"/>
          <p:cNvSpPr/>
          <p:nvPr/>
        </p:nvSpPr>
        <p:spPr>
          <a:xfrm>
            <a:off x="533400" y="742950"/>
            <a:ext cx="11125200" cy="609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325" b="1">
                <a:solidFill>
                  <a:srgbClr val="1F1A23"/>
                </a:solidFill>
                <a:latin typeface="Arial"/>
                <a:ea typeface="Arial"/>
                <a:cs typeface="Arial"/>
                <a:sym typeface="Arial"/>
              </a:rPr>
              <a:t>La complejidad se justifica paso a paso</a:t>
            </a:r>
            <a:endParaRPr/>
          </a:p>
        </p:txBody>
      </p:sp>
      <p:sp>
        <p:nvSpPr>
          <p:cNvPr id="228" name="Google Shape;228;p10"/>
          <p:cNvSpPr/>
          <p:nvPr/>
        </p:nvSpPr>
        <p:spPr>
          <a:xfrm>
            <a:off x="533400" y="6362700"/>
            <a:ext cx="11125200" cy="9525"/>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0"/>
          <p:cNvSpPr/>
          <p:nvPr/>
        </p:nvSpPr>
        <p:spPr>
          <a:xfrm>
            <a:off x="533400" y="6486525"/>
            <a:ext cx="866775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Municipalidad de Córdoba · Club de Emprendedores de Córdoba · Fundación Tecnología con Propósito</a:t>
            </a:r>
            <a:endParaRPr/>
          </a:p>
        </p:txBody>
      </p:sp>
      <p:sp>
        <p:nvSpPr>
          <p:cNvPr id="230" name="Google Shape;230;p10"/>
          <p:cNvSpPr/>
          <p:nvPr/>
        </p:nvSpPr>
        <p:spPr>
          <a:xfrm>
            <a:off x="10782300" y="6486525"/>
            <a:ext cx="87630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M5 · 10</a:t>
            </a:r>
            <a:endParaRPr/>
          </a:p>
        </p:txBody>
      </p:sp>
      <p:sp>
        <p:nvSpPr>
          <p:cNvPr id="231" name="Google Shape;231;p10"/>
          <p:cNvSpPr/>
          <p:nvPr/>
        </p:nvSpPr>
        <p:spPr>
          <a:xfrm>
            <a:off x="533400" y="2362200"/>
            <a:ext cx="2652713" cy="1143000"/>
          </a:xfrm>
          <a:prstGeom prst="roundRect">
            <a:avLst>
              <a:gd name="adj" fmla="val 6667"/>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0"/>
          <p:cNvSpPr/>
          <p:nvPr/>
        </p:nvSpPr>
        <p:spPr>
          <a:xfrm>
            <a:off x="704850" y="2533650"/>
            <a:ext cx="2309813" cy="1714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525" b="1">
                <a:solidFill>
                  <a:srgbClr val="4285F4"/>
                </a:solidFill>
                <a:latin typeface="Arial"/>
                <a:ea typeface="Arial"/>
                <a:cs typeface="Arial"/>
                <a:sym typeface="Arial"/>
              </a:rPr>
              <a:t>1</a:t>
            </a:r>
            <a:endParaRPr/>
          </a:p>
        </p:txBody>
      </p:sp>
      <p:sp>
        <p:nvSpPr>
          <p:cNvPr id="233" name="Google Shape;233;p10"/>
          <p:cNvSpPr/>
          <p:nvPr/>
        </p:nvSpPr>
        <p:spPr>
          <a:xfrm>
            <a:off x="704850" y="2762250"/>
            <a:ext cx="2309813" cy="3048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75" b="1">
                <a:solidFill>
                  <a:srgbClr val="1F1A23"/>
                </a:solidFill>
                <a:latin typeface="Arial"/>
                <a:ea typeface="Arial"/>
                <a:cs typeface="Arial"/>
                <a:sym typeface="Arial"/>
              </a:rPr>
              <a:t>Registrar</a:t>
            </a:r>
            <a:endParaRPr/>
          </a:p>
        </p:txBody>
      </p:sp>
      <p:sp>
        <p:nvSpPr>
          <p:cNvPr id="234" name="Google Shape;234;p10"/>
          <p:cNvSpPr/>
          <p:nvPr/>
        </p:nvSpPr>
        <p:spPr>
          <a:xfrm>
            <a:off x="704850" y="2990850"/>
            <a:ext cx="2309813" cy="1905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650" b="0">
                <a:solidFill>
                  <a:srgbClr val="747474"/>
                </a:solidFill>
                <a:latin typeface="Arial"/>
                <a:ea typeface="Arial"/>
                <a:cs typeface="Arial"/>
                <a:sym typeface="Arial"/>
              </a:rPr>
              <a:t>Datos y estados</a:t>
            </a:r>
            <a:endParaRPr/>
          </a:p>
        </p:txBody>
      </p:sp>
      <p:sp>
        <p:nvSpPr>
          <p:cNvPr id="235" name="Google Shape;235;p10"/>
          <p:cNvSpPr/>
          <p:nvPr/>
        </p:nvSpPr>
        <p:spPr>
          <a:xfrm>
            <a:off x="3186113" y="2933700"/>
            <a:ext cx="171450" cy="19050"/>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0"/>
          <p:cNvSpPr/>
          <p:nvPr/>
        </p:nvSpPr>
        <p:spPr>
          <a:xfrm>
            <a:off x="3357563" y="2362200"/>
            <a:ext cx="2652713" cy="1143000"/>
          </a:xfrm>
          <a:prstGeom prst="roundRect">
            <a:avLst>
              <a:gd name="adj" fmla="val 6667"/>
            </a:avLst>
          </a:prstGeom>
          <a:solidFill>
            <a:srgbClr val="EA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0"/>
          <p:cNvSpPr/>
          <p:nvPr/>
        </p:nvSpPr>
        <p:spPr>
          <a:xfrm>
            <a:off x="3529013" y="2533650"/>
            <a:ext cx="2309813" cy="1714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525" b="1">
                <a:solidFill>
                  <a:srgbClr val="4285F4"/>
                </a:solidFill>
                <a:latin typeface="Arial"/>
                <a:ea typeface="Arial"/>
                <a:cs typeface="Arial"/>
                <a:sym typeface="Arial"/>
              </a:rPr>
              <a:t>2</a:t>
            </a:r>
            <a:endParaRPr/>
          </a:p>
        </p:txBody>
      </p:sp>
      <p:sp>
        <p:nvSpPr>
          <p:cNvPr id="238" name="Google Shape;238;p10"/>
          <p:cNvSpPr/>
          <p:nvPr/>
        </p:nvSpPr>
        <p:spPr>
          <a:xfrm>
            <a:off x="3529013" y="2762250"/>
            <a:ext cx="2309813" cy="3048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75" b="1">
                <a:solidFill>
                  <a:srgbClr val="1F1A23"/>
                </a:solidFill>
                <a:latin typeface="Arial"/>
                <a:ea typeface="Arial"/>
                <a:cs typeface="Arial"/>
                <a:sym typeface="Arial"/>
              </a:rPr>
              <a:t>Automatizar</a:t>
            </a:r>
            <a:endParaRPr/>
          </a:p>
        </p:txBody>
      </p:sp>
      <p:sp>
        <p:nvSpPr>
          <p:cNvPr id="239" name="Google Shape;239;p10"/>
          <p:cNvSpPr/>
          <p:nvPr/>
        </p:nvSpPr>
        <p:spPr>
          <a:xfrm>
            <a:off x="3529013" y="2990850"/>
            <a:ext cx="2309813" cy="1905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650" b="0">
                <a:solidFill>
                  <a:srgbClr val="747474"/>
                </a:solidFill>
                <a:latin typeface="Arial"/>
                <a:ea typeface="Arial"/>
                <a:cs typeface="Arial"/>
                <a:sym typeface="Arial"/>
              </a:rPr>
              <a:t>Reglas y avisos</a:t>
            </a:r>
            <a:endParaRPr/>
          </a:p>
        </p:txBody>
      </p:sp>
      <p:sp>
        <p:nvSpPr>
          <p:cNvPr id="240" name="Google Shape;240;p10"/>
          <p:cNvSpPr/>
          <p:nvPr/>
        </p:nvSpPr>
        <p:spPr>
          <a:xfrm>
            <a:off x="6010275" y="2933700"/>
            <a:ext cx="171450" cy="19050"/>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0"/>
          <p:cNvSpPr/>
          <p:nvPr/>
        </p:nvSpPr>
        <p:spPr>
          <a:xfrm>
            <a:off x="6181725" y="2362200"/>
            <a:ext cx="2652713" cy="1143000"/>
          </a:xfrm>
          <a:prstGeom prst="roundRect">
            <a:avLst>
              <a:gd name="adj" fmla="val 6667"/>
            </a:avLst>
          </a:prstGeom>
          <a:solidFill>
            <a:srgbClr val="F4E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0"/>
          <p:cNvSpPr/>
          <p:nvPr/>
        </p:nvSpPr>
        <p:spPr>
          <a:xfrm>
            <a:off x="6353175" y="2533650"/>
            <a:ext cx="2309813" cy="1714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525" b="1">
                <a:solidFill>
                  <a:srgbClr val="4285F4"/>
                </a:solidFill>
                <a:latin typeface="Arial"/>
                <a:ea typeface="Arial"/>
                <a:cs typeface="Arial"/>
                <a:sym typeface="Arial"/>
              </a:rPr>
              <a:t>3</a:t>
            </a:r>
            <a:endParaRPr/>
          </a:p>
        </p:txBody>
      </p:sp>
      <p:sp>
        <p:nvSpPr>
          <p:cNvPr id="243" name="Google Shape;243;p10"/>
          <p:cNvSpPr/>
          <p:nvPr/>
        </p:nvSpPr>
        <p:spPr>
          <a:xfrm>
            <a:off x="6353175" y="2762250"/>
            <a:ext cx="2309813" cy="3048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75" b="1">
                <a:solidFill>
                  <a:srgbClr val="1F1A23"/>
                </a:solidFill>
                <a:latin typeface="Arial"/>
                <a:ea typeface="Arial"/>
                <a:cs typeface="Arial"/>
                <a:sym typeface="Arial"/>
              </a:rPr>
              <a:t>Asistir con IA</a:t>
            </a:r>
            <a:endParaRPr/>
          </a:p>
        </p:txBody>
      </p:sp>
      <p:sp>
        <p:nvSpPr>
          <p:cNvPr id="244" name="Google Shape;244;p10"/>
          <p:cNvSpPr/>
          <p:nvPr/>
        </p:nvSpPr>
        <p:spPr>
          <a:xfrm>
            <a:off x="6353175" y="2990850"/>
            <a:ext cx="2309813" cy="1905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650" b="0">
                <a:solidFill>
                  <a:srgbClr val="747474"/>
                </a:solidFill>
                <a:latin typeface="Arial"/>
                <a:ea typeface="Arial"/>
                <a:cs typeface="Arial"/>
                <a:sym typeface="Arial"/>
              </a:rPr>
              <a:t>Borradores y análisis</a:t>
            </a:r>
            <a:endParaRPr/>
          </a:p>
        </p:txBody>
      </p:sp>
      <p:sp>
        <p:nvSpPr>
          <p:cNvPr id="245" name="Google Shape;245;p10"/>
          <p:cNvSpPr/>
          <p:nvPr/>
        </p:nvSpPr>
        <p:spPr>
          <a:xfrm>
            <a:off x="8834438" y="2933700"/>
            <a:ext cx="171450" cy="19050"/>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10"/>
          <p:cNvSpPr/>
          <p:nvPr/>
        </p:nvSpPr>
        <p:spPr>
          <a:xfrm>
            <a:off x="9005888" y="2362200"/>
            <a:ext cx="2652713" cy="1143000"/>
          </a:xfrm>
          <a:prstGeom prst="roundRect">
            <a:avLst>
              <a:gd name="adj" fmla="val 6667"/>
            </a:avLst>
          </a:prstGeom>
          <a:solidFill>
            <a:srgbClr val="FFF0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0"/>
          <p:cNvSpPr/>
          <p:nvPr/>
        </p:nvSpPr>
        <p:spPr>
          <a:xfrm>
            <a:off x="9177338" y="2533650"/>
            <a:ext cx="2309813" cy="1714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525" b="1">
                <a:solidFill>
                  <a:srgbClr val="4285F4"/>
                </a:solidFill>
                <a:latin typeface="Arial"/>
                <a:ea typeface="Arial"/>
                <a:cs typeface="Arial"/>
                <a:sym typeface="Arial"/>
              </a:rPr>
              <a:t>4</a:t>
            </a:r>
            <a:endParaRPr/>
          </a:p>
        </p:txBody>
      </p:sp>
      <p:sp>
        <p:nvSpPr>
          <p:cNvPr id="248" name="Google Shape;248;p10"/>
          <p:cNvSpPr/>
          <p:nvPr/>
        </p:nvSpPr>
        <p:spPr>
          <a:xfrm>
            <a:off x="9177338" y="2762250"/>
            <a:ext cx="2309813" cy="3048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75" b="1">
                <a:solidFill>
                  <a:srgbClr val="1F1A23"/>
                </a:solidFill>
                <a:latin typeface="Arial"/>
                <a:ea typeface="Arial"/>
                <a:cs typeface="Arial"/>
                <a:sym typeface="Arial"/>
              </a:rPr>
              <a:t>Agente</a:t>
            </a:r>
            <a:endParaRPr/>
          </a:p>
        </p:txBody>
      </p:sp>
      <p:sp>
        <p:nvSpPr>
          <p:cNvPr id="249" name="Google Shape;249;p10"/>
          <p:cNvSpPr/>
          <p:nvPr/>
        </p:nvSpPr>
        <p:spPr>
          <a:xfrm>
            <a:off x="9177338" y="2990850"/>
            <a:ext cx="2309813" cy="1905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650" b="0">
                <a:solidFill>
                  <a:srgbClr val="747474"/>
                </a:solidFill>
                <a:latin typeface="Arial"/>
                <a:ea typeface="Arial"/>
                <a:cs typeface="Arial"/>
                <a:sym typeface="Arial"/>
              </a:rPr>
              <a:t>Acciones con límites</a:t>
            </a:r>
            <a:endParaRPr/>
          </a:p>
        </p:txBody>
      </p:sp>
      <p:sp>
        <p:nvSpPr>
          <p:cNvPr id="250" name="Google Shape;250;p10"/>
          <p:cNvSpPr/>
          <p:nvPr/>
        </p:nvSpPr>
        <p:spPr>
          <a:xfrm>
            <a:off x="1866900" y="4857750"/>
            <a:ext cx="8458200" cy="3048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400" b="1">
                <a:solidFill>
                  <a:srgbClr val="1F1A23"/>
                </a:solidFill>
                <a:latin typeface="Arial"/>
                <a:ea typeface="Arial"/>
                <a:cs typeface="Arial"/>
                <a:sym typeface="Arial"/>
              </a:rPr>
              <a:t>Una herramienta correcta acompaña una rutina que el equipo ya puede explicar.</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55"/>
        <p:cNvGrpSpPr/>
        <p:nvPr/>
      </p:nvGrpSpPr>
      <p:grpSpPr>
        <a:xfrm>
          <a:off x="0" y="0"/>
          <a:ext cx="0" cy="0"/>
          <a:chOff x="0" y="0"/>
          <a:chExt cx="0" cy="0"/>
        </a:xfrm>
      </p:grpSpPr>
      <p:sp>
        <p:nvSpPr>
          <p:cNvPr id="256" name="Google Shape;256;p11"/>
          <p:cNvSpPr/>
          <p:nvPr/>
        </p:nvSpPr>
        <p:spPr>
          <a:xfrm>
            <a:off x="533400" y="438150"/>
            <a:ext cx="3429000" cy="1524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400" b="1">
                <a:solidFill>
                  <a:srgbClr val="4285F4"/>
                </a:solidFill>
                <a:latin typeface="Arial"/>
                <a:ea typeface="Arial"/>
                <a:cs typeface="Arial"/>
                <a:sym typeface="Arial"/>
              </a:rPr>
              <a:t>QUÉ TIPO DE AYUDA</a:t>
            </a:r>
            <a:endParaRPr/>
          </a:p>
        </p:txBody>
      </p:sp>
      <p:sp>
        <p:nvSpPr>
          <p:cNvPr id="257" name="Google Shape;257;p11"/>
          <p:cNvSpPr/>
          <p:nvPr/>
        </p:nvSpPr>
        <p:spPr>
          <a:xfrm>
            <a:off x="533400" y="742950"/>
            <a:ext cx="11125200" cy="609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325" b="1">
                <a:solidFill>
                  <a:srgbClr val="1F1A23"/>
                </a:solidFill>
                <a:latin typeface="Arial"/>
                <a:ea typeface="Arial"/>
                <a:cs typeface="Arial"/>
                <a:sym typeface="Arial"/>
              </a:rPr>
              <a:t>La tarea define la herramienta</a:t>
            </a:r>
            <a:endParaRPr/>
          </a:p>
        </p:txBody>
      </p:sp>
      <p:sp>
        <p:nvSpPr>
          <p:cNvPr id="258" name="Google Shape;258;p11"/>
          <p:cNvSpPr/>
          <p:nvPr/>
        </p:nvSpPr>
        <p:spPr>
          <a:xfrm>
            <a:off x="533400" y="6362700"/>
            <a:ext cx="11125200" cy="9525"/>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1"/>
          <p:cNvSpPr/>
          <p:nvPr/>
        </p:nvSpPr>
        <p:spPr>
          <a:xfrm>
            <a:off x="533400" y="6486525"/>
            <a:ext cx="866775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Municipalidad de Córdoba · Club de Emprendedores de Córdoba · Fundación Tecnología con Propósito</a:t>
            </a:r>
            <a:endParaRPr/>
          </a:p>
        </p:txBody>
      </p:sp>
      <p:sp>
        <p:nvSpPr>
          <p:cNvPr id="260" name="Google Shape;260;p11"/>
          <p:cNvSpPr/>
          <p:nvPr/>
        </p:nvSpPr>
        <p:spPr>
          <a:xfrm>
            <a:off x="10782300" y="6486525"/>
            <a:ext cx="87630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M5 · 11</a:t>
            </a:r>
            <a:endParaRPr/>
          </a:p>
        </p:txBody>
      </p:sp>
      <p:sp>
        <p:nvSpPr>
          <p:cNvPr id="261" name="Google Shape;261;p11"/>
          <p:cNvSpPr/>
          <p:nvPr/>
        </p:nvSpPr>
        <p:spPr>
          <a:xfrm>
            <a:off x="533400" y="2095500"/>
            <a:ext cx="2571750" cy="2381250"/>
          </a:xfrm>
          <a:prstGeom prst="roundRect">
            <a:avLst>
              <a:gd name="adj" fmla="val 3200"/>
            </a:avLst>
          </a:prstGeom>
          <a:solidFill>
            <a:srgbClr val="EA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11"/>
          <p:cNvSpPr/>
          <p:nvPr/>
        </p:nvSpPr>
        <p:spPr>
          <a:xfrm>
            <a:off x="762000" y="2324100"/>
            <a:ext cx="2114550" cy="2667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150" b="1">
                <a:solidFill>
                  <a:srgbClr val="1F1A23"/>
                </a:solidFill>
                <a:latin typeface="Arial"/>
                <a:ea typeface="Arial"/>
                <a:cs typeface="Arial"/>
                <a:sym typeface="Arial"/>
              </a:rPr>
              <a:t>Información</a:t>
            </a:r>
            <a:endParaRPr/>
          </a:p>
        </p:txBody>
      </p:sp>
      <p:sp>
        <p:nvSpPr>
          <p:cNvPr id="263" name="Google Shape;263;p11"/>
          <p:cNvSpPr/>
          <p:nvPr/>
        </p:nvSpPr>
        <p:spPr>
          <a:xfrm>
            <a:off x="762000" y="2705100"/>
            <a:ext cx="2114550" cy="16192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050" b="0">
                <a:solidFill>
                  <a:srgbClr val="1F1A23"/>
                </a:solidFill>
                <a:latin typeface="Arial"/>
                <a:ea typeface="Arial"/>
                <a:cs typeface="Arial"/>
                <a:sym typeface="Arial"/>
              </a:rPr>
              <a:t>Guardar y recuperar datos que hoy se pierden.</a:t>
            </a:r>
            <a:endParaRPr/>
          </a:p>
        </p:txBody>
      </p:sp>
      <p:sp>
        <p:nvSpPr>
          <p:cNvPr id="264" name="Google Shape;264;p11"/>
          <p:cNvSpPr/>
          <p:nvPr/>
        </p:nvSpPr>
        <p:spPr>
          <a:xfrm>
            <a:off x="3371850" y="2095500"/>
            <a:ext cx="2571750" cy="2381250"/>
          </a:xfrm>
          <a:prstGeom prst="roundRect">
            <a:avLst>
              <a:gd name="adj" fmla="val 3200"/>
            </a:avLst>
          </a:prstGeom>
          <a:solidFill>
            <a:srgbClr val="EAF7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11"/>
          <p:cNvSpPr/>
          <p:nvPr/>
        </p:nvSpPr>
        <p:spPr>
          <a:xfrm>
            <a:off x="3600450" y="2324100"/>
            <a:ext cx="2114550" cy="2667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150" b="1">
                <a:solidFill>
                  <a:srgbClr val="1F1A23"/>
                </a:solidFill>
                <a:latin typeface="Arial"/>
                <a:ea typeface="Arial"/>
                <a:cs typeface="Arial"/>
                <a:sym typeface="Arial"/>
              </a:rPr>
              <a:t>Regla</a:t>
            </a:r>
            <a:endParaRPr/>
          </a:p>
        </p:txBody>
      </p:sp>
      <p:sp>
        <p:nvSpPr>
          <p:cNvPr id="266" name="Google Shape;266;p11"/>
          <p:cNvSpPr/>
          <p:nvPr/>
        </p:nvSpPr>
        <p:spPr>
          <a:xfrm>
            <a:off x="3600450" y="2705100"/>
            <a:ext cx="2114550" cy="16192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050" b="0">
                <a:solidFill>
                  <a:srgbClr val="1F1A23"/>
                </a:solidFill>
                <a:latin typeface="Arial"/>
                <a:ea typeface="Arial"/>
                <a:cs typeface="Arial"/>
                <a:sym typeface="Arial"/>
              </a:rPr>
              <a:t>Repetir un paso o avisar cuando se cumple una condición.</a:t>
            </a:r>
            <a:endParaRPr/>
          </a:p>
        </p:txBody>
      </p:sp>
      <p:sp>
        <p:nvSpPr>
          <p:cNvPr id="267" name="Google Shape;267;p11"/>
          <p:cNvSpPr/>
          <p:nvPr/>
        </p:nvSpPr>
        <p:spPr>
          <a:xfrm>
            <a:off x="6210300" y="2095500"/>
            <a:ext cx="2571750" cy="2381250"/>
          </a:xfrm>
          <a:prstGeom prst="roundRect">
            <a:avLst>
              <a:gd name="adj" fmla="val 3200"/>
            </a:avLst>
          </a:prstGeom>
          <a:solidFill>
            <a:srgbClr val="F4E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11"/>
          <p:cNvSpPr/>
          <p:nvPr/>
        </p:nvSpPr>
        <p:spPr>
          <a:xfrm>
            <a:off x="6438900" y="2324100"/>
            <a:ext cx="2114550" cy="2667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150" b="1">
                <a:solidFill>
                  <a:srgbClr val="1F1A23"/>
                </a:solidFill>
                <a:latin typeface="Arial"/>
                <a:ea typeface="Arial"/>
                <a:cs typeface="Arial"/>
                <a:sym typeface="Arial"/>
              </a:rPr>
              <a:t>Criterio</a:t>
            </a:r>
            <a:endParaRPr/>
          </a:p>
        </p:txBody>
      </p:sp>
      <p:sp>
        <p:nvSpPr>
          <p:cNvPr id="269" name="Google Shape;269;p11"/>
          <p:cNvSpPr/>
          <p:nvPr/>
        </p:nvSpPr>
        <p:spPr>
          <a:xfrm>
            <a:off x="6438900" y="2705100"/>
            <a:ext cx="2114550" cy="16192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050" b="0">
                <a:solidFill>
                  <a:srgbClr val="1F1A23"/>
                </a:solidFill>
                <a:latin typeface="Arial"/>
                <a:ea typeface="Arial"/>
                <a:cs typeface="Arial"/>
                <a:sym typeface="Arial"/>
              </a:rPr>
              <a:t>Preparar una respuesta, resumen o análisis para revisar.</a:t>
            </a:r>
            <a:endParaRPr/>
          </a:p>
        </p:txBody>
      </p:sp>
      <p:sp>
        <p:nvSpPr>
          <p:cNvPr id="270" name="Google Shape;270;p11"/>
          <p:cNvSpPr/>
          <p:nvPr/>
        </p:nvSpPr>
        <p:spPr>
          <a:xfrm>
            <a:off x="9048750" y="2095500"/>
            <a:ext cx="2609850" cy="2381250"/>
          </a:xfrm>
          <a:prstGeom prst="roundRect">
            <a:avLst>
              <a:gd name="adj" fmla="val 3200"/>
            </a:avLst>
          </a:prstGeom>
          <a:solidFill>
            <a:srgbClr val="FFF0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11"/>
          <p:cNvSpPr/>
          <p:nvPr/>
        </p:nvSpPr>
        <p:spPr>
          <a:xfrm>
            <a:off x="9277350" y="2324100"/>
            <a:ext cx="2152650" cy="2667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150" b="1">
                <a:solidFill>
                  <a:srgbClr val="1F1A23"/>
                </a:solidFill>
                <a:latin typeface="Arial"/>
                <a:ea typeface="Arial"/>
                <a:cs typeface="Arial"/>
                <a:sym typeface="Arial"/>
              </a:rPr>
              <a:t>Acción</a:t>
            </a:r>
            <a:endParaRPr/>
          </a:p>
        </p:txBody>
      </p:sp>
      <p:sp>
        <p:nvSpPr>
          <p:cNvPr id="272" name="Google Shape;272;p11"/>
          <p:cNvSpPr/>
          <p:nvPr/>
        </p:nvSpPr>
        <p:spPr>
          <a:xfrm>
            <a:off x="9277350" y="2705100"/>
            <a:ext cx="2152650" cy="16192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050" b="0">
                <a:solidFill>
                  <a:srgbClr val="1F1A23"/>
                </a:solidFill>
                <a:latin typeface="Arial"/>
                <a:ea typeface="Arial"/>
                <a:cs typeface="Arial"/>
                <a:sym typeface="Arial"/>
              </a:rPr>
              <a:t>Actuar en un flujo con reglas y una salida prevista.</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77"/>
        <p:cNvGrpSpPr/>
        <p:nvPr/>
      </p:nvGrpSpPr>
      <p:grpSpPr>
        <a:xfrm>
          <a:off x="0" y="0"/>
          <a:ext cx="0" cy="0"/>
          <a:chOff x="0" y="0"/>
          <a:chExt cx="0" cy="0"/>
        </a:xfrm>
      </p:grpSpPr>
      <p:sp>
        <p:nvSpPr>
          <p:cNvPr id="278" name="Google Shape;278;p12"/>
          <p:cNvSpPr/>
          <p:nvPr/>
        </p:nvSpPr>
        <p:spPr>
          <a:xfrm>
            <a:off x="533400" y="438150"/>
            <a:ext cx="3429000" cy="1524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400" b="1">
                <a:solidFill>
                  <a:srgbClr val="4285F4"/>
                </a:solidFill>
                <a:latin typeface="Arial"/>
                <a:ea typeface="Arial"/>
                <a:cs typeface="Arial"/>
                <a:sym typeface="Arial"/>
              </a:rPr>
              <a:t>ANTES DE PEDIRLE ALGO A LA IA</a:t>
            </a:r>
            <a:endParaRPr/>
          </a:p>
        </p:txBody>
      </p:sp>
      <p:sp>
        <p:nvSpPr>
          <p:cNvPr id="279" name="Google Shape;279;p12"/>
          <p:cNvSpPr/>
          <p:nvPr/>
        </p:nvSpPr>
        <p:spPr>
          <a:xfrm>
            <a:off x="533400" y="742950"/>
            <a:ext cx="11125200" cy="609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325" b="1">
                <a:solidFill>
                  <a:srgbClr val="1F1A23"/>
                </a:solidFill>
                <a:latin typeface="Arial"/>
                <a:ea typeface="Arial"/>
                <a:cs typeface="Arial"/>
                <a:sym typeface="Arial"/>
              </a:rPr>
              <a:t>Una buena respuesta necesita contexto útil</a:t>
            </a:r>
            <a:endParaRPr/>
          </a:p>
        </p:txBody>
      </p:sp>
      <p:sp>
        <p:nvSpPr>
          <p:cNvPr id="280" name="Google Shape;280;p12"/>
          <p:cNvSpPr/>
          <p:nvPr/>
        </p:nvSpPr>
        <p:spPr>
          <a:xfrm>
            <a:off x="533400" y="6362700"/>
            <a:ext cx="11125200" cy="9525"/>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2"/>
          <p:cNvSpPr/>
          <p:nvPr/>
        </p:nvSpPr>
        <p:spPr>
          <a:xfrm>
            <a:off x="533400" y="6486525"/>
            <a:ext cx="866775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Municipalidad de Córdoba · Club de Emprendedores de Córdoba · Fundación Tecnología con Propósito</a:t>
            </a:r>
            <a:endParaRPr/>
          </a:p>
        </p:txBody>
      </p:sp>
      <p:sp>
        <p:nvSpPr>
          <p:cNvPr id="282" name="Google Shape;282;p12"/>
          <p:cNvSpPr/>
          <p:nvPr/>
        </p:nvSpPr>
        <p:spPr>
          <a:xfrm>
            <a:off x="10782300" y="6486525"/>
            <a:ext cx="87630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M5 · 12</a:t>
            </a:r>
            <a:endParaRPr/>
          </a:p>
        </p:txBody>
      </p:sp>
      <p:sp>
        <p:nvSpPr>
          <p:cNvPr id="283" name="Google Shape;283;p12"/>
          <p:cNvSpPr/>
          <p:nvPr/>
        </p:nvSpPr>
        <p:spPr>
          <a:xfrm>
            <a:off x="533400" y="2362200"/>
            <a:ext cx="2652713" cy="1104900"/>
          </a:xfrm>
          <a:prstGeom prst="roundRect">
            <a:avLst>
              <a:gd name="adj" fmla="val 6897"/>
            </a:avLst>
          </a:prstGeom>
          <a:solidFill>
            <a:srgbClr val="EAF3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2"/>
          <p:cNvSpPr/>
          <p:nvPr/>
        </p:nvSpPr>
        <p:spPr>
          <a:xfrm>
            <a:off x="704850" y="2609850"/>
            <a:ext cx="2309813" cy="4000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75" b="1">
                <a:solidFill>
                  <a:srgbClr val="1F1A23"/>
                </a:solidFill>
                <a:latin typeface="Arial"/>
                <a:ea typeface="Arial"/>
                <a:cs typeface="Arial"/>
                <a:sym typeface="Arial"/>
              </a:rPr>
              <a:t>Propósito</a:t>
            </a:r>
            <a:endParaRPr/>
          </a:p>
        </p:txBody>
      </p:sp>
      <p:sp>
        <p:nvSpPr>
          <p:cNvPr id="285" name="Google Shape;285;p12"/>
          <p:cNvSpPr/>
          <p:nvPr/>
        </p:nvSpPr>
        <p:spPr>
          <a:xfrm>
            <a:off x="704850" y="2933700"/>
            <a:ext cx="2309813" cy="1905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650" b="0">
                <a:solidFill>
                  <a:srgbClr val="747474"/>
                </a:solidFill>
                <a:latin typeface="Arial"/>
                <a:ea typeface="Arial"/>
                <a:cs typeface="Arial"/>
                <a:sym typeface="Arial"/>
              </a:rPr>
              <a:t>Qué queremos resolver</a:t>
            </a:r>
            <a:endParaRPr/>
          </a:p>
        </p:txBody>
      </p:sp>
      <p:sp>
        <p:nvSpPr>
          <p:cNvPr id="286" name="Google Shape;286;p12"/>
          <p:cNvSpPr/>
          <p:nvPr/>
        </p:nvSpPr>
        <p:spPr>
          <a:xfrm>
            <a:off x="3186113" y="2914650"/>
            <a:ext cx="171450" cy="19050"/>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2"/>
          <p:cNvSpPr/>
          <p:nvPr/>
        </p:nvSpPr>
        <p:spPr>
          <a:xfrm>
            <a:off x="3357563" y="2362200"/>
            <a:ext cx="2652713" cy="1104900"/>
          </a:xfrm>
          <a:prstGeom prst="roundRect">
            <a:avLst>
              <a:gd name="adj" fmla="val 6897"/>
            </a:avLst>
          </a:prstGeom>
          <a:solidFill>
            <a:srgbClr val="F4EB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2"/>
          <p:cNvSpPr/>
          <p:nvPr/>
        </p:nvSpPr>
        <p:spPr>
          <a:xfrm>
            <a:off x="3529013" y="2609850"/>
            <a:ext cx="2309813" cy="4000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75" b="1">
                <a:solidFill>
                  <a:srgbClr val="1F1A23"/>
                </a:solidFill>
                <a:latin typeface="Arial"/>
                <a:ea typeface="Arial"/>
                <a:cs typeface="Arial"/>
                <a:sym typeface="Arial"/>
              </a:rPr>
              <a:t>Información</a:t>
            </a:r>
            <a:endParaRPr/>
          </a:p>
        </p:txBody>
      </p:sp>
      <p:sp>
        <p:nvSpPr>
          <p:cNvPr id="289" name="Google Shape;289;p12"/>
          <p:cNvSpPr/>
          <p:nvPr/>
        </p:nvSpPr>
        <p:spPr>
          <a:xfrm>
            <a:off x="3529013" y="2933700"/>
            <a:ext cx="2309813" cy="1905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650" b="0">
                <a:solidFill>
                  <a:srgbClr val="747474"/>
                </a:solidFill>
                <a:latin typeface="Arial"/>
                <a:ea typeface="Arial"/>
                <a:cs typeface="Arial"/>
                <a:sym typeface="Arial"/>
              </a:rPr>
              <a:t>Qué puede consultar</a:t>
            </a:r>
            <a:endParaRPr/>
          </a:p>
        </p:txBody>
      </p:sp>
      <p:sp>
        <p:nvSpPr>
          <p:cNvPr id="290" name="Google Shape;290;p12"/>
          <p:cNvSpPr/>
          <p:nvPr/>
        </p:nvSpPr>
        <p:spPr>
          <a:xfrm>
            <a:off x="6010275" y="2914650"/>
            <a:ext cx="171450" cy="19050"/>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2"/>
          <p:cNvSpPr/>
          <p:nvPr/>
        </p:nvSpPr>
        <p:spPr>
          <a:xfrm>
            <a:off x="6181725" y="2362200"/>
            <a:ext cx="2652713" cy="1104900"/>
          </a:xfrm>
          <a:prstGeom prst="roundRect">
            <a:avLst>
              <a:gd name="adj" fmla="val 6897"/>
            </a:avLst>
          </a:prstGeom>
          <a:solidFill>
            <a:srgbClr val="FFF0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2"/>
          <p:cNvSpPr/>
          <p:nvPr/>
        </p:nvSpPr>
        <p:spPr>
          <a:xfrm>
            <a:off x="6353175" y="2609850"/>
            <a:ext cx="2309813" cy="4000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75" b="1">
                <a:solidFill>
                  <a:srgbClr val="1F1A23"/>
                </a:solidFill>
                <a:latin typeface="Arial"/>
                <a:ea typeface="Arial"/>
                <a:cs typeface="Arial"/>
                <a:sym typeface="Arial"/>
              </a:rPr>
              <a:t>Reglas</a:t>
            </a:r>
            <a:endParaRPr/>
          </a:p>
        </p:txBody>
      </p:sp>
      <p:sp>
        <p:nvSpPr>
          <p:cNvPr id="293" name="Google Shape;293;p12"/>
          <p:cNvSpPr/>
          <p:nvPr/>
        </p:nvSpPr>
        <p:spPr>
          <a:xfrm>
            <a:off x="6353175" y="2933700"/>
            <a:ext cx="2309813" cy="1905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650" b="0">
                <a:solidFill>
                  <a:srgbClr val="747474"/>
                </a:solidFill>
                <a:latin typeface="Arial"/>
                <a:ea typeface="Arial"/>
                <a:cs typeface="Arial"/>
                <a:sym typeface="Arial"/>
              </a:rPr>
              <a:t>Qué debe respetar</a:t>
            </a:r>
            <a:endParaRPr/>
          </a:p>
        </p:txBody>
      </p:sp>
      <p:sp>
        <p:nvSpPr>
          <p:cNvPr id="294" name="Google Shape;294;p12"/>
          <p:cNvSpPr/>
          <p:nvPr/>
        </p:nvSpPr>
        <p:spPr>
          <a:xfrm>
            <a:off x="8834438" y="2914650"/>
            <a:ext cx="171450" cy="19050"/>
          </a:xfrm>
          <a:prstGeom prst="rect">
            <a:avLst/>
          </a:prstGeom>
          <a:solidFill>
            <a:srgbClr val="D7D7D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12"/>
          <p:cNvSpPr/>
          <p:nvPr/>
        </p:nvSpPr>
        <p:spPr>
          <a:xfrm>
            <a:off x="9005888" y="2362200"/>
            <a:ext cx="2652713" cy="1104900"/>
          </a:xfrm>
          <a:prstGeom prst="roundRect">
            <a:avLst>
              <a:gd name="adj" fmla="val 6897"/>
            </a:avLst>
          </a:prstGeom>
          <a:solidFill>
            <a:srgbClr val="EAF7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2"/>
          <p:cNvSpPr/>
          <p:nvPr/>
        </p:nvSpPr>
        <p:spPr>
          <a:xfrm>
            <a:off x="9177338" y="2609850"/>
            <a:ext cx="2309813" cy="4000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275" b="1">
                <a:solidFill>
                  <a:srgbClr val="1F1A23"/>
                </a:solidFill>
                <a:latin typeface="Arial"/>
                <a:ea typeface="Arial"/>
                <a:cs typeface="Arial"/>
                <a:sym typeface="Arial"/>
              </a:rPr>
              <a:t>Límite</a:t>
            </a:r>
            <a:endParaRPr/>
          </a:p>
        </p:txBody>
      </p:sp>
      <p:sp>
        <p:nvSpPr>
          <p:cNvPr id="297" name="Google Shape;297;p12"/>
          <p:cNvSpPr/>
          <p:nvPr/>
        </p:nvSpPr>
        <p:spPr>
          <a:xfrm>
            <a:off x="9177338" y="2933700"/>
            <a:ext cx="2309813" cy="1905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650" b="0">
                <a:solidFill>
                  <a:srgbClr val="747474"/>
                </a:solidFill>
                <a:latin typeface="Arial"/>
                <a:ea typeface="Arial"/>
                <a:cs typeface="Arial"/>
                <a:sym typeface="Arial"/>
              </a:rPr>
              <a:t>Cuándo deriva</a:t>
            </a:r>
            <a:endParaRPr/>
          </a:p>
        </p:txBody>
      </p:sp>
      <p:sp>
        <p:nvSpPr>
          <p:cNvPr id="298" name="Google Shape;298;p12"/>
          <p:cNvSpPr/>
          <p:nvPr/>
        </p:nvSpPr>
        <p:spPr>
          <a:xfrm>
            <a:off x="2419350" y="4838700"/>
            <a:ext cx="7353300" cy="3238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1500" b="1">
                <a:solidFill>
                  <a:srgbClr val="1F1A23"/>
                </a:solidFill>
                <a:latin typeface="Arial"/>
                <a:ea typeface="Arial"/>
                <a:cs typeface="Arial"/>
                <a:sym typeface="Arial"/>
              </a:rPr>
              <a:t>La calidad de la IA depende de la claridad que le entregamos.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2194560"/>
            <a:ext cx="2468880" cy="2377440"/>
          </a:xfrm>
          <a:prstGeom prst="roundRect">
            <a:avLst>
              <a:gd name="adj" fmla="val 10000"/>
            </a:avLst>
          </a:prstGeom>
          <a:solidFill>
            <a:srgbClr val="3D8D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51560" y="2468880"/>
            <a:ext cx="2194560" cy="320040"/>
          </a:xfrm>
          <a:prstGeom prst="rect">
            <a:avLst/>
          </a:prstGeom>
          <a:noFill/>
        </p:spPr>
        <p:txBody>
          <a:bodyPr wrap="square" anchor="t"/>
          <a:lstStyle/>
          <a:p>
            <a:pPr algn="l"/>
            <a:r>
              <a:rPr sz="1400" b="1">
                <a:solidFill>
                  <a:srgbClr val="EDF6FF"/>
                </a:solidFill>
                <a:latin typeface="Arial"/>
              </a:rPr>
              <a:t>1</a:t>
            </a:r>
          </a:p>
        </p:txBody>
      </p:sp>
      <p:sp>
        <p:nvSpPr>
          <p:cNvPr id="6" name="TextBox 5"/>
          <p:cNvSpPr txBox="1"/>
          <p:nvPr/>
        </p:nvSpPr>
        <p:spPr>
          <a:xfrm>
            <a:off x="1097280" y="3008376"/>
            <a:ext cx="2057400" cy="457200"/>
          </a:xfrm>
          <a:prstGeom prst="rect">
            <a:avLst/>
          </a:prstGeom>
          <a:noFill/>
        </p:spPr>
        <p:txBody>
          <a:bodyPr wrap="square" anchor="t"/>
          <a:lstStyle/>
          <a:p>
            <a:pPr algn="ctr"/>
            <a:r>
              <a:rPr sz="2000" b="1" dirty="0">
                <a:solidFill>
                  <a:srgbClr val="FFFFFF"/>
                </a:solidFill>
                <a:latin typeface="Arial"/>
              </a:rPr>
              <a:t>Nada / </a:t>
            </a:r>
            <a:r>
              <a:rPr sz="2000" b="1" dirty="0" err="1">
                <a:solidFill>
                  <a:srgbClr val="FFFFFF"/>
                </a:solidFill>
                <a:latin typeface="Arial"/>
              </a:rPr>
              <a:t>registro</a:t>
            </a:r>
            <a:r>
              <a:rPr lang="es-AR" sz="2000" b="1" dirty="0">
                <a:solidFill>
                  <a:srgbClr val="FFFFFF"/>
                </a:solidFill>
                <a:latin typeface="Arial"/>
              </a:rPr>
              <a:t> manual</a:t>
            </a:r>
            <a:endParaRPr sz="2000" b="1" dirty="0">
              <a:solidFill>
                <a:srgbClr val="FFFFFF"/>
              </a:solidFill>
              <a:latin typeface="Arial"/>
            </a:endParaRPr>
          </a:p>
        </p:txBody>
      </p:sp>
      <p:sp>
        <p:nvSpPr>
          <p:cNvPr id="7" name="TextBox 6"/>
          <p:cNvSpPr txBox="1"/>
          <p:nvPr/>
        </p:nvSpPr>
        <p:spPr>
          <a:xfrm>
            <a:off x="3337560" y="3017520"/>
            <a:ext cx="320040" cy="457200"/>
          </a:xfrm>
          <a:prstGeom prst="rect">
            <a:avLst/>
          </a:prstGeom>
          <a:noFill/>
        </p:spPr>
        <p:txBody>
          <a:bodyPr wrap="square" anchor="t"/>
          <a:lstStyle/>
          <a:p>
            <a:pPr algn="ctr"/>
            <a:r>
              <a:rPr sz="2200" b="0">
                <a:solidFill>
                  <a:srgbClr val="5F6670"/>
                </a:solidFill>
                <a:latin typeface="Arial"/>
              </a:rPr>
              <a:t>→</a:t>
            </a:r>
          </a:p>
        </p:txBody>
      </p:sp>
      <p:sp>
        <p:nvSpPr>
          <p:cNvPr id="8" name="Rounded Rectangle 7"/>
          <p:cNvSpPr/>
          <p:nvPr/>
        </p:nvSpPr>
        <p:spPr>
          <a:xfrm>
            <a:off x="3611880" y="2194560"/>
            <a:ext cx="2468880" cy="2377440"/>
          </a:xfrm>
          <a:prstGeom prst="roundRect">
            <a:avLst>
              <a:gd name="adj" fmla="val 10000"/>
            </a:avLst>
          </a:prstGeom>
          <a:solidFill>
            <a:srgbClr val="EDF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749040" y="2468880"/>
            <a:ext cx="2194560" cy="320040"/>
          </a:xfrm>
          <a:prstGeom prst="rect">
            <a:avLst/>
          </a:prstGeom>
          <a:noFill/>
        </p:spPr>
        <p:txBody>
          <a:bodyPr wrap="square" anchor="t"/>
          <a:lstStyle/>
          <a:p>
            <a:pPr algn="l"/>
            <a:r>
              <a:rPr sz="1400" b="1">
                <a:solidFill>
                  <a:srgbClr val="3D8DFF"/>
                </a:solidFill>
                <a:latin typeface="Arial"/>
              </a:rPr>
              <a:t>2</a:t>
            </a:r>
          </a:p>
        </p:txBody>
      </p:sp>
      <p:sp>
        <p:nvSpPr>
          <p:cNvPr id="10" name="TextBox 9"/>
          <p:cNvSpPr txBox="1"/>
          <p:nvPr/>
        </p:nvSpPr>
        <p:spPr>
          <a:xfrm>
            <a:off x="4192524" y="3017520"/>
            <a:ext cx="1426464" cy="411480"/>
          </a:xfrm>
          <a:prstGeom prst="rect">
            <a:avLst/>
          </a:prstGeom>
          <a:noFill/>
        </p:spPr>
        <p:txBody>
          <a:bodyPr wrap="square" anchor="t"/>
          <a:lstStyle/>
          <a:p>
            <a:pPr algn="l"/>
            <a:r>
              <a:rPr sz="2000" b="1">
                <a:solidFill>
                  <a:srgbClr val="111111"/>
                </a:solidFill>
                <a:latin typeface="Arial"/>
              </a:rPr>
              <a:t>Digitalizar</a:t>
            </a:r>
          </a:p>
        </p:txBody>
      </p:sp>
      <p:sp>
        <p:nvSpPr>
          <p:cNvPr id="11" name="TextBox 10"/>
          <p:cNvSpPr txBox="1"/>
          <p:nvPr/>
        </p:nvSpPr>
        <p:spPr>
          <a:xfrm>
            <a:off x="6035040" y="3017520"/>
            <a:ext cx="320040" cy="457200"/>
          </a:xfrm>
          <a:prstGeom prst="rect">
            <a:avLst/>
          </a:prstGeom>
          <a:noFill/>
        </p:spPr>
        <p:txBody>
          <a:bodyPr wrap="square" anchor="t"/>
          <a:lstStyle/>
          <a:p>
            <a:pPr algn="ctr"/>
            <a:r>
              <a:rPr sz="2200" b="0">
                <a:solidFill>
                  <a:srgbClr val="5F6670"/>
                </a:solidFill>
                <a:latin typeface="Arial"/>
              </a:rPr>
              <a:t>→</a:t>
            </a:r>
          </a:p>
        </p:txBody>
      </p:sp>
      <p:sp>
        <p:nvSpPr>
          <p:cNvPr id="12" name="Rounded Rectangle 11"/>
          <p:cNvSpPr/>
          <p:nvPr/>
        </p:nvSpPr>
        <p:spPr>
          <a:xfrm>
            <a:off x="6309360" y="2194560"/>
            <a:ext cx="2468880" cy="2377440"/>
          </a:xfrm>
          <a:prstGeom prst="roundRect">
            <a:avLst>
              <a:gd name="adj" fmla="val 10000"/>
            </a:avLst>
          </a:prstGeom>
          <a:solidFill>
            <a:srgbClr val="EDF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446520" y="2468880"/>
            <a:ext cx="2194560" cy="320040"/>
          </a:xfrm>
          <a:prstGeom prst="rect">
            <a:avLst/>
          </a:prstGeom>
          <a:noFill/>
        </p:spPr>
        <p:txBody>
          <a:bodyPr wrap="square" anchor="t"/>
          <a:lstStyle/>
          <a:p>
            <a:pPr algn="l"/>
            <a:r>
              <a:rPr sz="1400" b="1">
                <a:solidFill>
                  <a:srgbClr val="3D8DFF"/>
                </a:solidFill>
                <a:latin typeface="Arial"/>
              </a:rPr>
              <a:t>3</a:t>
            </a:r>
          </a:p>
        </p:txBody>
      </p:sp>
      <p:sp>
        <p:nvSpPr>
          <p:cNvPr id="14" name="TextBox 13"/>
          <p:cNvSpPr txBox="1"/>
          <p:nvPr/>
        </p:nvSpPr>
        <p:spPr>
          <a:xfrm>
            <a:off x="6757416" y="3026664"/>
            <a:ext cx="1746504" cy="457200"/>
          </a:xfrm>
          <a:prstGeom prst="rect">
            <a:avLst/>
          </a:prstGeom>
          <a:noFill/>
        </p:spPr>
        <p:txBody>
          <a:bodyPr wrap="square" anchor="t"/>
          <a:lstStyle/>
          <a:p>
            <a:pPr algn="l"/>
            <a:r>
              <a:rPr sz="2000" b="1">
                <a:solidFill>
                  <a:srgbClr val="111111"/>
                </a:solidFill>
                <a:latin typeface="Arial"/>
              </a:rPr>
              <a:t>Automatizar</a:t>
            </a:r>
          </a:p>
        </p:txBody>
      </p:sp>
      <p:sp>
        <p:nvSpPr>
          <p:cNvPr id="15" name="TextBox 14"/>
          <p:cNvSpPr txBox="1"/>
          <p:nvPr/>
        </p:nvSpPr>
        <p:spPr>
          <a:xfrm>
            <a:off x="8732520" y="3017520"/>
            <a:ext cx="320040" cy="457200"/>
          </a:xfrm>
          <a:prstGeom prst="rect">
            <a:avLst/>
          </a:prstGeom>
          <a:noFill/>
        </p:spPr>
        <p:txBody>
          <a:bodyPr wrap="square" anchor="t"/>
          <a:lstStyle/>
          <a:p>
            <a:pPr algn="ctr"/>
            <a:r>
              <a:rPr sz="2200" b="0">
                <a:solidFill>
                  <a:srgbClr val="5F6670"/>
                </a:solidFill>
                <a:latin typeface="Arial"/>
              </a:rPr>
              <a:t>→</a:t>
            </a:r>
          </a:p>
        </p:txBody>
      </p:sp>
      <p:sp>
        <p:nvSpPr>
          <p:cNvPr id="16" name="Rounded Rectangle 15"/>
          <p:cNvSpPr/>
          <p:nvPr/>
        </p:nvSpPr>
        <p:spPr>
          <a:xfrm>
            <a:off x="9006840" y="2194560"/>
            <a:ext cx="2468880" cy="2377440"/>
          </a:xfrm>
          <a:prstGeom prst="roundRect">
            <a:avLst>
              <a:gd name="adj" fmla="val 10000"/>
            </a:avLst>
          </a:prstGeom>
          <a:solidFill>
            <a:srgbClr val="EDF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9144000" y="2468880"/>
            <a:ext cx="2194560" cy="320040"/>
          </a:xfrm>
          <a:prstGeom prst="rect">
            <a:avLst/>
          </a:prstGeom>
          <a:noFill/>
        </p:spPr>
        <p:txBody>
          <a:bodyPr wrap="square" anchor="t"/>
          <a:lstStyle/>
          <a:p>
            <a:pPr algn="l"/>
            <a:r>
              <a:rPr sz="1400" b="1">
                <a:solidFill>
                  <a:srgbClr val="3D8DFF"/>
                </a:solidFill>
                <a:latin typeface="Arial"/>
              </a:rPr>
              <a:t>4</a:t>
            </a:r>
          </a:p>
        </p:txBody>
      </p:sp>
      <p:sp>
        <p:nvSpPr>
          <p:cNvPr id="18" name="TextBox 17"/>
          <p:cNvSpPr txBox="1"/>
          <p:nvPr/>
        </p:nvSpPr>
        <p:spPr>
          <a:xfrm>
            <a:off x="9585960" y="3008376"/>
            <a:ext cx="1508760" cy="466344"/>
          </a:xfrm>
          <a:prstGeom prst="rect">
            <a:avLst/>
          </a:prstGeom>
          <a:noFill/>
        </p:spPr>
        <p:txBody>
          <a:bodyPr wrap="square" anchor="t"/>
          <a:lstStyle/>
          <a:p>
            <a:pPr algn="l"/>
            <a:r>
              <a:rPr sz="2000" b="1" dirty="0">
                <a:solidFill>
                  <a:srgbClr val="111111"/>
                </a:solidFill>
                <a:latin typeface="Arial"/>
              </a:rPr>
              <a:t>IA / </a:t>
            </a:r>
            <a:r>
              <a:rPr sz="2000" b="1" dirty="0" err="1">
                <a:solidFill>
                  <a:srgbClr val="111111"/>
                </a:solidFill>
                <a:latin typeface="Arial"/>
              </a:rPr>
              <a:t>agente</a:t>
            </a:r>
            <a:endParaRPr sz="2000" b="1" dirty="0">
              <a:solidFill>
                <a:srgbClr val="111111"/>
              </a:solidFill>
              <a:latin typeface="Arial"/>
            </a:endParaRPr>
          </a:p>
        </p:txBody>
      </p:sp>
      <p:sp>
        <p:nvSpPr>
          <p:cNvPr id="20" name="TextBox 1">
            <a:extLst>
              <a:ext uri="{FF2B5EF4-FFF2-40B4-BE49-F238E27FC236}">
                <a16:creationId xmlns:a16="http://schemas.microsoft.com/office/drawing/2014/main" id="{7D74D4C0-8B57-4311-8A6D-28F1559FB0E8}"/>
              </a:ext>
            </a:extLst>
          </p:cNvPr>
          <p:cNvSpPr txBox="1"/>
          <p:nvPr/>
        </p:nvSpPr>
        <p:spPr>
          <a:xfrm>
            <a:off x="3324113" y="144018"/>
            <a:ext cx="5741894" cy="1097280"/>
          </a:xfrm>
          <a:prstGeom prst="rect">
            <a:avLst/>
          </a:prstGeom>
          <a:noFill/>
        </p:spPr>
        <p:txBody>
          <a:bodyPr wrap="square" anchor="ctr"/>
          <a:lstStyle/>
          <a:p>
            <a:pPr algn="l"/>
            <a:r>
              <a:rPr sz="4800" b="1" dirty="0" err="1">
                <a:solidFill>
                  <a:srgbClr val="111111"/>
                </a:solidFill>
                <a:latin typeface="Arial"/>
              </a:rPr>
              <a:t>Escala</a:t>
            </a:r>
            <a:r>
              <a:rPr sz="4800" b="1" dirty="0">
                <a:solidFill>
                  <a:srgbClr val="111111"/>
                </a:solidFill>
                <a:latin typeface="Arial"/>
              </a:rPr>
              <a:t> de </a:t>
            </a:r>
            <a:r>
              <a:rPr sz="4800" b="1" dirty="0" err="1">
                <a:solidFill>
                  <a:srgbClr val="111111"/>
                </a:solidFill>
                <a:latin typeface="Arial"/>
              </a:rPr>
              <a:t>madurez</a:t>
            </a:r>
            <a:endParaRPr sz="4800" b="1" dirty="0">
              <a:solidFill>
                <a:srgbClr val="111111"/>
              </a:solidFill>
              <a:latin typeface="Arial"/>
            </a:endParaRPr>
          </a:p>
        </p:txBody>
      </p:sp>
      <p:sp>
        <p:nvSpPr>
          <p:cNvPr id="2" name="Marcador de número de diapositiva 1">
            <a:extLst>
              <a:ext uri="{FF2B5EF4-FFF2-40B4-BE49-F238E27FC236}">
                <a16:creationId xmlns:a16="http://schemas.microsoft.com/office/drawing/2014/main" id="{212CF65F-14E1-4C5A-8358-C915798F857F}"/>
              </a:ext>
            </a:extLst>
          </p:cNvPr>
          <p:cNvSpPr>
            <a:spLocks noGrp="1"/>
          </p:cNvSpPr>
          <p:nvPr>
            <p:ph type="sldNum" sz="quarter" idx="12"/>
          </p:nvPr>
        </p:nvSpPr>
        <p:spPr/>
        <p:txBody>
          <a:bodyPr/>
          <a:lstStyle/>
          <a:p>
            <a:fld id="{C1FF6DA9-008F-8B48-92A6-B652298478BF}" type="slidenum">
              <a:rPr lang="en-US" smtClean="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 y="1828800"/>
            <a:ext cx="10911535" cy="2743200"/>
          </a:xfrm>
          <a:prstGeom prst="rect">
            <a:avLst/>
          </a:prstGeom>
          <a:noFill/>
        </p:spPr>
        <p:txBody>
          <a:bodyPr wrap="square" anchor="ctr">
            <a:spAutoFit/>
          </a:bodyPr>
          <a:lstStyle/>
          <a:p>
            <a:pPr algn="l">
              <a:spcBef>
                <a:spcPts val="400"/>
              </a:spcBef>
              <a:spcAft>
                <a:spcPts val="200"/>
              </a:spcAft>
            </a:pPr>
            <a:r>
              <a:rPr sz="5200" b="1" dirty="0">
                <a:solidFill>
                  <a:srgbClr val="111111"/>
                </a:solidFill>
                <a:latin typeface="Arial"/>
              </a:rPr>
              <a:t>REGISTRO</a:t>
            </a:r>
          </a:p>
          <a:p>
            <a:pPr algn="l">
              <a:spcBef>
                <a:spcPts val="400"/>
              </a:spcBef>
              <a:spcAft>
                <a:spcPts val="200"/>
              </a:spcAft>
            </a:pPr>
            <a:r>
              <a:rPr sz="2200" b="0" dirty="0">
                <a:solidFill>
                  <a:srgbClr val="5F6670"/>
                </a:solidFill>
                <a:latin typeface="Arial"/>
              </a:rPr>
              <a:t>Que </a:t>
            </a:r>
            <a:r>
              <a:rPr sz="2200" b="0" dirty="0" err="1">
                <a:solidFill>
                  <a:srgbClr val="5F6670"/>
                </a:solidFill>
                <a:latin typeface="Arial"/>
              </a:rPr>
              <a:t>exista</a:t>
            </a:r>
            <a:r>
              <a:rPr sz="2200" b="0" dirty="0">
                <a:solidFill>
                  <a:srgbClr val="5F6670"/>
                </a:solidFill>
                <a:latin typeface="Arial"/>
              </a:rPr>
              <a:t> </a:t>
            </a:r>
            <a:r>
              <a:rPr sz="2200" b="0" dirty="0" err="1">
                <a:solidFill>
                  <a:srgbClr val="5F6670"/>
                </a:solidFill>
                <a:latin typeface="Arial"/>
              </a:rPr>
              <a:t>el</a:t>
            </a:r>
            <a:r>
              <a:rPr sz="2200" b="0" dirty="0">
                <a:solidFill>
                  <a:srgbClr val="5F6670"/>
                </a:solidFill>
                <a:latin typeface="Arial"/>
              </a:rPr>
              <a:t> </a:t>
            </a:r>
            <a:r>
              <a:rPr sz="2200" b="0" dirty="0" err="1">
                <a:solidFill>
                  <a:srgbClr val="5F6670"/>
                </a:solidFill>
                <a:latin typeface="Arial"/>
              </a:rPr>
              <a:t>dato</a:t>
            </a:r>
            <a:r>
              <a:rPr sz="2200" b="0" dirty="0">
                <a:solidFill>
                  <a:srgbClr val="5F6670"/>
                </a:solidFill>
                <a:latin typeface="Arial"/>
              </a:rPr>
              <a:t>. </a:t>
            </a:r>
            <a:r>
              <a:rPr sz="2200" b="0" dirty="0" err="1">
                <a:solidFill>
                  <a:srgbClr val="5F6670"/>
                </a:solidFill>
                <a:latin typeface="Arial"/>
              </a:rPr>
              <a:t>Aunque</a:t>
            </a:r>
            <a:r>
              <a:rPr sz="2200" b="0" dirty="0">
                <a:solidFill>
                  <a:srgbClr val="5F6670"/>
                </a:solidFill>
                <a:latin typeface="Arial"/>
              </a:rPr>
              <a:t> sea </a:t>
            </a:r>
            <a:r>
              <a:rPr sz="2200" b="0" dirty="0" err="1">
                <a:solidFill>
                  <a:srgbClr val="5F6670"/>
                </a:solidFill>
                <a:latin typeface="Arial"/>
              </a:rPr>
              <a:t>en</a:t>
            </a:r>
            <a:r>
              <a:rPr sz="2200" b="0" dirty="0">
                <a:solidFill>
                  <a:srgbClr val="5F6670"/>
                </a:solidFill>
                <a:latin typeface="Arial"/>
              </a:rPr>
              <a:t> </a:t>
            </a:r>
            <a:r>
              <a:rPr sz="2200" b="0" dirty="0" err="1">
                <a:solidFill>
                  <a:srgbClr val="5F6670"/>
                </a:solidFill>
                <a:latin typeface="Arial"/>
              </a:rPr>
              <a:t>papel</a:t>
            </a:r>
            <a:r>
              <a:rPr sz="2200" b="0" dirty="0">
                <a:solidFill>
                  <a:srgbClr val="5F6670"/>
                </a:solidFill>
                <a:latin typeface="Arial"/>
              </a:rPr>
              <a:t>.</a:t>
            </a:r>
          </a:p>
        </p:txBody>
      </p:sp>
      <p:sp>
        <p:nvSpPr>
          <p:cNvPr id="4" name="Marcador de número de diapositiva 3">
            <a:extLst>
              <a:ext uri="{FF2B5EF4-FFF2-40B4-BE49-F238E27FC236}">
                <a16:creationId xmlns:a16="http://schemas.microsoft.com/office/drawing/2014/main" id="{F30DBA67-F60A-4396-B3E5-13F1B41E2EF8}"/>
              </a:ext>
            </a:extLst>
          </p:cNvPr>
          <p:cNvSpPr>
            <a:spLocks noGrp="1"/>
          </p:cNvSpPr>
          <p:nvPr>
            <p:ph type="sldNum" sz="quarter" idx="12"/>
          </p:nvPr>
        </p:nvSpPr>
        <p:spPr/>
        <p:txBody>
          <a:bodyPr/>
          <a:lstStyle/>
          <a:p>
            <a:fld id="{C1FF6DA9-008F-8B48-92A6-B652298478BF}" type="slidenum">
              <a:rPr lang="en-US" smtClean="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 y="1828800"/>
            <a:ext cx="10911535" cy="2743200"/>
          </a:xfrm>
          <a:prstGeom prst="rect">
            <a:avLst/>
          </a:prstGeom>
          <a:noFill/>
        </p:spPr>
        <p:txBody>
          <a:bodyPr wrap="square" anchor="ctr">
            <a:spAutoFit/>
          </a:bodyPr>
          <a:lstStyle/>
          <a:p>
            <a:pPr algn="l">
              <a:spcBef>
                <a:spcPts val="400"/>
              </a:spcBef>
              <a:spcAft>
                <a:spcPts val="200"/>
              </a:spcAft>
            </a:pPr>
            <a:r>
              <a:rPr sz="5200" b="1">
                <a:solidFill>
                  <a:srgbClr val="111111"/>
                </a:solidFill>
                <a:latin typeface="Arial"/>
              </a:rPr>
              <a:t>DIGITALIZAR</a:t>
            </a:r>
          </a:p>
          <a:p>
            <a:pPr algn="l">
              <a:spcBef>
                <a:spcPts val="400"/>
              </a:spcBef>
              <a:spcAft>
                <a:spcPts val="200"/>
              </a:spcAft>
            </a:pPr>
            <a:r>
              <a:rPr sz="2200" b="0">
                <a:solidFill>
                  <a:srgbClr val="5F6670"/>
                </a:solidFill>
                <a:latin typeface="Arial"/>
              </a:rPr>
              <a:t>Mismo dato, menos fricción para mirarlo.</a:t>
            </a:r>
          </a:p>
        </p:txBody>
      </p:sp>
      <p:sp>
        <p:nvSpPr>
          <p:cNvPr id="4" name="Marcador de número de diapositiva 3">
            <a:extLst>
              <a:ext uri="{FF2B5EF4-FFF2-40B4-BE49-F238E27FC236}">
                <a16:creationId xmlns:a16="http://schemas.microsoft.com/office/drawing/2014/main" id="{8A387D16-A933-47A2-B5BC-EA7E26963605}"/>
              </a:ext>
            </a:extLst>
          </p:cNvPr>
          <p:cNvSpPr>
            <a:spLocks noGrp="1"/>
          </p:cNvSpPr>
          <p:nvPr>
            <p:ph type="sldNum" sz="quarter" idx="12"/>
          </p:nvPr>
        </p:nvSpPr>
        <p:spPr/>
        <p:txBody>
          <a:bodyPr/>
          <a:lstStyle/>
          <a:p>
            <a:fld id="{C1FF6DA9-008F-8B48-92A6-B652298478BF}" type="slidenum">
              <a:rPr lang="en-US" smtClean="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 y="1828800"/>
            <a:ext cx="10911535" cy="2743200"/>
          </a:xfrm>
          <a:prstGeom prst="rect">
            <a:avLst/>
          </a:prstGeom>
          <a:noFill/>
        </p:spPr>
        <p:txBody>
          <a:bodyPr wrap="square" anchor="ctr">
            <a:spAutoFit/>
          </a:bodyPr>
          <a:lstStyle/>
          <a:p>
            <a:pPr algn="l">
              <a:spcBef>
                <a:spcPts val="400"/>
              </a:spcBef>
              <a:spcAft>
                <a:spcPts val="200"/>
              </a:spcAft>
            </a:pPr>
            <a:r>
              <a:rPr sz="5200" b="1">
                <a:solidFill>
                  <a:srgbClr val="111111"/>
                </a:solidFill>
                <a:latin typeface="Arial"/>
              </a:rPr>
              <a:t>AUTOMATIZAR</a:t>
            </a:r>
          </a:p>
          <a:p>
            <a:pPr algn="l">
              <a:spcBef>
                <a:spcPts val="400"/>
              </a:spcBef>
              <a:spcAft>
                <a:spcPts val="200"/>
              </a:spcAft>
            </a:pPr>
            <a:r>
              <a:rPr sz="2200" b="0">
                <a:solidFill>
                  <a:srgbClr val="5F6670"/>
                </a:solidFill>
                <a:latin typeface="Arial"/>
              </a:rPr>
              <a:t>Que una regla haga el paso aburrido.</a:t>
            </a:r>
          </a:p>
        </p:txBody>
      </p:sp>
      <p:sp>
        <p:nvSpPr>
          <p:cNvPr id="4" name="Marcador de número de diapositiva 3">
            <a:extLst>
              <a:ext uri="{FF2B5EF4-FFF2-40B4-BE49-F238E27FC236}">
                <a16:creationId xmlns:a16="http://schemas.microsoft.com/office/drawing/2014/main" id="{8DACC3E1-A6B3-408F-89C2-C8B9FF460F5B}"/>
              </a:ext>
            </a:extLst>
          </p:cNvPr>
          <p:cNvSpPr>
            <a:spLocks noGrp="1"/>
          </p:cNvSpPr>
          <p:nvPr>
            <p:ph type="sldNum" sz="quarter" idx="12"/>
          </p:nvPr>
        </p:nvSpPr>
        <p:spPr/>
        <p:txBody>
          <a:bodyPr/>
          <a:lstStyle/>
          <a:p>
            <a:fld id="{C1FF6DA9-008F-8B48-92A6-B652298478BF}" type="slidenum">
              <a:rPr lang="en-US" smtClean="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0080" y="2546375"/>
            <a:ext cx="10911535" cy="1308050"/>
          </a:xfrm>
          <a:prstGeom prst="rect">
            <a:avLst/>
          </a:prstGeom>
          <a:noFill/>
        </p:spPr>
        <p:txBody>
          <a:bodyPr wrap="square" anchor="ctr">
            <a:spAutoFit/>
          </a:bodyPr>
          <a:lstStyle/>
          <a:p>
            <a:pPr algn="l">
              <a:spcBef>
                <a:spcPts val="400"/>
              </a:spcBef>
              <a:spcAft>
                <a:spcPts val="200"/>
              </a:spcAft>
            </a:pPr>
            <a:r>
              <a:rPr sz="5200" b="1" dirty="0">
                <a:solidFill>
                  <a:srgbClr val="111111"/>
                </a:solidFill>
                <a:latin typeface="Arial"/>
              </a:rPr>
              <a:t>IA / AGENTE</a:t>
            </a:r>
          </a:p>
          <a:p>
            <a:pPr algn="l">
              <a:spcBef>
                <a:spcPts val="400"/>
              </a:spcBef>
              <a:spcAft>
                <a:spcPts val="200"/>
              </a:spcAft>
            </a:pPr>
            <a:r>
              <a:rPr sz="2200" b="0" dirty="0" err="1">
                <a:solidFill>
                  <a:srgbClr val="5F6670"/>
                </a:solidFill>
                <a:latin typeface="Arial"/>
              </a:rPr>
              <a:t>Cuando</a:t>
            </a:r>
            <a:r>
              <a:rPr sz="2200" b="0" dirty="0">
                <a:solidFill>
                  <a:srgbClr val="5F6670"/>
                </a:solidFill>
                <a:latin typeface="Arial"/>
              </a:rPr>
              <a:t> hay</a:t>
            </a:r>
            <a:r>
              <a:rPr lang="es-AR" sz="2200" b="0" dirty="0">
                <a:solidFill>
                  <a:srgbClr val="5F6670"/>
                </a:solidFill>
                <a:latin typeface="Arial"/>
              </a:rPr>
              <a:t> una</a:t>
            </a:r>
            <a:r>
              <a:rPr sz="2200" b="0" dirty="0">
                <a:solidFill>
                  <a:srgbClr val="5F6670"/>
                </a:solidFill>
                <a:latin typeface="Arial"/>
              </a:rPr>
              <a:t> </a:t>
            </a:r>
            <a:r>
              <a:rPr sz="2200" b="0" dirty="0" err="1">
                <a:solidFill>
                  <a:srgbClr val="5F6670"/>
                </a:solidFill>
                <a:latin typeface="Arial"/>
              </a:rPr>
              <a:t>decisión</a:t>
            </a:r>
            <a:r>
              <a:rPr lang="es-AR" sz="2200" b="0" dirty="0">
                <a:solidFill>
                  <a:srgbClr val="5F6670"/>
                </a:solidFill>
                <a:latin typeface="Arial"/>
              </a:rPr>
              <a:t> a tomar,</a:t>
            </a:r>
            <a:r>
              <a:rPr sz="2200" b="0" dirty="0">
                <a:solidFill>
                  <a:srgbClr val="5F6670"/>
                </a:solidFill>
                <a:latin typeface="Arial"/>
              </a:rPr>
              <a:t> </a:t>
            </a:r>
            <a:r>
              <a:rPr sz="2200" b="0" dirty="0" err="1">
                <a:solidFill>
                  <a:srgbClr val="5F6670"/>
                </a:solidFill>
                <a:latin typeface="Arial"/>
              </a:rPr>
              <a:t>dentro</a:t>
            </a:r>
            <a:r>
              <a:rPr sz="2200" b="0" dirty="0">
                <a:solidFill>
                  <a:srgbClr val="5F6670"/>
                </a:solidFill>
                <a:latin typeface="Arial"/>
              </a:rPr>
              <a:t> de </a:t>
            </a:r>
            <a:r>
              <a:rPr sz="2200" b="0" dirty="0" err="1">
                <a:solidFill>
                  <a:srgbClr val="5F6670"/>
                </a:solidFill>
                <a:latin typeface="Arial"/>
              </a:rPr>
              <a:t>límites</a:t>
            </a:r>
            <a:r>
              <a:rPr sz="2200" b="0" dirty="0">
                <a:solidFill>
                  <a:srgbClr val="5F6670"/>
                </a:solidFill>
                <a:latin typeface="Arial"/>
              </a:rPr>
              <a:t>.</a:t>
            </a:r>
          </a:p>
        </p:txBody>
      </p:sp>
      <p:sp>
        <p:nvSpPr>
          <p:cNvPr id="4" name="Marcador de número de diapositiva 3">
            <a:extLst>
              <a:ext uri="{FF2B5EF4-FFF2-40B4-BE49-F238E27FC236}">
                <a16:creationId xmlns:a16="http://schemas.microsoft.com/office/drawing/2014/main" id="{3AD19126-302C-4AA4-9D3B-7EDDA2FE2216}"/>
              </a:ext>
            </a:extLst>
          </p:cNvPr>
          <p:cNvSpPr>
            <a:spLocks noGrp="1"/>
          </p:cNvSpPr>
          <p:nvPr>
            <p:ph type="sldNum" sz="quarter" idx="12"/>
          </p:nvPr>
        </p:nvSpPr>
        <p:spPr/>
        <p:txBody>
          <a:bodyPr/>
          <a:lstStyle/>
          <a:p>
            <a:fld id="{C1FF6DA9-008F-8B48-92A6-B652298478BF}" type="slidenum">
              <a:rPr lang="en-US" smtClean="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03"/>
        <p:cNvGrpSpPr/>
        <p:nvPr/>
      </p:nvGrpSpPr>
      <p:grpSpPr>
        <a:xfrm>
          <a:off x="0" y="0"/>
          <a:ext cx="0" cy="0"/>
          <a:chOff x="0" y="0"/>
          <a:chExt cx="0" cy="0"/>
        </a:xfrm>
      </p:grpSpPr>
      <p:sp>
        <p:nvSpPr>
          <p:cNvPr id="305" name="Google Shape;305;p13"/>
          <p:cNvSpPr/>
          <p:nvPr/>
        </p:nvSpPr>
        <p:spPr>
          <a:xfrm>
            <a:off x="533400" y="742950"/>
            <a:ext cx="11125200" cy="609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325" b="1">
                <a:solidFill>
                  <a:srgbClr val="1F1A23"/>
                </a:solidFill>
                <a:latin typeface="Arial"/>
                <a:ea typeface="Arial"/>
                <a:cs typeface="Arial"/>
                <a:sym typeface="Arial"/>
              </a:rPr>
              <a:t>Tres formas de usar la IA</a:t>
            </a:r>
            <a:endParaRPr/>
          </a:p>
        </p:txBody>
      </p:sp>
      <p:sp>
        <p:nvSpPr>
          <p:cNvPr id="306" name="Google Shape;306;p13"/>
          <p:cNvSpPr/>
          <p:nvPr/>
        </p:nvSpPr>
        <p:spPr>
          <a:xfrm>
            <a:off x="533400" y="6362700"/>
            <a:ext cx="11125200" cy="9525"/>
          </a:xfrm>
          <a:prstGeom prst="rect">
            <a:avLst/>
          </a:prstGeom>
          <a:solidFill>
            <a:srgbClr val="D7D7D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p>
        </p:txBody>
      </p:sp>
      <p:sp>
        <p:nvSpPr>
          <p:cNvPr id="307" name="Google Shape;307;p13"/>
          <p:cNvSpPr/>
          <p:nvPr/>
        </p:nvSpPr>
        <p:spPr>
          <a:xfrm>
            <a:off x="533400" y="6486525"/>
            <a:ext cx="866775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Municipalidad de Córdoba · Club de Emprendedores de Córdoba · Fundación Tecnología con Propósito</a:t>
            </a:r>
            <a:endParaRPr/>
          </a:p>
        </p:txBody>
      </p:sp>
      <p:sp>
        <p:nvSpPr>
          <p:cNvPr id="309" name="Google Shape;309;p13"/>
          <p:cNvSpPr/>
          <p:nvPr/>
        </p:nvSpPr>
        <p:spPr>
          <a:xfrm>
            <a:off x="624535" y="2377439"/>
            <a:ext cx="822960" cy="82296"/>
          </a:xfrm>
          <a:prstGeom prst="rect">
            <a:avLst/>
          </a:prstGeom>
          <a:solidFill>
            <a:srgbClr val="4285F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p>
        </p:txBody>
      </p:sp>
      <p:sp>
        <p:nvSpPr>
          <p:cNvPr id="310" name="Google Shape;310;p13"/>
          <p:cNvSpPr txBox="1"/>
          <p:nvPr/>
        </p:nvSpPr>
        <p:spPr>
          <a:xfrm>
            <a:off x="533095" y="2560320"/>
            <a:ext cx="3617061" cy="1005840"/>
          </a:xfrm>
          <a:prstGeom prst="rect">
            <a:avLst/>
          </a:prstGeom>
          <a:noFill/>
          <a:ln>
            <a:noFill/>
          </a:ln>
        </p:spPr>
        <p:txBody>
          <a:bodyPr spcFirstLastPara="1" wrap="square" lIns="91425" tIns="0" rIns="91425" bIns="0" anchor="ctr" anchorCtr="0">
            <a:noAutofit/>
          </a:bodyPr>
          <a:lstStyle/>
          <a:p>
            <a:pPr marL="0" marR="0" lvl="0" indent="0" algn="l" rtl="0">
              <a:spcBef>
                <a:spcPts val="0"/>
              </a:spcBef>
              <a:spcAft>
                <a:spcPts val="0"/>
              </a:spcAft>
              <a:buNone/>
            </a:pPr>
            <a:r>
              <a:rPr lang="en-US" sz="5400" b="1">
                <a:solidFill>
                  <a:srgbClr val="4285F4"/>
                </a:solidFill>
                <a:latin typeface="Arial"/>
                <a:ea typeface="Arial"/>
                <a:cs typeface="Arial"/>
                <a:sym typeface="Arial"/>
              </a:rPr>
              <a:t>Asistente</a:t>
            </a:r>
            <a:endParaRPr/>
          </a:p>
        </p:txBody>
      </p:sp>
      <p:sp>
        <p:nvSpPr>
          <p:cNvPr id="311" name="Google Shape;311;p13"/>
          <p:cNvSpPr txBox="1"/>
          <p:nvPr/>
        </p:nvSpPr>
        <p:spPr>
          <a:xfrm>
            <a:off x="533095" y="3611879"/>
            <a:ext cx="3617061" cy="457200"/>
          </a:xfrm>
          <a:prstGeom prst="rect">
            <a:avLst/>
          </a:prstGeom>
          <a:noFill/>
          <a:ln>
            <a:noFill/>
          </a:ln>
        </p:spPr>
        <p:txBody>
          <a:bodyPr spcFirstLastPara="1" wrap="square" lIns="91425" tIns="0" rIns="91425" bIns="0" anchor="t" anchorCtr="0">
            <a:noAutofit/>
          </a:bodyPr>
          <a:lstStyle/>
          <a:p>
            <a:pPr marL="0" marR="0" lvl="0" indent="0" algn="l" rtl="0">
              <a:spcBef>
                <a:spcPts val="0"/>
              </a:spcBef>
              <a:spcAft>
                <a:spcPts val="0"/>
              </a:spcAft>
              <a:buNone/>
            </a:pPr>
            <a:r>
              <a:rPr lang="en-US" sz="2000" b="0">
                <a:solidFill>
                  <a:srgbClr val="1F1A23"/>
                </a:solidFill>
                <a:latin typeface="Arial"/>
                <a:ea typeface="Arial"/>
                <a:cs typeface="Arial"/>
                <a:sym typeface="Arial"/>
              </a:rPr>
              <a:t>trabaja con vos</a:t>
            </a:r>
            <a:endParaRPr/>
          </a:p>
        </p:txBody>
      </p:sp>
      <p:sp>
        <p:nvSpPr>
          <p:cNvPr id="312" name="Google Shape;312;p13"/>
          <p:cNvSpPr/>
          <p:nvPr/>
        </p:nvSpPr>
        <p:spPr>
          <a:xfrm>
            <a:off x="4333036" y="2377439"/>
            <a:ext cx="822960" cy="82296"/>
          </a:xfrm>
          <a:prstGeom prst="rect">
            <a:avLst/>
          </a:prstGeom>
          <a:solidFill>
            <a:srgbClr val="2F9E4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p>
        </p:txBody>
      </p:sp>
      <p:sp>
        <p:nvSpPr>
          <p:cNvPr id="313" name="Google Shape;313;p13"/>
          <p:cNvSpPr txBox="1"/>
          <p:nvPr/>
        </p:nvSpPr>
        <p:spPr>
          <a:xfrm>
            <a:off x="4241596" y="2560320"/>
            <a:ext cx="3617061" cy="1005840"/>
          </a:xfrm>
          <a:prstGeom prst="rect">
            <a:avLst/>
          </a:prstGeom>
          <a:noFill/>
          <a:ln>
            <a:noFill/>
          </a:ln>
        </p:spPr>
        <p:txBody>
          <a:bodyPr spcFirstLastPara="1" wrap="square" lIns="91425" tIns="0" rIns="91425" bIns="0" anchor="ctr" anchorCtr="0">
            <a:noAutofit/>
          </a:bodyPr>
          <a:lstStyle/>
          <a:p>
            <a:pPr marL="0" marR="0" lvl="0" indent="0" algn="l" rtl="0">
              <a:spcBef>
                <a:spcPts val="0"/>
              </a:spcBef>
              <a:spcAft>
                <a:spcPts val="0"/>
              </a:spcAft>
              <a:buNone/>
            </a:pPr>
            <a:r>
              <a:rPr lang="en-US" sz="5400" b="1">
                <a:solidFill>
                  <a:srgbClr val="2F9E44"/>
                </a:solidFill>
                <a:latin typeface="Arial"/>
                <a:ea typeface="Arial"/>
                <a:cs typeface="Arial"/>
                <a:sym typeface="Arial"/>
              </a:rPr>
              <a:t>Chatbot</a:t>
            </a:r>
            <a:endParaRPr/>
          </a:p>
        </p:txBody>
      </p:sp>
      <p:sp>
        <p:nvSpPr>
          <p:cNvPr id="314" name="Google Shape;314;p13"/>
          <p:cNvSpPr txBox="1"/>
          <p:nvPr/>
        </p:nvSpPr>
        <p:spPr>
          <a:xfrm>
            <a:off x="4241596" y="3611879"/>
            <a:ext cx="3617061" cy="457200"/>
          </a:xfrm>
          <a:prstGeom prst="rect">
            <a:avLst/>
          </a:prstGeom>
          <a:noFill/>
          <a:ln>
            <a:noFill/>
          </a:ln>
        </p:spPr>
        <p:txBody>
          <a:bodyPr spcFirstLastPara="1" wrap="square" lIns="91425" tIns="0" rIns="91425" bIns="0" anchor="t" anchorCtr="0">
            <a:noAutofit/>
          </a:bodyPr>
          <a:lstStyle/>
          <a:p>
            <a:pPr marL="0" marR="0" lvl="0" indent="0" algn="l" rtl="0">
              <a:spcBef>
                <a:spcPts val="0"/>
              </a:spcBef>
              <a:spcAft>
                <a:spcPts val="0"/>
              </a:spcAft>
              <a:buNone/>
            </a:pPr>
            <a:r>
              <a:rPr lang="en-US" sz="2000" b="0">
                <a:solidFill>
                  <a:srgbClr val="1F1A23"/>
                </a:solidFill>
                <a:latin typeface="Arial"/>
                <a:ea typeface="Arial"/>
                <a:cs typeface="Arial"/>
                <a:sym typeface="Arial"/>
              </a:rPr>
              <a:t>atiende a otro</a:t>
            </a:r>
            <a:endParaRPr/>
          </a:p>
        </p:txBody>
      </p:sp>
      <p:sp>
        <p:nvSpPr>
          <p:cNvPr id="315" name="Google Shape;315;p13"/>
          <p:cNvSpPr/>
          <p:nvPr/>
        </p:nvSpPr>
        <p:spPr>
          <a:xfrm>
            <a:off x="8041538" y="2377439"/>
            <a:ext cx="822960" cy="82296"/>
          </a:xfrm>
          <a:prstGeom prst="rect">
            <a:avLst/>
          </a:prstGeom>
          <a:solidFill>
            <a:srgbClr val="A855F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p>
        </p:txBody>
      </p:sp>
      <p:sp>
        <p:nvSpPr>
          <p:cNvPr id="316" name="Google Shape;316;p13"/>
          <p:cNvSpPr txBox="1"/>
          <p:nvPr/>
        </p:nvSpPr>
        <p:spPr>
          <a:xfrm>
            <a:off x="7950098" y="2560320"/>
            <a:ext cx="3617061" cy="1005840"/>
          </a:xfrm>
          <a:prstGeom prst="rect">
            <a:avLst/>
          </a:prstGeom>
          <a:noFill/>
          <a:ln>
            <a:noFill/>
          </a:ln>
        </p:spPr>
        <p:txBody>
          <a:bodyPr spcFirstLastPara="1" wrap="square" lIns="91425" tIns="0" rIns="91425" bIns="0" anchor="ctr" anchorCtr="0">
            <a:noAutofit/>
          </a:bodyPr>
          <a:lstStyle/>
          <a:p>
            <a:pPr marL="0" marR="0" lvl="0" indent="0" algn="l" rtl="0">
              <a:spcBef>
                <a:spcPts val="0"/>
              </a:spcBef>
              <a:spcAft>
                <a:spcPts val="0"/>
              </a:spcAft>
              <a:buNone/>
            </a:pPr>
            <a:r>
              <a:rPr lang="en-US" sz="5400" b="1">
                <a:solidFill>
                  <a:srgbClr val="A855F7"/>
                </a:solidFill>
                <a:latin typeface="Arial"/>
                <a:ea typeface="Arial"/>
                <a:cs typeface="Arial"/>
                <a:sym typeface="Arial"/>
              </a:rPr>
              <a:t>Agente</a:t>
            </a:r>
            <a:endParaRPr/>
          </a:p>
        </p:txBody>
      </p:sp>
      <p:sp>
        <p:nvSpPr>
          <p:cNvPr id="317" name="Google Shape;317;p13"/>
          <p:cNvSpPr txBox="1"/>
          <p:nvPr/>
        </p:nvSpPr>
        <p:spPr>
          <a:xfrm>
            <a:off x="7950098" y="3611879"/>
            <a:ext cx="3617061" cy="457200"/>
          </a:xfrm>
          <a:prstGeom prst="rect">
            <a:avLst/>
          </a:prstGeom>
          <a:noFill/>
          <a:ln>
            <a:noFill/>
          </a:ln>
        </p:spPr>
        <p:txBody>
          <a:bodyPr spcFirstLastPara="1" wrap="square" lIns="91425" tIns="0" rIns="91425" bIns="0" anchor="t" anchorCtr="0">
            <a:noAutofit/>
          </a:bodyPr>
          <a:lstStyle/>
          <a:p>
            <a:pPr marL="0" marR="0" lvl="0" indent="0" algn="l" rtl="0">
              <a:spcBef>
                <a:spcPts val="0"/>
              </a:spcBef>
              <a:spcAft>
                <a:spcPts val="0"/>
              </a:spcAft>
              <a:buNone/>
            </a:pPr>
            <a:r>
              <a:rPr lang="en-US" sz="2000" b="0">
                <a:solidFill>
                  <a:srgbClr val="1F1A23"/>
                </a:solidFill>
                <a:latin typeface="Arial"/>
                <a:ea typeface="Arial"/>
                <a:cs typeface="Arial"/>
                <a:sym typeface="Arial"/>
              </a:rPr>
              <a:t>sigue un flujo</a:t>
            </a:r>
            <a:endParaRPr/>
          </a:p>
        </p:txBody>
      </p:sp>
      <p:sp>
        <p:nvSpPr>
          <p:cNvPr id="318" name="Google Shape;318;p13"/>
          <p:cNvSpPr/>
          <p:nvPr/>
        </p:nvSpPr>
        <p:spPr>
          <a:xfrm>
            <a:off x="533095" y="4709159"/>
            <a:ext cx="11125504" cy="18288"/>
          </a:xfrm>
          <a:prstGeom prst="rect">
            <a:avLst/>
          </a:prstGeom>
          <a:solidFill>
            <a:srgbClr val="D7D7D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p>
        </p:txBody>
      </p:sp>
      <p:sp>
        <p:nvSpPr>
          <p:cNvPr id="319" name="Google Shape;319;p13"/>
          <p:cNvSpPr txBox="1"/>
          <p:nvPr/>
        </p:nvSpPr>
        <p:spPr>
          <a:xfrm>
            <a:off x="533095" y="4846320"/>
            <a:ext cx="11125504" cy="411480"/>
          </a:xfrm>
          <a:prstGeom prst="rect">
            <a:avLst/>
          </a:prstGeom>
          <a:noFill/>
          <a:ln>
            <a:noFill/>
          </a:ln>
        </p:spPr>
        <p:txBody>
          <a:bodyPr spcFirstLastPara="1" wrap="square" lIns="91425" tIns="0" rIns="91425" bIns="0" anchor="t" anchorCtr="0">
            <a:noAutofit/>
          </a:bodyPr>
          <a:lstStyle/>
          <a:p>
            <a:pPr marL="0" marR="0" lvl="0" indent="0" algn="l" rtl="0">
              <a:spcBef>
                <a:spcPts val="0"/>
              </a:spcBef>
              <a:spcAft>
                <a:spcPts val="0"/>
              </a:spcAft>
              <a:buNone/>
            </a:pPr>
            <a:r>
              <a:rPr lang="en-US" sz="1800" b="0" dirty="0" err="1">
                <a:solidFill>
                  <a:srgbClr val="747474"/>
                </a:solidFill>
                <a:latin typeface="Arial"/>
                <a:ea typeface="Arial"/>
                <a:cs typeface="Arial"/>
                <a:sym typeface="Arial"/>
              </a:rPr>
              <a:t>más</a:t>
            </a:r>
            <a:r>
              <a:rPr lang="en-US" sz="1800" b="0" dirty="0">
                <a:solidFill>
                  <a:srgbClr val="747474"/>
                </a:solidFill>
                <a:latin typeface="Arial"/>
                <a:ea typeface="Arial"/>
                <a:cs typeface="Arial"/>
                <a:sym typeface="Arial"/>
              </a:rPr>
              <a:t> </a:t>
            </a:r>
            <a:r>
              <a:rPr lang="en-US" sz="1800" b="0" dirty="0" err="1">
                <a:solidFill>
                  <a:srgbClr val="747474"/>
                </a:solidFill>
                <a:latin typeface="Arial"/>
                <a:ea typeface="Arial"/>
                <a:cs typeface="Arial"/>
                <a:sym typeface="Arial"/>
              </a:rPr>
              <a:t>autonomía</a:t>
            </a:r>
            <a:r>
              <a:rPr lang="en-US" sz="1800" b="0" dirty="0">
                <a:solidFill>
                  <a:srgbClr val="747474"/>
                </a:solidFill>
                <a:latin typeface="Arial"/>
                <a:ea typeface="Arial"/>
                <a:cs typeface="Arial"/>
                <a:sym typeface="Arial"/>
              </a:rPr>
              <a:t> </a:t>
            </a:r>
            <a:r>
              <a:rPr lang="en-US" sz="1800" b="1" dirty="0">
                <a:solidFill>
                  <a:srgbClr val="747474"/>
                </a:solidFill>
                <a:latin typeface="Arial"/>
                <a:ea typeface="Arial"/>
                <a:cs typeface="Arial"/>
                <a:sym typeface="Arial"/>
              </a:rPr>
              <a:t>→</a:t>
            </a:r>
            <a:r>
              <a:rPr lang="en-US" sz="1800" b="0" dirty="0">
                <a:solidFill>
                  <a:srgbClr val="747474"/>
                </a:solidFill>
                <a:latin typeface="Arial"/>
                <a:ea typeface="Arial"/>
                <a:cs typeface="Arial"/>
                <a:sym typeface="Arial"/>
              </a:rPr>
              <a:t> </a:t>
            </a:r>
            <a:r>
              <a:rPr lang="en-US" sz="1800" b="0" dirty="0" err="1">
                <a:solidFill>
                  <a:srgbClr val="747474"/>
                </a:solidFill>
                <a:latin typeface="Arial"/>
                <a:ea typeface="Arial"/>
                <a:cs typeface="Arial"/>
                <a:sym typeface="Arial"/>
              </a:rPr>
              <a:t>más</a:t>
            </a:r>
            <a:r>
              <a:rPr lang="en-US" sz="1800" b="0" dirty="0">
                <a:solidFill>
                  <a:srgbClr val="747474"/>
                </a:solidFill>
                <a:latin typeface="Arial"/>
                <a:ea typeface="Arial"/>
                <a:cs typeface="Arial"/>
                <a:sym typeface="Arial"/>
              </a:rPr>
              <a:t> control </a:t>
            </a:r>
            <a:r>
              <a:rPr lang="en-US" sz="1800" b="0" dirty="0" err="1">
                <a:solidFill>
                  <a:srgbClr val="747474"/>
                </a:solidFill>
                <a:latin typeface="Arial"/>
                <a:ea typeface="Arial"/>
                <a:cs typeface="Arial"/>
                <a:sym typeface="Arial"/>
              </a:rPr>
              <a:t>tenemos</a:t>
            </a:r>
            <a:r>
              <a:rPr lang="en-US" sz="1800" b="0" dirty="0">
                <a:solidFill>
                  <a:srgbClr val="747474"/>
                </a:solidFill>
                <a:latin typeface="Arial"/>
                <a:ea typeface="Arial"/>
                <a:cs typeface="Arial"/>
                <a:sym typeface="Arial"/>
              </a:rPr>
              <a:t> que </a:t>
            </a:r>
            <a:r>
              <a:rPr lang="en-US" sz="1800" b="0" dirty="0" err="1">
                <a:solidFill>
                  <a:srgbClr val="747474"/>
                </a:solidFill>
                <a:latin typeface="Arial"/>
                <a:ea typeface="Arial"/>
                <a:cs typeface="Arial"/>
                <a:sym typeface="Arial"/>
              </a:rPr>
              <a:t>hacer</a:t>
            </a: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24"/>
        <p:cNvGrpSpPr/>
        <p:nvPr/>
      </p:nvGrpSpPr>
      <p:grpSpPr>
        <a:xfrm>
          <a:off x="0" y="0"/>
          <a:ext cx="0" cy="0"/>
          <a:chOff x="0" y="0"/>
          <a:chExt cx="0" cy="0"/>
        </a:xfrm>
      </p:grpSpPr>
      <p:sp>
        <p:nvSpPr>
          <p:cNvPr id="326" name="Google Shape;326;p14"/>
          <p:cNvSpPr/>
          <p:nvPr/>
        </p:nvSpPr>
        <p:spPr>
          <a:xfrm>
            <a:off x="533400" y="742950"/>
            <a:ext cx="11125200" cy="609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325" b="1" dirty="0">
                <a:solidFill>
                  <a:srgbClr val="1F1A23"/>
                </a:solidFill>
                <a:latin typeface="Arial"/>
                <a:ea typeface="Arial"/>
                <a:cs typeface="Arial"/>
                <a:sym typeface="Arial"/>
              </a:rPr>
              <a:t>A </a:t>
            </a:r>
            <a:r>
              <a:rPr lang="en-US" sz="2325" b="1" dirty="0" err="1">
                <a:solidFill>
                  <a:srgbClr val="1F1A23"/>
                </a:solidFill>
                <a:latin typeface="Arial"/>
                <a:ea typeface="Arial"/>
                <a:cs typeface="Arial"/>
                <a:sym typeface="Arial"/>
              </a:rPr>
              <a:t>veces</a:t>
            </a:r>
            <a:r>
              <a:rPr lang="en-US" sz="2325" b="1" dirty="0">
                <a:solidFill>
                  <a:srgbClr val="1F1A23"/>
                </a:solidFill>
                <a:latin typeface="Arial"/>
                <a:ea typeface="Arial"/>
                <a:cs typeface="Arial"/>
                <a:sym typeface="Arial"/>
              </a:rPr>
              <a:t> </a:t>
            </a:r>
            <a:r>
              <a:rPr lang="en-US" sz="2325" b="1" dirty="0" err="1">
                <a:solidFill>
                  <a:srgbClr val="1F1A23"/>
                </a:solidFill>
                <a:latin typeface="Arial"/>
                <a:ea typeface="Arial"/>
                <a:cs typeface="Arial"/>
                <a:sym typeface="Arial"/>
              </a:rPr>
              <a:t>alcanza</a:t>
            </a:r>
            <a:r>
              <a:rPr lang="en-US" sz="2325" b="1" dirty="0">
                <a:solidFill>
                  <a:srgbClr val="1F1A23"/>
                </a:solidFill>
                <a:latin typeface="Arial"/>
                <a:ea typeface="Arial"/>
                <a:cs typeface="Arial"/>
                <a:sym typeface="Arial"/>
              </a:rPr>
              <a:t> con </a:t>
            </a:r>
            <a:r>
              <a:rPr lang="en-US" sz="2325" b="1" dirty="0" err="1">
                <a:solidFill>
                  <a:srgbClr val="1F1A23"/>
                </a:solidFill>
                <a:latin typeface="Arial"/>
                <a:ea typeface="Arial"/>
                <a:cs typeface="Arial"/>
                <a:sym typeface="Arial"/>
              </a:rPr>
              <a:t>una</a:t>
            </a:r>
            <a:r>
              <a:rPr lang="en-US" sz="2325" b="1" dirty="0">
                <a:solidFill>
                  <a:srgbClr val="1F1A23"/>
                </a:solidFill>
                <a:latin typeface="Arial"/>
                <a:ea typeface="Arial"/>
                <a:cs typeface="Arial"/>
                <a:sym typeface="Arial"/>
              </a:rPr>
              <a:t> </a:t>
            </a:r>
            <a:r>
              <a:rPr lang="en-US" sz="2325" b="1" dirty="0" err="1">
                <a:solidFill>
                  <a:srgbClr val="1F1A23"/>
                </a:solidFill>
                <a:latin typeface="Arial"/>
                <a:ea typeface="Arial"/>
                <a:cs typeface="Arial"/>
                <a:sym typeface="Arial"/>
              </a:rPr>
              <a:t>planilla</a:t>
            </a:r>
            <a:r>
              <a:rPr lang="en-US" sz="2325" b="1" dirty="0">
                <a:solidFill>
                  <a:srgbClr val="1F1A23"/>
                </a:solidFill>
                <a:latin typeface="Arial"/>
                <a:ea typeface="Arial"/>
                <a:cs typeface="Arial"/>
                <a:sym typeface="Arial"/>
              </a:rPr>
              <a:t> de Excel</a:t>
            </a:r>
            <a:endParaRPr lang="en-US" dirty="0"/>
          </a:p>
        </p:txBody>
      </p:sp>
      <p:sp>
        <p:nvSpPr>
          <p:cNvPr id="327" name="Google Shape;327;p14"/>
          <p:cNvSpPr/>
          <p:nvPr/>
        </p:nvSpPr>
        <p:spPr>
          <a:xfrm>
            <a:off x="533400" y="6362700"/>
            <a:ext cx="11125200" cy="9525"/>
          </a:xfrm>
          <a:prstGeom prst="rect">
            <a:avLst/>
          </a:prstGeom>
          <a:solidFill>
            <a:srgbClr val="D7D7D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p>
        </p:txBody>
      </p:sp>
      <p:sp>
        <p:nvSpPr>
          <p:cNvPr id="328" name="Google Shape;328;p14"/>
          <p:cNvSpPr/>
          <p:nvPr/>
        </p:nvSpPr>
        <p:spPr>
          <a:xfrm>
            <a:off x="533400" y="6486525"/>
            <a:ext cx="866775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Municipalidad de Córdoba · Club de Emprendedores de Córdoba · Fundación Tecnología con Propósito</a:t>
            </a:r>
            <a:endParaRPr/>
          </a:p>
        </p:txBody>
      </p:sp>
      <p:sp>
        <p:nvSpPr>
          <p:cNvPr id="330" name="Google Shape;330;p14"/>
          <p:cNvSpPr/>
          <p:nvPr/>
        </p:nvSpPr>
        <p:spPr>
          <a:xfrm>
            <a:off x="533095" y="1737360"/>
            <a:ext cx="6675302" cy="4023360"/>
          </a:xfrm>
          <a:prstGeom prst="roundRect">
            <a:avLst>
              <a:gd name="adj" fmla="val 3000"/>
            </a:avLst>
          </a:prstGeom>
          <a:solidFill>
            <a:srgbClr val="F2F2F2"/>
          </a:solidFill>
          <a:ln w="9525" cap="flat" cmpd="sng">
            <a:solidFill>
              <a:srgbClr val="D7D7D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p>
        </p:txBody>
      </p:sp>
      <p:pic>
        <p:nvPicPr>
          <p:cNvPr id="333" name="Google Shape;333;p14" descr="dashboard_crop_v2_1.png"/>
          <p:cNvPicPr preferRelativeResize="0"/>
          <p:nvPr/>
        </p:nvPicPr>
        <p:blipFill rotWithShape="1">
          <a:blip r:embed="rId3">
            <a:alphaModFix/>
          </a:blip>
          <a:srcRect/>
          <a:stretch/>
        </p:blipFill>
        <p:spPr>
          <a:xfrm>
            <a:off x="1431918" y="2125980"/>
            <a:ext cx="4877655" cy="3246120"/>
          </a:xfrm>
          <a:prstGeom prst="rect">
            <a:avLst/>
          </a:prstGeom>
          <a:noFill/>
          <a:ln w="9525" cap="flat" cmpd="sng">
            <a:solidFill>
              <a:srgbClr val="D7D7D7"/>
            </a:solidFill>
            <a:prstDash val="solid"/>
            <a:round/>
            <a:headEnd type="none" w="sm" len="sm"/>
            <a:tailEnd type="none" w="sm" len="sm"/>
          </a:ln>
        </p:spPr>
      </p:pic>
      <p:sp>
        <p:nvSpPr>
          <p:cNvPr id="334" name="Google Shape;334;p14"/>
          <p:cNvSpPr/>
          <p:nvPr/>
        </p:nvSpPr>
        <p:spPr>
          <a:xfrm>
            <a:off x="7619878" y="1947672"/>
            <a:ext cx="64008" cy="585216"/>
          </a:xfrm>
          <a:prstGeom prst="rect">
            <a:avLst/>
          </a:prstGeom>
          <a:solidFill>
            <a:srgbClr val="74747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p>
        </p:txBody>
      </p:sp>
      <p:sp>
        <p:nvSpPr>
          <p:cNvPr id="335" name="Google Shape;335;p14"/>
          <p:cNvSpPr txBox="1"/>
          <p:nvPr/>
        </p:nvSpPr>
        <p:spPr>
          <a:xfrm>
            <a:off x="7848478" y="1874519"/>
            <a:ext cx="3810121" cy="731520"/>
          </a:xfrm>
          <a:prstGeom prst="rect">
            <a:avLst/>
          </a:prstGeom>
          <a:noFill/>
          <a:ln>
            <a:noFill/>
          </a:ln>
        </p:spPr>
        <p:txBody>
          <a:bodyPr spcFirstLastPara="1" wrap="square" lIns="91425" tIns="0" rIns="91425" bIns="0" anchor="ctr" anchorCtr="0">
            <a:noAutofit/>
          </a:bodyPr>
          <a:lstStyle/>
          <a:p>
            <a:pPr marL="0" marR="0" lvl="0" indent="0" algn="l" rtl="0">
              <a:spcBef>
                <a:spcPts val="0"/>
              </a:spcBef>
              <a:spcAft>
                <a:spcPts val="0"/>
              </a:spcAft>
              <a:buNone/>
            </a:pPr>
            <a:r>
              <a:rPr lang="en-US" sz="2000" b="1">
                <a:solidFill>
                  <a:srgbClr val="1F1A23"/>
                </a:solidFill>
                <a:latin typeface="Arial"/>
                <a:ea typeface="Arial"/>
                <a:cs typeface="Arial"/>
                <a:sym typeface="Arial"/>
              </a:rPr>
              <a:t>Una fila por cliente</a:t>
            </a:r>
            <a:endParaRPr/>
          </a:p>
        </p:txBody>
      </p:sp>
      <p:sp>
        <p:nvSpPr>
          <p:cNvPr id="336" name="Google Shape;336;p14"/>
          <p:cNvSpPr/>
          <p:nvPr/>
        </p:nvSpPr>
        <p:spPr>
          <a:xfrm>
            <a:off x="7619878" y="2862072"/>
            <a:ext cx="64008" cy="585216"/>
          </a:xfrm>
          <a:prstGeom prst="rect">
            <a:avLst/>
          </a:prstGeom>
          <a:solidFill>
            <a:srgbClr val="74747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p>
        </p:txBody>
      </p:sp>
      <p:sp>
        <p:nvSpPr>
          <p:cNvPr id="337" name="Google Shape;337;p14"/>
          <p:cNvSpPr txBox="1"/>
          <p:nvPr/>
        </p:nvSpPr>
        <p:spPr>
          <a:xfrm>
            <a:off x="7848478" y="2788920"/>
            <a:ext cx="3810121" cy="731520"/>
          </a:xfrm>
          <a:prstGeom prst="rect">
            <a:avLst/>
          </a:prstGeom>
          <a:noFill/>
          <a:ln>
            <a:noFill/>
          </a:ln>
        </p:spPr>
        <p:txBody>
          <a:bodyPr spcFirstLastPara="1" wrap="square" lIns="91425" tIns="0" rIns="91425" bIns="0" anchor="ctr" anchorCtr="0">
            <a:noAutofit/>
          </a:bodyPr>
          <a:lstStyle/>
          <a:p>
            <a:pPr marL="0" marR="0" lvl="0" indent="0" algn="l" rtl="0">
              <a:spcBef>
                <a:spcPts val="0"/>
              </a:spcBef>
              <a:spcAft>
                <a:spcPts val="0"/>
              </a:spcAft>
              <a:buNone/>
            </a:pPr>
            <a:r>
              <a:rPr lang="en-US" sz="2000" b="1">
                <a:solidFill>
                  <a:srgbClr val="1F1A23"/>
                </a:solidFill>
                <a:latin typeface="Arial"/>
                <a:ea typeface="Arial"/>
                <a:cs typeface="Arial"/>
                <a:sym typeface="Arial"/>
              </a:rPr>
              <a:t>Etapa y próximo paso</a:t>
            </a:r>
            <a:endParaRPr/>
          </a:p>
        </p:txBody>
      </p:sp>
      <p:sp>
        <p:nvSpPr>
          <p:cNvPr id="338" name="Google Shape;338;p14"/>
          <p:cNvSpPr/>
          <p:nvPr/>
        </p:nvSpPr>
        <p:spPr>
          <a:xfrm>
            <a:off x="7619878" y="3776472"/>
            <a:ext cx="64008" cy="585216"/>
          </a:xfrm>
          <a:prstGeom prst="rect">
            <a:avLst/>
          </a:prstGeom>
          <a:solidFill>
            <a:srgbClr val="74747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p>
        </p:txBody>
      </p:sp>
      <p:sp>
        <p:nvSpPr>
          <p:cNvPr id="339" name="Google Shape;339;p14"/>
          <p:cNvSpPr txBox="1"/>
          <p:nvPr/>
        </p:nvSpPr>
        <p:spPr>
          <a:xfrm>
            <a:off x="7848478" y="3703320"/>
            <a:ext cx="3810121" cy="731520"/>
          </a:xfrm>
          <a:prstGeom prst="rect">
            <a:avLst/>
          </a:prstGeom>
          <a:noFill/>
          <a:ln>
            <a:noFill/>
          </a:ln>
        </p:spPr>
        <p:txBody>
          <a:bodyPr spcFirstLastPara="1" wrap="square" lIns="91425" tIns="0" rIns="91425" bIns="0" anchor="ctr" anchorCtr="0">
            <a:noAutofit/>
          </a:bodyPr>
          <a:lstStyle/>
          <a:p>
            <a:pPr marL="0" marR="0" lvl="0" indent="0" algn="l" rtl="0">
              <a:spcBef>
                <a:spcPts val="0"/>
              </a:spcBef>
              <a:spcAft>
                <a:spcPts val="0"/>
              </a:spcAft>
              <a:buNone/>
            </a:pPr>
            <a:r>
              <a:rPr lang="en-US" sz="2000" b="1">
                <a:solidFill>
                  <a:srgbClr val="1F1A23"/>
                </a:solidFill>
                <a:latin typeface="Arial"/>
                <a:ea typeface="Arial"/>
                <a:cs typeface="Arial"/>
                <a:sym typeface="Arial"/>
              </a:rPr>
              <a:t>Un tablero que se arma solo</a:t>
            </a:r>
            <a:endParaRPr/>
          </a:p>
        </p:txBody>
      </p:sp>
      <p:sp>
        <p:nvSpPr>
          <p:cNvPr id="340" name="Google Shape;340;p14"/>
          <p:cNvSpPr txBox="1"/>
          <p:nvPr/>
        </p:nvSpPr>
        <p:spPr>
          <a:xfrm>
            <a:off x="7848478" y="4846320"/>
            <a:ext cx="3810121" cy="868680"/>
          </a:xfrm>
          <a:prstGeom prst="rect">
            <a:avLst/>
          </a:prstGeom>
          <a:noFill/>
          <a:ln>
            <a:noFill/>
          </a:ln>
        </p:spPr>
        <p:txBody>
          <a:bodyPr spcFirstLastPara="1" wrap="square" lIns="91425" tIns="0" rIns="91425" bIns="0" anchor="b" anchorCtr="0">
            <a:noAutofit/>
          </a:bodyPr>
          <a:lstStyle/>
          <a:p>
            <a:pPr marL="0" marR="0" lvl="0" indent="0" algn="l" rtl="0">
              <a:spcBef>
                <a:spcPts val="0"/>
              </a:spcBef>
              <a:spcAft>
                <a:spcPts val="0"/>
              </a:spcAft>
              <a:buNone/>
            </a:pPr>
            <a:r>
              <a:rPr lang="en-US" sz="1800" b="1" dirty="0" err="1">
                <a:solidFill>
                  <a:srgbClr val="1F1A23"/>
                </a:solidFill>
                <a:latin typeface="Arial"/>
                <a:ea typeface="Arial"/>
                <a:cs typeface="Arial"/>
                <a:sym typeface="Arial"/>
              </a:rPr>
              <a:t>Esta</a:t>
            </a:r>
            <a:r>
              <a:rPr lang="en-US" sz="1800" b="1" dirty="0">
                <a:solidFill>
                  <a:srgbClr val="1F1A23"/>
                </a:solidFill>
                <a:latin typeface="Arial"/>
                <a:ea typeface="Arial"/>
                <a:cs typeface="Arial"/>
                <a:sym typeface="Arial"/>
              </a:rPr>
              <a:t> es </a:t>
            </a:r>
            <a:r>
              <a:rPr lang="en-US" sz="1800" b="1" dirty="0" err="1">
                <a:solidFill>
                  <a:srgbClr val="1F1A23"/>
                </a:solidFill>
              </a:rPr>
              <a:t>una</a:t>
            </a:r>
            <a:r>
              <a:rPr lang="en-US" sz="1800" b="1" dirty="0">
                <a:solidFill>
                  <a:srgbClr val="1F1A23"/>
                </a:solidFill>
              </a:rPr>
              <a:t> </a:t>
            </a:r>
            <a:r>
              <a:rPr lang="en-US" sz="1800" b="1" dirty="0" err="1">
                <a:solidFill>
                  <a:srgbClr val="1F1A23"/>
                </a:solidFill>
              </a:rPr>
              <a:t>fuente</a:t>
            </a:r>
            <a:r>
              <a:rPr lang="en-US" sz="1800" b="1" dirty="0">
                <a:solidFill>
                  <a:srgbClr val="1F1A23"/>
                </a:solidFill>
              </a:rPr>
              <a:t> </a:t>
            </a:r>
            <a:r>
              <a:rPr lang="en-US" sz="1800" b="1" dirty="0" err="1">
                <a:solidFill>
                  <a:srgbClr val="1F1A23"/>
                </a:solidFill>
              </a:rPr>
              <a:t>también</a:t>
            </a:r>
            <a:r>
              <a:rPr lang="en-US" sz="1800" b="1" dirty="0">
                <a:solidFill>
                  <a:srgbClr val="1F1A23"/>
                </a:solidFill>
                <a:latin typeface="Arial"/>
                <a:ea typeface="Arial"/>
                <a:cs typeface="Arial"/>
                <a:sym typeface="Arial"/>
              </a:rPr>
              <a:t>.</a:t>
            </a:r>
            <a:endParaRPr dirty="0"/>
          </a:p>
          <a:p>
            <a:pPr marL="0" marR="0" lvl="0" indent="0" algn="l" rtl="0">
              <a:spcBef>
                <a:spcPts val="0"/>
              </a:spcBef>
              <a:spcAft>
                <a:spcPts val="0"/>
              </a:spcAft>
              <a:buNone/>
            </a:pPr>
            <a:r>
              <a:rPr lang="en-US" sz="1800" b="1" dirty="0">
                <a:solidFill>
                  <a:srgbClr val="1F1A23"/>
                </a:solidFill>
                <a:latin typeface="Arial"/>
                <a:ea typeface="Arial"/>
                <a:cs typeface="Arial"/>
                <a:sym typeface="Arial"/>
              </a:rPr>
              <a:t>Sin </a:t>
            </a:r>
            <a:r>
              <a:rPr lang="en-US" sz="1800" b="1" dirty="0" err="1">
                <a:solidFill>
                  <a:srgbClr val="1F1A23"/>
                </a:solidFill>
                <a:latin typeface="Arial"/>
                <a:ea typeface="Arial"/>
                <a:cs typeface="Arial"/>
                <a:sym typeface="Arial"/>
              </a:rPr>
              <a:t>fuente</a:t>
            </a:r>
            <a:r>
              <a:rPr lang="en-US" sz="1800" b="1" dirty="0">
                <a:solidFill>
                  <a:srgbClr val="1F1A23"/>
                </a:solidFill>
                <a:latin typeface="Arial"/>
                <a:ea typeface="Arial"/>
                <a:cs typeface="Arial"/>
                <a:sym typeface="Arial"/>
              </a:rPr>
              <a:t>, </a:t>
            </a:r>
            <a:r>
              <a:rPr lang="en-US" sz="1800" b="1" dirty="0" err="1">
                <a:solidFill>
                  <a:srgbClr val="1F1A23"/>
                </a:solidFill>
                <a:latin typeface="Arial"/>
                <a:ea typeface="Arial"/>
                <a:cs typeface="Arial"/>
                <a:sym typeface="Arial"/>
              </a:rPr>
              <a:t>el</a:t>
            </a:r>
            <a:r>
              <a:rPr lang="en-US" sz="1800" b="1" dirty="0">
                <a:solidFill>
                  <a:srgbClr val="1F1A23"/>
                </a:solidFill>
                <a:latin typeface="Arial"/>
                <a:ea typeface="Arial"/>
                <a:cs typeface="Arial"/>
                <a:sym typeface="Arial"/>
              </a:rPr>
              <a:t> bot </a:t>
            </a:r>
            <a:r>
              <a:rPr lang="en-US" sz="1800" b="1" dirty="0" err="1">
                <a:solidFill>
                  <a:srgbClr val="1F1A23"/>
                </a:solidFill>
                <a:latin typeface="Arial"/>
                <a:ea typeface="Arial"/>
                <a:cs typeface="Arial"/>
                <a:sym typeface="Arial"/>
              </a:rPr>
              <a:t>inventa</a:t>
            </a:r>
            <a:r>
              <a:rPr lang="en-US" sz="1800" b="1" dirty="0">
                <a:solidFill>
                  <a:srgbClr val="1F1A23"/>
                </a:solidFill>
                <a:latin typeface="Arial"/>
                <a:ea typeface="Arial"/>
                <a:cs typeface="Arial"/>
                <a:sym typeface="Arial"/>
              </a:rPr>
              <a:t>.</a:t>
            </a: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45"/>
        <p:cNvGrpSpPr/>
        <p:nvPr/>
      </p:nvGrpSpPr>
      <p:grpSpPr>
        <a:xfrm>
          <a:off x="0" y="0"/>
          <a:ext cx="0" cy="0"/>
          <a:chOff x="0" y="0"/>
          <a:chExt cx="0" cy="0"/>
        </a:xfrm>
      </p:grpSpPr>
      <p:sp>
        <p:nvSpPr>
          <p:cNvPr id="347" name="Google Shape;347;p15"/>
          <p:cNvSpPr/>
          <p:nvPr/>
        </p:nvSpPr>
        <p:spPr>
          <a:xfrm>
            <a:off x="533400" y="742950"/>
            <a:ext cx="11125200" cy="609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325" b="1">
                <a:solidFill>
                  <a:srgbClr val="1F1A23"/>
                </a:solidFill>
                <a:latin typeface="Arial"/>
                <a:ea typeface="Arial"/>
                <a:cs typeface="Arial"/>
                <a:sym typeface="Arial"/>
              </a:rPr>
              <a:t>Un chatbot útil conoce sus límites</a:t>
            </a:r>
            <a:endParaRPr/>
          </a:p>
        </p:txBody>
      </p:sp>
      <p:sp>
        <p:nvSpPr>
          <p:cNvPr id="348" name="Google Shape;348;p15"/>
          <p:cNvSpPr/>
          <p:nvPr/>
        </p:nvSpPr>
        <p:spPr>
          <a:xfrm>
            <a:off x="533400" y="6362700"/>
            <a:ext cx="11125200" cy="9525"/>
          </a:xfrm>
          <a:prstGeom prst="rect">
            <a:avLst/>
          </a:prstGeom>
          <a:solidFill>
            <a:srgbClr val="D7D7D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p>
        </p:txBody>
      </p:sp>
      <p:sp>
        <p:nvSpPr>
          <p:cNvPr id="349" name="Google Shape;349;p15"/>
          <p:cNvSpPr/>
          <p:nvPr/>
        </p:nvSpPr>
        <p:spPr>
          <a:xfrm>
            <a:off x="533400" y="6486525"/>
            <a:ext cx="866775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Municipalidad de Córdoba · Club de Emprendedores de Córdoba · Fundación Tecnología con Propósito</a:t>
            </a:r>
            <a:endParaRPr/>
          </a:p>
        </p:txBody>
      </p:sp>
      <p:sp>
        <p:nvSpPr>
          <p:cNvPr id="351" name="Google Shape;351;p15"/>
          <p:cNvSpPr/>
          <p:nvPr/>
        </p:nvSpPr>
        <p:spPr>
          <a:xfrm>
            <a:off x="655624" y="3076956"/>
            <a:ext cx="1920240" cy="868680"/>
          </a:xfrm>
          <a:prstGeom prst="roundRect">
            <a:avLst>
              <a:gd name="adj" fmla="val 12000"/>
            </a:avLst>
          </a:prstGeom>
          <a:solidFill>
            <a:srgbClr val="FFFFFF"/>
          </a:solidFill>
          <a:ln w="9525" cap="flat" cmpd="sng">
            <a:solidFill>
              <a:srgbClr val="D7D7D7"/>
            </a:solidFill>
            <a:prstDash val="solid"/>
            <a:round/>
            <a:headEnd type="none" w="sm" len="sm"/>
            <a:tailEnd type="none" w="sm" len="sm"/>
          </a:ln>
        </p:spPr>
        <p:txBody>
          <a:bodyPr spcFirstLastPara="1" wrap="square" lIns="109725" tIns="45700" rIns="109725" bIns="45700" anchor="ctr" anchorCtr="0">
            <a:noAutofit/>
          </a:bodyPr>
          <a:lstStyle/>
          <a:p>
            <a:pPr marL="0" marR="0" lvl="0" indent="0" algn="ctr" rtl="0">
              <a:spcBef>
                <a:spcPts val="0"/>
              </a:spcBef>
              <a:spcAft>
                <a:spcPts val="0"/>
              </a:spcAft>
              <a:buNone/>
            </a:pPr>
            <a:r>
              <a:rPr lang="en-US" sz="2200" b="1" dirty="0" err="1">
                <a:solidFill>
                  <a:srgbClr val="1F1A23"/>
                </a:solidFill>
              </a:rPr>
              <a:t>Disparador</a:t>
            </a:r>
            <a:endParaRPr dirty="0"/>
          </a:p>
        </p:txBody>
      </p:sp>
      <p:sp>
        <p:nvSpPr>
          <p:cNvPr id="352" name="Google Shape;352;p15"/>
          <p:cNvSpPr txBox="1"/>
          <p:nvPr/>
        </p:nvSpPr>
        <p:spPr>
          <a:xfrm>
            <a:off x="2575864" y="3076956"/>
            <a:ext cx="777240" cy="868680"/>
          </a:xfrm>
          <a:prstGeom prst="rect">
            <a:avLst/>
          </a:prstGeom>
          <a:noFill/>
          <a:ln>
            <a:noFill/>
          </a:ln>
        </p:spPr>
        <p:txBody>
          <a:bodyPr spcFirstLastPara="1" wrap="square" lIns="91425" tIns="0" rIns="91425" bIns="0" anchor="ctr" anchorCtr="0">
            <a:noAutofit/>
          </a:bodyPr>
          <a:lstStyle/>
          <a:p>
            <a:pPr marL="0" marR="0" lvl="0" indent="0" algn="ctr" rtl="0">
              <a:spcBef>
                <a:spcPts val="0"/>
              </a:spcBef>
              <a:spcAft>
                <a:spcPts val="0"/>
              </a:spcAft>
              <a:buNone/>
            </a:pPr>
            <a:r>
              <a:rPr lang="en-US" sz="3000" b="1">
                <a:solidFill>
                  <a:srgbClr val="747474"/>
                </a:solidFill>
                <a:latin typeface="Arial"/>
                <a:ea typeface="Arial"/>
                <a:cs typeface="Arial"/>
                <a:sym typeface="Arial"/>
              </a:rPr>
              <a:t>→</a:t>
            </a:r>
            <a:endParaRPr/>
          </a:p>
        </p:txBody>
      </p:sp>
      <p:sp>
        <p:nvSpPr>
          <p:cNvPr id="353" name="Google Shape;353;p15"/>
          <p:cNvSpPr/>
          <p:nvPr/>
        </p:nvSpPr>
        <p:spPr>
          <a:xfrm>
            <a:off x="3353104" y="3076956"/>
            <a:ext cx="3200400" cy="868680"/>
          </a:xfrm>
          <a:prstGeom prst="roundRect">
            <a:avLst>
              <a:gd name="adj" fmla="val 12000"/>
            </a:avLst>
          </a:prstGeom>
          <a:solidFill>
            <a:srgbClr val="F2F2F2"/>
          </a:solidFill>
          <a:ln>
            <a:noFill/>
          </a:ln>
        </p:spPr>
        <p:txBody>
          <a:bodyPr spcFirstLastPara="1" wrap="square" lIns="109725" tIns="45700" rIns="109725" bIns="45700" anchor="ctr" anchorCtr="0">
            <a:noAutofit/>
          </a:bodyPr>
          <a:lstStyle/>
          <a:p>
            <a:pPr marL="0" marR="0" lvl="0" indent="0" algn="ctr" rtl="0">
              <a:spcBef>
                <a:spcPts val="0"/>
              </a:spcBef>
              <a:spcAft>
                <a:spcPts val="0"/>
              </a:spcAft>
              <a:buNone/>
            </a:pPr>
            <a:r>
              <a:rPr lang="en-US" sz="2200" b="1">
                <a:solidFill>
                  <a:srgbClr val="1F1A23"/>
                </a:solidFill>
                <a:latin typeface="Arial"/>
                <a:ea typeface="Arial"/>
                <a:cs typeface="Arial"/>
                <a:sym typeface="Arial"/>
              </a:rPr>
              <a:t>Busca en la fuente</a:t>
            </a:r>
            <a:endParaRPr/>
          </a:p>
        </p:txBody>
      </p:sp>
      <p:sp>
        <p:nvSpPr>
          <p:cNvPr id="354" name="Google Shape;354;p15"/>
          <p:cNvSpPr txBox="1"/>
          <p:nvPr/>
        </p:nvSpPr>
        <p:spPr>
          <a:xfrm>
            <a:off x="6553504" y="3076956"/>
            <a:ext cx="777240" cy="868680"/>
          </a:xfrm>
          <a:prstGeom prst="rect">
            <a:avLst/>
          </a:prstGeom>
          <a:noFill/>
          <a:ln>
            <a:noFill/>
          </a:ln>
        </p:spPr>
        <p:txBody>
          <a:bodyPr spcFirstLastPara="1" wrap="square" lIns="91425" tIns="0" rIns="91425" bIns="0" anchor="ctr" anchorCtr="0">
            <a:noAutofit/>
          </a:bodyPr>
          <a:lstStyle/>
          <a:p>
            <a:pPr marL="0" marR="0" lvl="0" indent="0" algn="ctr" rtl="0">
              <a:spcBef>
                <a:spcPts val="0"/>
              </a:spcBef>
              <a:spcAft>
                <a:spcPts val="0"/>
              </a:spcAft>
              <a:buNone/>
            </a:pPr>
            <a:r>
              <a:rPr lang="en-US" sz="3000" b="1">
                <a:solidFill>
                  <a:srgbClr val="747474"/>
                </a:solidFill>
                <a:latin typeface="Arial"/>
                <a:ea typeface="Arial"/>
                <a:cs typeface="Arial"/>
                <a:sym typeface="Arial"/>
              </a:rPr>
              <a:t>→</a:t>
            </a:r>
            <a:endParaRPr/>
          </a:p>
        </p:txBody>
      </p:sp>
      <p:sp>
        <p:nvSpPr>
          <p:cNvPr id="355" name="Google Shape;355;p15"/>
          <p:cNvSpPr/>
          <p:nvPr/>
        </p:nvSpPr>
        <p:spPr>
          <a:xfrm>
            <a:off x="7330744" y="2286000"/>
            <a:ext cx="4206240" cy="713232"/>
          </a:xfrm>
          <a:prstGeom prst="roundRect">
            <a:avLst>
              <a:gd name="adj" fmla="val 12000"/>
            </a:avLst>
          </a:prstGeom>
          <a:solidFill>
            <a:srgbClr val="EAF7EF"/>
          </a:solidFill>
          <a:ln>
            <a:noFill/>
          </a:ln>
        </p:spPr>
        <p:txBody>
          <a:bodyPr spcFirstLastPara="1" wrap="square" lIns="109725" tIns="45700" rIns="109725" bIns="45700" anchor="ctr" anchorCtr="0">
            <a:noAutofit/>
          </a:bodyPr>
          <a:lstStyle/>
          <a:p>
            <a:pPr marL="0" marR="0" lvl="0" indent="0" algn="l" rtl="0">
              <a:spcBef>
                <a:spcPts val="0"/>
              </a:spcBef>
              <a:spcAft>
                <a:spcPts val="0"/>
              </a:spcAft>
              <a:buNone/>
            </a:pPr>
            <a:r>
              <a:rPr lang="en-US" sz="2200" b="1">
                <a:solidFill>
                  <a:srgbClr val="2F9E44"/>
                </a:solidFill>
                <a:latin typeface="Arial"/>
                <a:ea typeface="Arial"/>
                <a:cs typeface="Arial"/>
                <a:sym typeface="Arial"/>
              </a:rPr>
              <a:t>Responde</a:t>
            </a:r>
            <a:r>
              <a:rPr lang="en-US" sz="2200" b="0">
                <a:solidFill>
                  <a:srgbClr val="1F1A23"/>
                </a:solidFill>
                <a:latin typeface="Arial"/>
                <a:ea typeface="Arial"/>
                <a:cs typeface="Arial"/>
                <a:sym typeface="Arial"/>
              </a:rPr>
              <a:t> lo revisado</a:t>
            </a:r>
            <a:endParaRPr/>
          </a:p>
        </p:txBody>
      </p:sp>
      <p:sp>
        <p:nvSpPr>
          <p:cNvPr id="356" name="Google Shape;356;p15"/>
          <p:cNvSpPr/>
          <p:nvPr/>
        </p:nvSpPr>
        <p:spPr>
          <a:xfrm>
            <a:off x="7330744" y="3154680"/>
            <a:ext cx="4206240" cy="713232"/>
          </a:xfrm>
          <a:prstGeom prst="roundRect">
            <a:avLst>
              <a:gd name="adj" fmla="val 12000"/>
            </a:avLst>
          </a:prstGeom>
          <a:solidFill>
            <a:srgbClr val="F2F2F2"/>
          </a:solidFill>
          <a:ln>
            <a:noFill/>
          </a:ln>
        </p:spPr>
        <p:txBody>
          <a:bodyPr spcFirstLastPara="1" wrap="square" lIns="109725" tIns="45700" rIns="109725" bIns="45700" anchor="ctr" anchorCtr="0">
            <a:noAutofit/>
          </a:bodyPr>
          <a:lstStyle/>
          <a:p>
            <a:pPr marL="0" marR="0" lvl="0" indent="0" algn="l" rtl="0">
              <a:spcBef>
                <a:spcPts val="0"/>
              </a:spcBef>
              <a:spcAft>
                <a:spcPts val="0"/>
              </a:spcAft>
              <a:buNone/>
            </a:pPr>
            <a:r>
              <a:rPr lang="en-US" sz="2200" b="1">
                <a:solidFill>
                  <a:srgbClr val="1F1A23"/>
                </a:solidFill>
                <a:latin typeface="Arial"/>
                <a:ea typeface="Arial"/>
                <a:cs typeface="Arial"/>
                <a:sym typeface="Arial"/>
              </a:rPr>
              <a:t>Verifica</a:t>
            </a:r>
            <a:r>
              <a:rPr lang="en-US" sz="2200" b="0">
                <a:solidFill>
                  <a:srgbClr val="1F1A23"/>
                </a:solidFill>
                <a:latin typeface="Arial"/>
                <a:ea typeface="Arial"/>
                <a:cs typeface="Arial"/>
                <a:sym typeface="Arial"/>
              </a:rPr>
              <a:t> lo variable</a:t>
            </a:r>
            <a:endParaRPr/>
          </a:p>
        </p:txBody>
      </p:sp>
      <p:sp>
        <p:nvSpPr>
          <p:cNvPr id="357" name="Google Shape;357;p15"/>
          <p:cNvSpPr/>
          <p:nvPr/>
        </p:nvSpPr>
        <p:spPr>
          <a:xfrm>
            <a:off x="7330744" y="4023360"/>
            <a:ext cx="4206240" cy="713232"/>
          </a:xfrm>
          <a:prstGeom prst="roundRect">
            <a:avLst>
              <a:gd name="adj" fmla="val 12000"/>
            </a:avLst>
          </a:prstGeom>
          <a:solidFill>
            <a:srgbClr val="FFF0E7"/>
          </a:solidFill>
          <a:ln>
            <a:noFill/>
          </a:ln>
        </p:spPr>
        <p:txBody>
          <a:bodyPr spcFirstLastPara="1" wrap="square" lIns="109725" tIns="45700" rIns="109725" bIns="45700" anchor="ctr" anchorCtr="0">
            <a:noAutofit/>
          </a:bodyPr>
          <a:lstStyle/>
          <a:p>
            <a:pPr marL="0" marR="0" lvl="0" indent="0" algn="l" rtl="0">
              <a:spcBef>
                <a:spcPts val="0"/>
              </a:spcBef>
              <a:spcAft>
                <a:spcPts val="0"/>
              </a:spcAft>
              <a:buNone/>
            </a:pPr>
            <a:r>
              <a:rPr lang="en-US" sz="2200" b="1">
                <a:solidFill>
                  <a:srgbClr val="F07F2F"/>
                </a:solidFill>
                <a:latin typeface="Arial"/>
                <a:ea typeface="Arial"/>
                <a:cs typeface="Arial"/>
                <a:sym typeface="Arial"/>
              </a:rPr>
              <a:t>Deriva</a:t>
            </a:r>
            <a:r>
              <a:rPr lang="en-US" sz="2200" b="0">
                <a:solidFill>
                  <a:srgbClr val="1F1A23"/>
                </a:solidFill>
                <a:latin typeface="Arial"/>
                <a:ea typeface="Arial"/>
                <a:cs typeface="Arial"/>
                <a:sym typeface="Arial"/>
              </a:rPr>
              <a:t> lo excepcional</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62"/>
        <p:cNvGrpSpPr/>
        <p:nvPr/>
      </p:nvGrpSpPr>
      <p:grpSpPr>
        <a:xfrm>
          <a:off x="0" y="0"/>
          <a:ext cx="0" cy="0"/>
          <a:chOff x="0" y="0"/>
          <a:chExt cx="0" cy="0"/>
        </a:xfrm>
      </p:grpSpPr>
      <p:sp>
        <p:nvSpPr>
          <p:cNvPr id="364" name="Google Shape;364;p16"/>
          <p:cNvSpPr/>
          <p:nvPr/>
        </p:nvSpPr>
        <p:spPr>
          <a:xfrm>
            <a:off x="533400" y="742950"/>
            <a:ext cx="11125200" cy="609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325" b="1">
                <a:solidFill>
                  <a:srgbClr val="1F1A23"/>
                </a:solidFill>
                <a:latin typeface="Arial"/>
                <a:ea typeface="Arial"/>
                <a:cs typeface="Arial"/>
                <a:sym typeface="Arial"/>
              </a:rPr>
              <a:t>Un chatbot de turnos para un consultorio</a:t>
            </a:r>
            <a:endParaRPr/>
          </a:p>
        </p:txBody>
      </p:sp>
      <p:sp>
        <p:nvSpPr>
          <p:cNvPr id="365" name="Google Shape;365;p16"/>
          <p:cNvSpPr/>
          <p:nvPr/>
        </p:nvSpPr>
        <p:spPr>
          <a:xfrm>
            <a:off x="533400" y="6362700"/>
            <a:ext cx="11125200" cy="9525"/>
          </a:xfrm>
          <a:prstGeom prst="rect">
            <a:avLst/>
          </a:prstGeom>
          <a:solidFill>
            <a:srgbClr val="D7D7D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p>
        </p:txBody>
      </p:sp>
      <p:sp>
        <p:nvSpPr>
          <p:cNvPr id="366" name="Google Shape;366;p16"/>
          <p:cNvSpPr/>
          <p:nvPr/>
        </p:nvSpPr>
        <p:spPr>
          <a:xfrm>
            <a:off x="533400" y="6486525"/>
            <a:ext cx="866775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Municipalidad de Córdoba · Club de Emprendedores de Córdoba · Fundación Tecnología con Propósito</a:t>
            </a:r>
            <a:endParaRPr/>
          </a:p>
        </p:txBody>
      </p:sp>
      <p:sp>
        <p:nvSpPr>
          <p:cNvPr id="373" name="Google Shape;373;p16"/>
          <p:cNvSpPr/>
          <p:nvPr/>
        </p:nvSpPr>
        <p:spPr>
          <a:xfrm>
            <a:off x="1081735" y="2542032"/>
            <a:ext cx="310896" cy="310896"/>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p>
        </p:txBody>
      </p:sp>
      <p:sp>
        <p:nvSpPr>
          <p:cNvPr id="374" name="Google Shape;374;p16"/>
          <p:cNvSpPr/>
          <p:nvPr/>
        </p:nvSpPr>
        <p:spPr>
          <a:xfrm>
            <a:off x="1511503" y="2642615"/>
            <a:ext cx="1463040" cy="109728"/>
          </a:xfrm>
          <a:prstGeom prst="roundRect">
            <a:avLst>
              <a:gd name="adj" fmla="val 50000"/>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p>
        </p:txBody>
      </p:sp>
      <p:sp>
        <p:nvSpPr>
          <p:cNvPr id="379" name="Google Shape;379;p16"/>
          <p:cNvSpPr/>
          <p:nvPr/>
        </p:nvSpPr>
        <p:spPr>
          <a:xfrm>
            <a:off x="6096000" y="2060828"/>
            <a:ext cx="64008" cy="420623"/>
          </a:xfrm>
          <a:prstGeom prst="rect">
            <a:avLst/>
          </a:prstGeom>
          <a:solidFill>
            <a:srgbClr val="74747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p>
        </p:txBody>
      </p:sp>
      <p:sp>
        <p:nvSpPr>
          <p:cNvPr id="380" name="Google Shape;380;p16"/>
          <p:cNvSpPr txBox="1"/>
          <p:nvPr/>
        </p:nvSpPr>
        <p:spPr>
          <a:xfrm>
            <a:off x="6324600" y="1987677"/>
            <a:ext cx="3810121" cy="566928"/>
          </a:xfrm>
          <a:prstGeom prst="rect">
            <a:avLst/>
          </a:prstGeom>
          <a:noFill/>
          <a:ln>
            <a:noFill/>
          </a:ln>
        </p:spPr>
        <p:txBody>
          <a:bodyPr spcFirstLastPara="1" wrap="square" lIns="91425" tIns="0" rIns="91425" bIns="0" anchor="ctr" anchorCtr="0">
            <a:noAutofit/>
          </a:bodyPr>
          <a:lstStyle/>
          <a:p>
            <a:pPr marL="0" marR="0" lvl="0" indent="0" algn="l" rtl="0">
              <a:spcBef>
                <a:spcPts val="0"/>
              </a:spcBef>
              <a:spcAft>
                <a:spcPts val="0"/>
              </a:spcAft>
              <a:buNone/>
            </a:pPr>
            <a:r>
              <a:rPr lang="en-US" sz="2000" b="1" dirty="0" err="1">
                <a:solidFill>
                  <a:srgbClr val="1F1A23"/>
                </a:solidFill>
                <a:latin typeface="Arial"/>
                <a:ea typeface="Arial"/>
                <a:cs typeface="Arial"/>
                <a:sym typeface="Arial"/>
              </a:rPr>
              <a:t>Propósito</a:t>
            </a:r>
            <a:endParaRPr dirty="0"/>
          </a:p>
        </p:txBody>
      </p:sp>
      <p:sp>
        <p:nvSpPr>
          <p:cNvPr id="381" name="Google Shape;381;p16"/>
          <p:cNvSpPr/>
          <p:nvPr/>
        </p:nvSpPr>
        <p:spPr>
          <a:xfrm>
            <a:off x="6096000" y="2929509"/>
            <a:ext cx="64008" cy="420623"/>
          </a:xfrm>
          <a:prstGeom prst="rect">
            <a:avLst/>
          </a:prstGeom>
          <a:solidFill>
            <a:srgbClr val="74747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p>
        </p:txBody>
      </p:sp>
      <p:sp>
        <p:nvSpPr>
          <p:cNvPr id="382" name="Google Shape;382;p16"/>
          <p:cNvSpPr txBox="1"/>
          <p:nvPr/>
        </p:nvSpPr>
        <p:spPr>
          <a:xfrm>
            <a:off x="6324600" y="2856357"/>
            <a:ext cx="3810121" cy="566928"/>
          </a:xfrm>
          <a:prstGeom prst="rect">
            <a:avLst/>
          </a:prstGeom>
          <a:noFill/>
          <a:ln>
            <a:noFill/>
          </a:ln>
        </p:spPr>
        <p:txBody>
          <a:bodyPr spcFirstLastPara="1" wrap="square" lIns="91425" tIns="0" rIns="91425" bIns="0" anchor="ctr" anchorCtr="0">
            <a:noAutofit/>
          </a:bodyPr>
          <a:lstStyle/>
          <a:p>
            <a:pPr marL="0" marR="0" lvl="0" indent="0" algn="l" rtl="0">
              <a:spcBef>
                <a:spcPts val="0"/>
              </a:spcBef>
              <a:spcAft>
                <a:spcPts val="0"/>
              </a:spcAft>
              <a:buNone/>
            </a:pPr>
            <a:r>
              <a:rPr lang="en-US" sz="2000" b="1" dirty="0">
                <a:solidFill>
                  <a:srgbClr val="1F1A23"/>
                </a:solidFill>
                <a:latin typeface="Arial"/>
                <a:ea typeface="Arial"/>
                <a:cs typeface="Arial"/>
                <a:sym typeface="Arial"/>
              </a:rPr>
              <a:t>Información</a:t>
            </a:r>
            <a:endParaRPr dirty="0"/>
          </a:p>
        </p:txBody>
      </p:sp>
      <p:sp>
        <p:nvSpPr>
          <p:cNvPr id="383" name="Google Shape;383;p16"/>
          <p:cNvSpPr/>
          <p:nvPr/>
        </p:nvSpPr>
        <p:spPr>
          <a:xfrm>
            <a:off x="6096000" y="3798188"/>
            <a:ext cx="64008" cy="420623"/>
          </a:xfrm>
          <a:prstGeom prst="rect">
            <a:avLst/>
          </a:prstGeom>
          <a:solidFill>
            <a:srgbClr val="74747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p>
        </p:txBody>
      </p:sp>
      <p:sp>
        <p:nvSpPr>
          <p:cNvPr id="384" name="Google Shape;384;p16"/>
          <p:cNvSpPr txBox="1"/>
          <p:nvPr/>
        </p:nvSpPr>
        <p:spPr>
          <a:xfrm>
            <a:off x="6324600" y="3725036"/>
            <a:ext cx="3810121" cy="566928"/>
          </a:xfrm>
          <a:prstGeom prst="rect">
            <a:avLst/>
          </a:prstGeom>
          <a:noFill/>
          <a:ln>
            <a:noFill/>
          </a:ln>
        </p:spPr>
        <p:txBody>
          <a:bodyPr spcFirstLastPara="1" wrap="square" lIns="91425" tIns="0" rIns="91425" bIns="0" anchor="ctr" anchorCtr="0">
            <a:noAutofit/>
          </a:bodyPr>
          <a:lstStyle/>
          <a:p>
            <a:pPr marL="0" marR="0" lvl="0" indent="0" algn="l" rtl="0">
              <a:spcBef>
                <a:spcPts val="0"/>
              </a:spcBef>
              <a:spcAft>
                <a:spcPts val="0"/>
              </a:spcAft>
              <a:buNone/>
            </a:pPr>
            <a:r>
              <a:rPr lang="en-US" sz="2000" b="1" dirty="0" err="1">
                <a:solidFill>
                  <a:srgbClr val="1F1A23"/>
                </a:solidFill>
                <a:latin typeface="Arial"/>
                <a:ea typeface="Arial"/>
                <a:cs typeface="Arial"/>
                <a:sym typeface="Arial"/>
              </a:rPr>
              <a:t>Reglas</a:t>
            </a:r>
            <a:endParaRPr dirty="0"/>
          </a:p>
        </p:txBody>
      </p:sp>
      <p:sp>
        <p:nvSpPr>
          <p:cNvPr id="385" name="Google Shape;385;p16"/>
          <p:cNvSpPr/>
          <p:nvPr/>
        </p:nvSpPr>
        <p:spPr>
          <a:xfrm>
            <a:off x="6096000" y="4666869"/>
            <a:ext cx="64008" cy="420623"/>
          </a:xfrm>
          <a:prstGeom prst="rect">
            <a:avLst/>
          </a:prstGeom>
          <a:solidFill>
            <a:srgbClr val="F07F2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p>
        </p:txBody>
      </p:sp>
      <p:sp>
        <p:nvSpPr>
          <p:cNvPr id="386" name="Google Shape;386;p16"/>
          <p:cNvSpPr txBox="1"/>
          <p:nvPr/>
        </p:nvSpPr>
        <p:spPr>
          <a:xfrm>
            <a:off x="6324600" y="4593717"/>
            <a:ext cx="3810121" cy="566928"/>
          </a:xfrm>
          <a:prstGeom prst="rect">
            <a:avLst/>
          </a:prstGeom>
          <a:noFill/>
          <a:ln>
            <a:noFill/>
          </a:ln>
        </p:spPr>
        <p:txBody>
          <a:bodyPr spcFirstLastPara="1" wrap="square" lIns="91425" tIns="0" rIns="91425" bIns="0" anchor="ctr" anchorCtr="0">
            <a:noAutofit/>
          </a:bodyPr>
          <a:lstStyle/>
          <a:p>
            <a:pPr marL="0" marR="0" lvl="0" indent="0" algn="l" rtl="0">
              <a:spcBef>
                <a:spcPts val="0"/>
              </a:spcBef>
              <a:spcAft>
                <a:spcPts val="0"/>
              </a:spcAft>
              <a:buNone/>
            </a:pPr>
            <a:r>
              <a:rPr lang="en-US" sz="2000" b="1">
                <a:solidFill>
                  <a:srgbClr val="F07F2F"/>
                </a:solidFill>
                <a:latin typeface="Arial"/>
                <a:ea typeface="Arial"/>
                <a:cs typeface="Arial"/>
                <a:sym typeface="Arial"/>
              </a:rPr>
              <a:t>Límite</a:t>
            </a:r>
            <a:endParaRPr/>
          </a:p>
        </p:txBody>
      </p:sp>
      <p:pic>
        <p:nvPicPr>
          <p:cNvPr id="3" name="Imagen 2">
            <a:extLst>
              <a:ext uri="{FF2B5EF4-FFF2-40B4-BE49-F238E27FC236}">
                <a16:creationId xmlns:a16="http://schemas.microsoft.com/office/drawing/2014/main" id="{2D694114-B6C3-4459-99ED-A59B53D382BE}"/>
              </a:ext>
            </a:extLst>
          </p:cNvPr>
          <p:cNvPicPr>
            <a:picLocks noChangeAspect="1"/>
          </p:cNvPicPr>
          <p:nvPr/>
        </p:nvPicPr>
        <p:blipFill>
          <a:blip r:embed="rId3"/>
          <a:stretch>
            <a:fillRect/>
          </a:stretch>
        </p:blipFill>
        <p:spPr>
          <a:xfrm>
            <a:off x="1081735" y="1546618"/>
            <a:ext cx="3219701" cy="433169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91"/>
        <p:cNvGrpSpPr/>
        <p:nvPr/>
      </p:nvGrpSpPr>
      <p:grpSpPr>
        <a:xfrm>
          <a:off x="0" y="0"/>
          <a:ext cx="0" cy="0"/>
          <a:chOff x="0" y="0"/>
          <a:chExt cx="0" cy="0"/>
        </a:xfrm>
      </p:grpSpPr>
      <p:sp>
        <p:nvSpPr>
          <p:cNvPr id="393" name="Google Shape;393;p17"/>
          <p:cNvSpPr/>
          <p:nvPr/>
        </p:nvSpPr>
        <p:spPr>
          <a:xfrm>
            <a:off x="533400" y="742950"/>
            <a:ext cx="11125200" cy="609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s-ES" sz="2325" b="1" dirty="0">
                <a:solidFill>
                  <a:srgbClr val="1F1A23"/>
                </a:solidFill>
                <a:latin typeface="Arial"/>
                <a:ea typeface="Arial"/>
                <a:cs typeface="Arial"/>
                <a:sym typeface="Arial"/>
              </a:rPr>
              <a:t>Ejemplo: Agente de IA como Copiloto</a:t>
            </a:r>
            <a:endParaRPr lang="es-ES" dirty="0"/>
          </a:p>
        </p:txBody>
      </p:sp>
      <p:sp>
        <p:nvSpPr>
          <p:cNvPr id="394" name="Google Shape;394;p17"/>
          <p:cNvSpPr/>
          <p:nvPr/>
        </p:nvSpPr>
        <p:spPr>
          <a:xfrm>
            <a:off x="533400" y="6362700"/>
            <a:ext cx="11125200" cy="9525"/>
          </a:xfrm>
          <a:prstGeom prst="rect">
            <a:avLst/>
          </a:prstGeom>
          <a:solidFill>
            <a:srgbClr val="D7D7D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p>
        </p:txBody>
      </p:sp>
      <p:sp>
        <p:nvSpPr>
          <p:cNvPr id="395" name="Google Shape;395;p17"/>
          <p:cNvSpPr/>
          <p:nvPr/>
        </p:nvSpPr>
        <p:spPr>
          <a:xfrm>
            <a:off x="533400" y="6486525"/>
            <a:ext cx="866775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Municipalidad de Córdoba · Club de Emprendedores de Córdoba · Fundación Tecnología con Propósito</a:t>
            </a:r>
            <a:endParaRPr/>
          </a:p>
        </p:txBody>
      </p:sp>
      <p:sp>
        <p:nvSpPr>
          <p:cNvPr id="397" name="Google Shape;397;p17"/>
          <p:cNvSpPr/>
          <p:nvPr/>
        </p:nvSpPr>
        <p:spPr>
          <a:xfrm>
            <a:off x="1981504" y="2057400"/>
            <a:ext cx="3291840" cy="914400"/>
          </a:xfrm>
          <a:prstGeom prst="roundRect">
            <a:avLst>
              <a:gd name="adj" fmla="val 12000"/>
            </a:avLst>
          </a:prstGeom>
          <a:solidFill>
            <a:srgbClr val="FFFFFF"/>
          </a:solidFill>
          <a:ln w="9525" cap="flat" cmpd="sng">
            <a:solidFill>
              <a:srgbClr val="D7D7D7"/>
            </a:solidFill>
            <a:prstDash val="solid"/>
            <a:round/>
            <a:headEnd type="none" w="sm" len="sm"/>
            <a:tailEnd type="none" w="sm" len="sm"/>
          </a:ln>
        </p:spPr>
        <p:txBody>
          <a:bodyPr spcFirstLastPara="1" wrap="square" lIns="109725" tIns="45700" rIns="109725" bIns="45700" anchor="ctr" anchorCtr="0">
            <a:noAutofit/>
          </a:bodyPr>
          <a:lstStyle/>
          <a:p>
            <a:pPr marL="0" marR="0" lvl="0" indent="0" algn="ctr" rtl="0">
              <a:spcBef>
                <a:spcPts val="0"/>
              </a:spcBef>
              <a:spcAft>
                <a:spcPts val="0"/>
              </a:spcAft>
              <a:buNone/>
            </a:pPr>
            <a:r>
              <a:rPr lang="en-US" sz="2400" b="1">
                <a:solidFill>
                  <a:srgbClr val="1F1A23"/>
                </a:solidFill>
                <a:latin typeface="Arial"/>
                <a:ea typeface="Arial"/>
                <a:cs typeface="Arial"/>
                <a:sym typeface="Arial"/>
              </a:rPr>
              <a:t>Cliente</a:t>
            </a:r>
            <a:endParaRPr/>
          </a:p>
        </p:txBody>
      </p:sp>
      <p:sp>
        <p:nvSpPr>
          <p:cNvPr id="398" name="Google Shape;398;p17"/>
          <p:cNvSpPr txBox="1"/>
          <p:nvPr/>
        </p:nvSpPr>
        <p:spPr>
          <a:xfrm>
            <a:off x="5273344" y="2057400"/>
            <a:ext cx="1645920" cy="914400"/>
          </a:xfrm>
          <a:prstGeom prst="rect">
            <a:avLst/>
          </a:prstGeom>
          <a:noFill/>
          <a:ln>
            <a:noFill/>
          </a:ln>
        </p:spPr>
        <p:txBody>
          <a:bodyPr spcFirstLastPara="1" wrap="square" lIns="91425" tIns="0" rIns="91425" bIns="0" anchor="ctr" anchorCtr="0">
            <a:noAutofit/>
          </a:bodyPr>
          <a:lstStyle/>
          <a:p>
            <a:pPr marL="0" marR="0" lvl="0" indent="0" algn="ctr" rtl="0">
              <a:lnSpc>
                <a:spcPct val="80000"/>
              </a:lnSpc>
              <a:spcBef>
                <a:spcPts val="0"/>
              </a:spcBef>
              <a:spcAft>
                <a:spcPts val="0"/>
              </a:spcAft>
              <a:buNone/>
            </a:pPr>
            <a:r>
              <a:rPr lang="en-US" sz="2600" b="1">
                <a:solidFill>
                  <a:srgbClr val="747474"/>
                </a:solidFill>
                <a:latin typeface="Arial"/>
                <a:ea typeface="Arial"/>
                <a:cs typeface="Arial"/>
                <a:sym typeface="Arial"/>
              </a:rPr>
              <a:t>→</a:t>
            </a:r>
            <a:endParaRPr/>
          </a:p>
          <a:p>
            <a:pPr marL="0" marR="0" lvl="0" indent="0" algn="ctr" rtl="0">
              <a:lnSpc>
                <a:spcPct val="80000"/>
              </a:lnSpc>
              <a:spcBef>
                <a:spcPts val="0"/>
              </a:spcBef>
              <a:spcAft>
                <a:spcPts val="0"/>
              </a:spcAft>
              <a:buNone/>
            </a:pPr>
            <a:r>
              <a:rPr lang="en-US" sz="2600" b="1">
                <a:solidFill>
                  <a:srgbClr val="747474"/>
                </a:solidFill>
                <a:latin typeface="Arial"/>
                <a:ea typeface="Arial"/>
                <a:cs typeface="Arial"/>
                <a:sym typeface="Arial"/>
              </a:rPr>
              <a:t>←</a:t>
            </a:r>
            <a:endParaRPr/>
          </a:p>
        </p:txBody>
      </p:sp>
      <p:sp>
        <p:nvSpPr>
          <p:cNvPr id="399" name="Google Shape;399;p17"/>
          <p:cNvSpPr/>
          <p:nvPr/>
        </p:nvSpPr>
        <p:spPr>
          <a:xfrm>
            <a:off x="6919264" y="2057400"/>
            <a:ext cx="3291840" cy="914400"/>
          </a:xfrm>
          <a:prstGeom prst="roundRect">
            <a:avLst>
              <a:gd name="adj" fmla="val 12000"/>
            </a:avLst>
          </a:prstGeom>
          <a:solidFill>
            <a:srgbClr val="F2F2F2"/>
          </a:solidFill>
          <a:ln>
            <a:noFill/>
          </a:ln>
        </p:spPr>
        <p:txBody>
          <a:bodyPr spcFirstLastPara="1" wrap="square" lIns="109725" tIns="45700" rIns="109725" bIns="45700" anchor="ctr" anchorCtr="0">
            <a:noAutofit/>
          </a:bodyPr>
          <a:lstStyle/>
          <a:p>
            <a:pPr marL="0" marR="0" lvl="0" indent="0" algn="ctr" rtl="0">
              <a:spcBef>
                <a:spcPts val="0"/>
              </a:spcBef>
              <a:spcAft>
                <a:spcPts val="0"/>
              </a:spcAft>
              <a:buNone/>
            </a:pPr>
            <a:r>
              <a:rPr lang="en-US" sz="2400" b="1">
                <a:solidFill>
                  <a:srgbClr val="1F1A23"/>
                </a:solidFill>
                <a:latin typeface="Arial"/>
                <a:ea typeface="Arial"/>
                <a:cs typeface="Arial"/>
                <a:sym typeface="Arial"/>
              </a:rPr>
              <a:t>Vendedor</a:t>
            </a:r>
            <a:endParaRPr/>
          </a:p>
        </p:txBody>
      </p:sp>
      <p:sp>
        <p:nvSpPr>
          <p:cNvPr id="400" name="Google Shape;400;p17"/>
          <p:cNvSpPr txBox="1"/>
          <p:nvPr/>
        </p:nvSpPr>
        <p:spPr>
          <a:xfrm>
            <a:off x="2072944" y="3063239"/>
            <a:ext cx="3010044" cy="68580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None/>
            </a:pPr>
            <a:r>
              <a:rPr lang="en-US" sz="2000" b="0" dirty="0">
                <a:solidFill>
                  <a:srgbClr val="747474"/>
                </a:solidFill>
                <a:latin typeface="Arial"/>
                <a:ea typeface="Arial"/>
                <a:cs typeface="Arial"/>
                <a:sym typeface="Arial"/>
              </a:rPr>
              <a:t>lee la </a:t>
            </a:r>
            <a:r>
              <a:rPr lang="en-US" sz="2000" b="0" dirty="0" err="1">
                <a:solidFill>
                  <a:srgbClr val="747474"/>
                </a:solidFill>
                <a:latin typeface="Arial"/>
                <a:ea typeface="Arial"/>
                <a:cs typeface="Arial"/>
                <a:sym typeface="Arial"/>
              </a:rPr>
              <a:t>conversación</a:t>
            </a:r>
            <a:r>
              <a:rPr lang="en-US" sz="2000" b="0" dirty="0">
                <a:solidFill>
                  <a:srgbClr val="747474"/>
                </a:solidFill>
                <a:latin typeface="Arial"/>
                <a:ea typeface="Arial"/>
                <a:cs typeface="Arial"/>
                <a:sym typeface="Arial"/>
              </a:rPr>
              <a:t> </a:t>
            </a:r>
            <a:r>
              <a:rPr lang="en-US" sz="2400" b="1" dirty="0">
                <a:solidFill>
                  <a:srgbClr val="747474"/>
                </a:solidFill>
                <a:latin typeface="Arial"/>
                <a:ea typeface="Arial"/>
                <a:cs typeface="Arial"/>
                <a:sym typeface="Arial"/>
              </a:rPr>
              <a:t>↓</a:t>
            </a:r>
            <a:endParaRPr dirty="0"/>
          </a:p>
        </p:txBody>
      </p:sp>
      <p:sp>
        <p:nvSpPr>
          <p:cNvPr id="401" name="Google Shape;401;p17"/>
          <p:cNvSpPr txBox="1"/>
          <p:nvPr/>
        </p:nvSpPr>
        <p:spPr>
          <a:xfrm>
            <a:off x="7178040" y="3063239"/>
            <a:ext cx="4480560" cy="6858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None/>
            </a:pPr>
            <a:r>
              <a:rPr lang="en-US" sz="2400" b="1">
                <a:solidFill>
                  <a:srgbClr val="A855F7"/>
                </a:solidFill>
                <a:latin typeface="Arial"/>
                <a:ea typeface="Arial"/>
                <a:cs typeface="Arial"/>
                <a:sym typeface="Arial"/>
              </a:rPr>
              <a:t>↑</a:t>
            </a:r>
            <a:r>
              <a:rPr lang="en-US" sz="2000" b="1">
                <a:solidFill>
                  <a:srgbClr val="A855F7"/>
                </a:solidFill>
                <a:latin typeface="Arial"/>
                <a:ea typeface="Arial"/>
                <a:cs typeface="Arial"/>
                <a:sym typeface="Arial"/>
              </a:rPr>
              <a:t> resumen para el vendedor</a:t>
            </a:r>
            <a:endParaRPr/>
          </a:p>
        </p:txBody>
      </p:sp>
      <p:sp>
        <p:nvSpPr>
          <p:cNvPr id="402" name="Google Shape;402;p17"/>
          <p:cNvSpPr/>
          <p:nvPr/>
        </p:nvSpPr>
        <p:spPr>
          <a:xfrm>
            <a:off x="4450384" y="3794760"/>
            <a:ext cx="3291840" cy="914400"/>
          </a:xfrm>
          <a:prstGeom prst="roundRect">
            <a:avLst>
              <a:gd name="adj" fmla="val 12000"/>
            </a:avLst>
          </a:prstGeom>
          <a:solidFill>
            <a:srgbClr val="F4EBFF"/>
          </a:solidFill>
          <a:ln>
            <a:noFill/>
          </a:ln>
        </p:spPr>
        <p:txBody>
          <a:bodyPr spcFirstLastPara="1" wrap="square" lIns="109725" tIns="45700" rIns="109725" bIns="45700" anchor="ctr" anchorCtr="0">
            <a:noAutofit/>
          </a:bodyPr>
          <a:lstStyle/>
          <a:p>
            <a:pPr marL="0" marR="0" lvl="0" indent="0" algn="ctr" rtl="0">
              <a:spcBef>
                <a:spcPts val="0"/>
              </a:spcBef>
              <a:spcAft>
                <a:spcPts val="0"/>
              </a:spcAft>
              <a:buNone/>
            </a:pPr>
            <a:r>
              <a:rPr lang="en-US" sz="2400" b="1">
                <a:solidFill>
                  <a:srgbClr val="A855F7"/>
                </a:solidFill>
                <a:latin typeface="Arial"/>
                <a:ea typeface="Arial"/>
                <a:cs typeface="Arial"/>
                <a:sym typeface="Arial"/>
              </a:rPr>
              <a:t>Agente</a:t>
            </a:r>
            <a:endParaRPr/>
          </a:p>
        </p:txBody>
      </p:sp>
      <p:sp>
        <p:nvSpPr>
          <p:cNvPr id="403" name="Google Shape;403;p17"/>
          <p:cNvSpPr txBox="1"/>
          <p:nvPr/>
        </p:nvSpPr>
        <p:spPr>
          <a:xfrm>
            <a:off x="533095" y="5120640"/>
            <a:ext cx="11125504" cy="548640"/>
          </a:xfrm>
          <a:prstGeom prst="rect">
            <a:avLst/>
          </a:prstGeom>
          <a:noFill/>
          <a:ln>
            <a:noFill/>
          </a:ln>
        </p:spPr>
        <p:txBody>
          <a:bodyPr spcFirstLastPara="1" wrap="square" lIns="91425" tIns="0" rIns="91425" bIns="0" anchor="ctr" anchorCtr="0">
            <a:noAutofit/>
          </a:bodyPr>
          <a:lstStyle/>
          <a:p>
            <a:pPr marL="0" marR="0" lvl="0" indent="0" algn="ctr" rtl="0">
              <a:spcBef>
                <a:spcPts val="0"/>
              </a:spcBef>
              <a:spcAft>
                <a:spcPts val="0"/>
              </a:spcAft>
              <a:buNone/>
            </a:pPr>
            <a:r>
              <a:rPr lang="en-US" sz="2200" b="1" dirty="0">
                <a:solidFill>
                  <a:srgbClr val="1F1A23"/>
                </a:solidFill>
                <a:latin typeface="Arial"/>
                <a:ea typeface="Arial"/>
                <a:cs typeface="Arial"/>
                <a:sym typeface="Arial"/>
              </a:rPr>
              <a:t>No le </a:t>
            </a:r>
            <a:r>
              <a:rPr lang="en-US" sz="2200" b="1" dirty="0" err="1">
                <a:solidFill>
                  <a:srgbClr val="1F1A23"/>
                </a:solidFill>
                <a:latin typeface="Arial"/>
                <a:ea typeface="Arial"/>
                <a:cs typeface="Arial"/>
                <a:sym typeface="Arial"/>
              </a:rPr>
              <a:t>responde</a:t>
            </a:r>
            <a:r>
              <a:rPr lang="en-US" sz="2200" b="1" dirty="0">
                <a:solidFill>
                  <a:srgbClr val="1F1A23"/>
                </a:solidFill>
                <a:latin typeface="Arial"/>
                <a:ea typeface="Arial"/>
                <a:cs typeface="Arial"/>
                <a:sym typeface="Arial"/>
              </a:rPr>
              <a:t> al </a:t>
            </a:r>
            <a:r>
              <a:rPr lang="en-US" sz="2200" b="1" dirty="0" err="1">
                <a:solidFill>
                  <a:srgbClr val="1F1A23"/>
                </a:solidFill>
                <a:latin typeface="Arial"/>
                <a:ea typeface="Arial"/>
                <a:cs typeface="Arial"/>
                <a:sym typeface="Arial"/>
              </a:rPr>
              <a:t>cliente</a:t>
            </a:r>
            <a:r>
              <a:rPr lang="en-US" sz="2200" b="1" dirty="0">
                <a:solidFill>
                  <a:srgbClr val="1F1A23"/>
                </a:solidFill>
                <a:latin typeface="Arial"/>
                <a:ea typeface="Arial"/>
                <a:cs typeface="Arial"/>
                <a:sym typeface="Arial"/>
              </a:rPr>
              <a:t>. </a:t>
            </a:r>
            <a:r>
              <a:rPr lang="en-US" sz="2200" b="1" dirty="0" err="1">
                <a:solidFill>
                  <a:srgbClr val="A855F7"/>
                </a:solidFill>
                <a:latin typeface="Arial"/>
                <a:ea typeface="Arial"/>
                <a:cs typeface="Arial"/>
                <a:sym typeface="Arial"/>
              </a:rPr>
              <a:t>Prepara</a:t>
            </a:r>
            <a:r>
              <a:rPr lang="en-US" sz="2200" b="1" dirty="0">
                <a:solidFill>
                  <a:srgbClr val="A855F7"/>
                </a:solidFill>
                <a:latin typeface="Arial"/>
                <a:ea typeface="Arial"/>
                <a:cs typeface="Arial"/>
                <a:sym typeface="Arial"/>
              </a:rPr>
              <a:t> al </a:t>
            </a:r>
            <a:r>
              <a:rPr lang="en-US" sz="2200" b="1" dirty="0" err="1">
                <a:solidFill>
                  <a:srgbClr val="A855F7"/>
                </a:solidFill>
                <a:latin typeface="Arial"/>
                <a:ea typeface="Arial"/>
                <a:cs typeface="Arial"/>
                <a:sym typeface="Arial"/>
              </a:rPr>
              <a:t>vendedor</a:t>
            </a:r>
            <a:r>
              <a:rPr lang="en-US" sz="2200" b="1" dirty="0">
                <a:solidFill>
                  <a:srgbClr val="A855F7"/>
                </a:solidFill>
                <a:latin typeface="Arial"/>
                <a:ea typeface="Arial"/>
                <a:cs typeface="Arial"/>
                <a:sym typeface="Arial"/>
              </a:rPr>
              <a:t>.</a:t>
            </a: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08"/>
        <p:cNvGrpSpPr/>
        <p:nvPr/>
      </p:nvGrpSpPr>
      <p:grpSpPr>
        <a:xfrm>
          <a:off x="0" y="0"/>
          <a:ext cx="0" cy="0"/>
          <a:chOff x="0" y="0"/>
          <a:chExt cx="0" cy="0"/>
        </a:xfrm>
      </p:grpSpPr>
      <p:sp>
        <p:nvSpPr>
          <p:cNvPr id="410" name="Google Shape;410;p18"/>
          <p:cNvSpPr/>
          <p:nvPr/>
        </p:nvSpPr>
        <p:spPr>
          <a:xfrm>
            <a:off x="524313" y="211433"/>
            <a:ext cx="11125200" cy="609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325" b="1" dirty="0">
                <a:solidFill>
                  <a:srgbClr val="1F1A23"/>
                </a:solidFill>
                <a:latin typeface="Arial"/>
                <a:ea typeface="Arial"/>
                <a:cs typeface="Arial"/>
                <a:sym typeface="Arial"/>
              </a:rPr>
              <a:t>Un </a:t>
            </a:r>
            <a:r>
              <a:rPr lang="en-US" sz="2325" b="1" dirty="0" err="1">
                <a:solidFill>
                  <a:srgbClr val="1F1A23"/>
                </a:solidFill>
                <a:latin typeface="Arial"/>
                <a:ea typeface="Arial"/>
                <a:cs typeface="Arial"/>
                <a:sym typeface="Arial"/>
              </a:rPr>
              <a:t>copiloto</a:t>
            </a:r>
            <a:r>
              <a:rPr lang="en-US" sz="2325" b="1" dirty="0">
                <a:solidFill>
                  <a:srgbClr val="1F1A23"/>
                </a:solidFill>
                <a:latin typeface="Arial"/>
                <a:ea typeface="Arial"/>
                <a:cs typeface="Arial"/>
                <a:sym typeface="Arial"/>
              </a:rPr>
              <a:t> para </a:t>
            </a:r>
            <a:r>
              <a:rPr lang="en-US" sz="2325" b="1" dirty="0" err="1">
                <a:solidFill>
                  <a:srgbClr val="1F1A23"/>
                </a:solidFill>
                <a:latin typeface="Arial"/>
                <a:ea typeface="Arial"/>
                <a:cs typeface="Arial"/>
                <a:sym typeface="Arial"/>
              </a:rPr>
              <a:t>cotizar</a:t>
            </a:r>
            <a:r>
              <a:rPr lang="en-US" sz="2325" b="1" dirty="0">
                <a:solidFill>
                  <a:srgbClr val="1F1A23"/>
                </a:solidFill>
                <a:latin typeface="Arial"/>
                <a:ea typeface="Arial"/>
                <a:cs typeface="Arial"/>
                <a:sym typeface="Arial"/>
              </a:rPr>
              <a:t> </a:t>
            </a:r>
            <a:r>
              <a:rPr lang="en-US" sz="2325" b="1" dirty="0" err="1">
                <a:solidFill>
                  <a:srgbClr val="1F1A23"/>
                </a:solidFill>
                <a:latin typeface="Arial"/>
                <a:ea typeface="Arial"/>
                <a:cs typeface="Arial"/>
                <a:sym typeface="Arial"/>
              </a:rPr>
              <a:t>viajes</a:t>
            </a:r>
            <a:endParaRPr dirty="0"/>
          </a:p>
        </p:txBody>
      </p:sp>
      <p:sp>
        <p:nvSpPr>
          <p:cNvPr id="411" name="Google Shape;411;p18"/>
          <p:cNvSpPr/>
          <p:nvPr/>
        </p:nvSpPr>
        <p:spPr>
          <a:xfrm>
            <a:off x="533400" y="6362700"/>
            <a:ext cx="11125200" cy="9525"/>
          </a:xfrm>
          <a:prstGeom prst="rect">
            <a:avLst/>
          </a:prstGeom>
          <a:solidFill>
            <a:srgbClr val="D7D7D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p>
        </p:txBody>
      </p:sp>
      <p:sp>
        <p:nvSpPr>
          <p:cNvPr id="412" name="Google Shape;412;p18"/>
          <p:cNvSpPr/>
          <p:nvPr/>
        </p:nvSpPr>
        <p:spPr>
          <a:xfrm>
            <a:off x="533400" y="6486525"/>
            <a:ext cx="866775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Municipalidad de Córdoba · Club de Emprendedores de Córdoba · Fundación Tecnología con Propósito</a:t>
            </a:r>
            <a:endParaRPr/>
          </a:p>
        </p:txBody>
      </p:sp>
      <p:sp>
        <p:nvSpPr>
          <p:cNvPr id="414" name="Google Shape;414;p18"/>
          <p:cNvSpPr/>
          <p:nvPr/>
        </p:nvSpPr>
        <p:spPr>
          <a:xfrm>
            <a:off x="533095" y="1135350"/>
            <a:ext cx="7042082" cy="4625369"/>
          </a:xfrm>
          <a:prstGeom prst="roundRect">
            <a:avLst>
              <a:gd name="adj" fmla="val 3000"/>
            </a:avLst>
          </a:prstGeom>
          <a:solidFill>
            <a:srgbClr val="F2F2F2"/>
          </a:solidFill>
          <a:ln w="9525" cap="flat" cmpd="sng">
            <a:solidFill>
              <a:srgbClr val="D7D7D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p>
        </p:txBody>
      </p:sp>
      <p:sp>
        <p:nvSpPr>
          <p:cNvPr id="417" name="Google Shape;417;p18"/>
          <p:cNvSpPr/>
          <p:nvPr/>
        </p:nvSpPr>
        <p:spPr>
          <a:xfrm>
            <a:off x="8041219" y="1918515"/>
            <a:ext cx="4038721" cy="548640"/>
          </a:xfrm>
          <a:prstGeom prst="roundRect">
            <a:avLst>
              <a:gd name="adj" fmla="val 20000"/>
            </a:avLst>
          </a:prstGeom>
          <a:noFill/>
          <a:ln>
            <a:noFill/>
          </a:ln>
        </p:spPr>
        <p:txBody>
          <a:bodyPr spcFirstLastPara="1" wrap="square" lIns="109725" tIns="45700" rIns="109725" bIns="45700" anchor="ctr" anchorCtr="0">
            <a:noAutofit/>
          </a:bodyPr>
          <a:lstStyle/>
          <a:p>
            <a:pPr marL="0" marR="0" lvl="0" indent="0" algn="l" rtl="0">
              <a:spcBef>
                <a:spcPts val="0"/>
              </a:spcBef>
              <a:spcAft>
                <a:spcPts val="0"/>
              </a:spcAft>
              <a:buNone/>
            </a:pPr>
            <a:r>
              <a:rPr lang="en-US" sz="2000" b="1" dirty="0" err="1">
                <a:solidFill>
                  <a:srgbClr val="1F1A23"/>
                </a:solidFill>
                <a:latin typeface="Arial"/>
                <a:ea typeface="Arial"/>
                <a:cs typeface="Arial"/>
                <a:sym typeface="Arial"/>
              </a:rPr>
              <a:t>Conversación</a:t>
            </a:r>
            <a:endParaRPr dirty="0"/>
          </a:p>
        </p:txBody>
      </p:sp>
      <p:sp>
        <p:nvSpPr>
          <p:cNvPr id="418" name="Google Shape;418;p18"/>
          <p:cNvSpPr txBox="1"/>
          <p:nvPr/>
        </p:nvSpPr>
        <p:spPr>
          <a:xfrm>
            <a:off x="8041219" y="2467155"/>
            <a:ext cx="914400" cy="384048"/>
          </a:xfrm>
          <a:prstGeom prst="rect">
            <a:avLst/>
          </a:prstGeom>
          <a:noFill/>
          <a:ln>
            <a:noFill/>
          </a:ln>
        </p:spPr>
        <p:txBody>
          <a:bodyPr spcFirstLastPara="1" wrap="square" lIns="109725" tIns="0" rIns="109725" bIns="0" anchor="ctr" anchorCtr="0">
            <a:noAutofit/>
          </a:bodyPr>
          <a:lstStyle/>
          <a:p>
            <a:pPr marL="0" marR="0" lvl="0" indent="0" algn="l" rtl="0">
              <a:spcBef>
                <a:spcPts val="0"/>
              </a:spcBef>
              <a:spcAft>
                <a:spcPts val="0"/>
              </a:spcAft>
              <a:buNone/>
            </a:pPr>
            <a:r>
              <a:rPr lang="en-US" sz="2000" b="1">
                <a:solidFill>
                  <a:srgbClr val="747474"/>
                </a:solidFill>
                <a:latin typeface="Arial"/>
                <a:ea typeface="Arial"/>
                <a:cs typeface="Arial"/>
                <a:sym typeface="Arial"/>
              </a:rPr>
              <a:t>↓</a:t>
            </a:r>
            <a:endParaRPr/>
          </a:p>
        </p:txBody>
      </p:sp>
      <p:sp>
        <p:nvSpPr>
          <p:cNvPr id="419" name="Google Shape;419;p18"/>
          <p:cNvSpPr/>
          <p:nvPr/>
        </p:nvSpPr>
        <p:spPr>
          <a:xfrm>
            <a:off x="8041219" y="2851203"/>
            <a:ext cx="4038721" cy="548640"/>
          </a:xfrm>
          <a:prstGeom prst="roundRect">
            <a:avLst>
              <a:gd name="adj" fmla="val 20000"/>
            </a:avLst>
          </a:prstGeom>
          <a:noFill/>
          <a:ln>
            <a:noFill/>
          </a:ln>
        </p:spPr>
        <p:txBody>
          <a:bodyPr spcFirstLastPara="1" wrap="square" lIns="109725" tIns="45700" rIns="109725" bIns="45700" anchor="ctr" anchorCtr="0">
            <a:noAutofit/>
          </a:bodyPr>
          <a:lstStyle/>
          <a:p>
            <a:pPr marL="0" marR="0" lvl="0" indent="0" algn="l" rtl="0">
              <a:spcBef>
                <a:spcPts val="0"/>
              </a:spcBef>
              <a:spcAft>
                <a:spcPts val="0"/>
              </a:spcAft>
              <a:buNone/>
            </a:pPr>
            <a:r>
              <a:rPr lang="en-US" sz="2000" b="1">
                <a:solidFill>
                  <a:srgbClr val="1F1A23"/>
                </a:solidFill>
                <a:latin typeface="Arial"/>
                <a:ea typeface="Arial"/>
                <a:cs typeface="Arial"/>
                <a:sym typeface="Arial"/>
              </a:rPr>
              <a:t>Estado</a:t>
            </a:r>
            <a:endParaRPr/>
          </a:p>
        </p:txBody>
      </p:sp>
      <p:sp>
        <p:nvSpPr>
          <p:cNvPr id="420" name="Google Shape;420;p18"/>
          <p:cNvSpPr txBox="1"/>
          <p:nvPr/>
        </p:nvSpPr>
        <p:spPr>
          <a:xfrm>
            <a:off x="8041219" y="3399843"/>
            <a:ext cx="914400" cy="384048"/>
          </a:xfrm>
          <a:prstGeom prst="rect">
            <a:avLst/>
          </a:prstGeom>
          <a:noFill/>
          <a:ln>
            <a:noFill/>
          </a:ln>
        </p:spPr>
        <p:txBody>
          <a:bodyPr spcFirstLastPara="1" wrap="square" lIns="109725" tIns="0" rIns="109725" bIns="0" anchor="ctr" anchorCtr="0">
            <a:noAutofit/>
          </a:bodyPr>
          <a:lstStyle/>
          <a:p>
            <a:pPr marL="0" marR="0" lvl="0" indent="0" algn="l" rtl="0">
              <a:spcBef>
                <a:spcPts val="0"/>
              </a:spcBef>
              <a:spcAft>
                <a:spcPts val="0"/>
              </a:spcAft>
              <a:buNone/>
            </a:pPr>
            <a:r>
              <a:rPr lang="en-US" sz="2000" b="1">
                <a:solidFill>
                  <a:srgbClr val="747474"/>
                </a:solidFill>
                <a:latin typeface="Arial"/>
                <a:ea typeface="Arial"/>
                <a:cs typeface="Arial"/>
                <a:sym typeface="Arial"/>
              </a:rPr>
              <a:t>↓</a:t>
            </a:r>
            <a:endParaRPr/>
          </a:p>
        </p:txBody>
      </p:sp>
      <p:sp>
        <p:nvSpPr>
          <p:cNvPr id="421" name="Google Shape;421;p18"/>
          <p:cNvSpPr/>
          <p:nvPr/>
        </p:nvSpPr>
        <p:spPr>
          <a:xfrm>
            <a:off x="8041219" y="3783891"/>
            <a:ext cx="4038721" cy="548640"/>
          </a:xfrm>
          <a:prstGeom prst="roundRect">
            <a:avLst>
              <a:gd name="adj" fmla="val 20000"/>
            </a:avLst>
          </a:prstGeom>
          <a:solidFill>
            <a:srgbClr val="F4EBFF"/>
          </a:solidFill>
          <a:ln>
            <a:noFill/>
          </a:ln>
        </p:spPr>
        <p:txBody>
          <a:bodyPr spcFirstLastPara="1" wrap="square" lIns="109725" tIns="45700" rIns="109725" bIns="45700" anchor="ctr" anchorCtr="0">
            <a:noAutofit/>
          </a:bodyPr>
          <a:lstStyle/>
          <a:p>
            <a:pPr marL="0" marR="0" lvl="0" indent="0" algn="l" rtl="0">
              <a:spcBef>
                <a:spcPts val="0"/>
              </a:spcBef>
              <a:spcAft>
                <a:spcPts val="0"/>
              </a:spcAft>
              <a:buNone/>
            </a:pPr>
            <a:r>
              <a:rPr lang="en-US" sz="2000" b="1">
                <a:solidFill>
                  <a:srgbClr val="A855F7"/>
                </a:solidFill>
                <a:latin typeface="Arial"/>
                <a:ea typeface="Arial"/>
                <a:cs typeface="Arial"/>
                <a:sym typeface="Arial"/>
              </a:rPr>
              <a:t>Lista para cotizar</a:t>
            </a:r>
            <a:endParaRPr/>
          </a:p>
        </p:txBody>
      </p:sp>
      <p:sp>
        <p:nvSpPr>
          <p:cNvPr id="422" name="Google Shape;422;p18"/>
          <p:cNvSpPr txBox="1"/>
          <p:nvPr/>
        </p:nvSpPr>
        <p:spPr>
          <a:xfrm>
            <a:off x="8041219" y="4332531"/>
            <a:ext cx="914400" cy="384048"/>
          </a:xfrm>
          <a:prstGeom prst="rect">
            <a:avLst/>
          </a:prstGeom>
          <a:noFill/>
          <a:ln>
            <a:noFill/>
          </a:ln>
        </p:spPr>
        <p:txBody>
          <a:bodyPr spcFirstLastPara="1" wrap="square" lIns="109725" tIns="0" rIns="109725" bIns="0" anchor="ctr" anchorCtr="0">
            <a:noAutofit/>
          </a:bodyPr>
          <a:lstStyle/>
          <a:p>
            <a:pPr marL="0" marR="0" lvl="0" indent="0" algn="l" rtl="0">
              <a:spcBef>
                <a:spcPts val="0"/>
              </a:spcBef>
              <a:spcAft>
                <a:spcPts val="0"/>
              </a:spcAft>
              <a:buNone/>
            </a:pPr>
            <a:r>
              <a:rPr lang="en-US" sz="2000" b="1">
                <a:solidFill>
                  <a:srgbClr val="747474"/>
                </a:solidFill>
                <a:latin typeface="Arial"/>
                <a:ea typeface="Arial"/>
                <a:cs typeface="Arial"/>
                <a:sym typeface="Arial"/>
              </a:rPr>
              <a:t>↓</a:t>
            </a:r>
            <a:endParaRPr/>
          </a:p>
        </p:txBody>
      </p:sp>
      <p:sp>
        <p:nvSpPr>
          <p:cNvPr id="423" name="Google Shape;423;p18"/>
          <p:cNvSpPr/>
          <p:nvPr/>
        </p:nvSpPr>
        <p:spPr>
          <a:xfrm>
            <a:off x="8041219" y="4716578"/>
            <a:ext cx="4038721" cy="548640"/>
          </a:xfrm>
          <a:prstGeom prst="roundRect">
            <a:avLst>
              <a:gd name="adj" fmla="val 20000"/>
            </a:avLst>
          </a:prstGeom>
          <a:noFill/>
          <a:ln>
            <a:noFill/>
          </a:ln>
        </p:spPr>
        <p:txBody>
          <a:bodyPr spcFirstLastPara="1" wrap="square" lIns="109725" tIns="45700" rIns="109725" bIns="45700" anchor="ctr" anchorCtr="0">
            <a:noAutofit/>
          </a:bodyPr>
          <a:lstStyle/>
          <a:p>
            <a:pPr marL="0" marR="0" lvl="0" indent="0" algn="l" rtl="0">
              <a:spcBef>
                <a:spcPts val="0"/>
              </a:spcBef>
              <a:spcAft>
                <a:spcPts val="0"/>
              </a:spcAft>
              <a:buNone/>
            </a:pPr>
            <a:r>
              <a:rPr lang="en-US" sz="2000" b="1">
                <a:solidFill>
                  <a:srgbClr val="1F1A23"/>
                </a:solidFill>
                <a:latin typeface="Arial"/>
                <a:ea typeface="Arial"/>
                <a:cs typeface="Arial"/>
                <a:sym typeface="Arial"/>
              </a:rPr>
              <a:t>Resumen para el vendedor</a:t>
            </a:r>
            <a:endParaRPr/>
          </a:p>
        </p:txBody>
      </p:sp>
      <p:pic>
        <p:nvPicPr>
          <p:cNvPr id="3" name="Imagen 2">
            <a:extLst>
              <a:ext uri="{FF2B5EF4-FFF2-40B4-BE49-F238E27FC236}">
                <a16:creationId xmlns:a16="http://schemas.microsoft.com/office/drawing/2014/main" id="{BC019D5D-B792-43ED-915F-B8DAB1F6D87D}"/>
              </a:ext>
            </a:extLst>
          </p:cNvPr>
          <p:cNvPicPr>
            <a:picLocks noChangeAspect="1"/>
          </p:cNvPicPr>
          <p:nvPr/>
        </p:nvPicPr>
        <p:blipFill rotWithShape="1">
          <a:blip r:embed="rId3"/>
          <a:srcRect t="-2417" r="80735"/>
          <a:stretch/>
        </p:blipFill>
        <p:spPr>
          <a:xfrm>
            <a:off x="1281773" y="1690990"/>
            <a:ext cx="2348753" cy="3431823"/>
          </a:xfrm>
          <a:prstGeom prst="rect">
            <a:avLst/>
          </a:prstGeom>
        </p:spPr>
      </p:pic>
      <p:pic>
        <p:nvPicPr>
          <p:cNvPr id="5" name="Imagen 4">
            <a:extLst>
              <a:ext uri="{FF2B5EF4-FFF2-40B4-BE49-F238E27FC236}">
                <a16:creationId xmlns:a16="http://schemas.microsoft.com/office/drawing/2014/main" id="{87199328-40D3-4DF1-A5AC-939FAF6D34A3}"/>
              </a:ext>
            </a:extLst>
          </p:cNvPr>
          <p:cNvPicPr>
            <a:picLocks noChangeAspect="1"/>
          </p:cNvPicPr>
          <p:nvPr/>
        </p:nvPicPr>
        <p:blipFill rotWithShape="1">
          <a:blip r:embed="rId3"/>
          <a:srcRect l="52647" t="-1098" r="26545" b="-1"/>
          <a:stretch/>
        </p:blipFill>
        <p:spPr>
          <a:xfrm>
            <a:off x="4406094" y="1735186"/>
            <a:ext cx="2536891" cy="338762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28"/>
        <p:cNvGrpSpPr/>
        <p:nvPr/>
      </p:nvGrpSpPr>
      <p:grpSpPr>
        <a:xfrm>
          <a:off x="0" y="0"/>
          <a:ext cx="0" cy="0"/>
          <a:chOff x="0" y="0"/>
          <a:chExt cx="0" cy="0"/>
        </a:xfrm>
      </p:grpSpPr>
      <p:sp>
        <p:nvSpPr>
          <p:cNvPr id="430" name="Google Shape;430;p19"/>
          <p:cNvSpPr/>
          <p:nvPr/>
        </p:nvSpPr>
        <p:spPr>
          <a:xfrm>
            <a:off x="533400" y="742950"/>
            <a:ext cx="11125200" cy="609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325" b="1">
                <a:solidFill>
                  <a:srgbClr val="1F1A23"/>
                </a:solidFill>
                <a:latin typeface="Arial"/>
                <a:ea typeface="Arial"/>
                <a:cs typeface="Arial"/>
                <a:sym typeface="Arial"/>
              </a:rPr>
              <a:t>¿Dónde cayó cada demo?</a:t>
            </a:r>
            <a:endParaRPr/>
          </a:p>
        </p:txBody>
      </p:sp>
      <p:sp>
        <p:nvSpPr>
          <p:cNvPr id="431" name="Google Shape;431;p19"/>
          <p:cNvSpPr/>
          <p:nvPr/>
        </p:nvSpPr>
        <p:spPr>
          <a:xfrm>
            <a:off x="533400" y="6362700"/>
            <a:ext cx="11125200" cy="9525"/>
          </a:xfrm>
          <a:prstGeom prst="rect">
            <a:avLst/>
          </a:prstGeom>
          <a:solidFill>
            <a:srgbClr val="D7D7D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p>
        </p:txBody>
      </p:sp>
      <p:sp>
        <p:nvSpPr>
          <p:cNvPr id="432" name="Google Shape;432;p19"/>
          <p:cNvSpPr/>
          <p:nvPr/>
        </p:nvSpPr>
        <p:spPr>
          <a:xfrm>
            <a:off x="533400" y="6486525"/>
            <a:ext cx="866775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Municipalidad de Córdoba · Club de Emprendedores de Córdoba · Fundación Tecnología con Propósito</a:t>
            </a:r>
            <a:endParaRPr/>
          </a:p>
        </p:txBody>
      </p:sp>
      <p:sp>
        <p:nvSpPr>
          <p:cNvPr id="434" name="Google Shape;434;p19"/>
          <p:cNvSpPr/>
          <p:nvPr/>
        </p:nvSpPr>
        <p:spPr>
          <a:xfrm>
            <a:off x="533095" y="3794760"/>
            <a:ext cx="2606040" cy="868680"/>
          </a:xfrm>
          <a:prstGeom prst="roundRect">
            <a:avLst>
              <a:gd name="adj" fmla="val 6000"/>
            </a:avLst>
          </a:prstGeom>
          <a:solidFill>
            <a:srgbClr val="F2F2F2"/>
          </a:solidFill>
          <a:ln>
            <a:noFill/>
          </a:ln>
        </p:spPr>
        <p:txBody>
          <a:bodyPr spcFirstLastPara="1" wrap="square" lIns="164575" tIns="128000" rIns="164575" bIns="128000" anchor="t" anchorCtr="0">
            <a:noAutofit/>
          </a:bodyPr>
          <a:lstStyle/>
          <a:p>
            <a:pPr marL="0" marR="0" lvl="0" indent="0" algn="l" rtl="0">
              <a:spcBef>
                <a:spcPts val="0"/>
              </a:spcBef>
              <a:spcAft>
                <a:spcPts val="0"/>
              </a:spcAft>
              <a:buNone/>
            </a:pPr>
            <a:r>
              <a:rPr lang="en-US" sz="1400" b="1">
                <a:solidFill>
                  <a:srgbClr val="747474"/>
                </a:solidFill>
                <a:latin typeface="Arial"/>
                <a:ea typeface="Arial"/>
                <a:cs typeface="Arial"/>
                <a:sym typeface="Arial"/>
              </a:rPr>
              <a:t>1</a:t>
            </a:r>
            <a:endParaRPr/>
          </a:p>
          <a:p>
            <a:pPr marL="0" marR="0" lvl="0" indent="0" algn="l" rtl="0">
              <a:spcBef>
                <a:spcPts val="0"/>
              </a:spcBef>
              <a:spcAft>
                <a:spcPts val="0"/>
              </a:spcAft>
              <a:buNone/>
            </a:pPr>
            <a:r>
              <a:rPr lang="en-US" sz="2200" b="1">
                <a:solidFill>
                  <a:srgbClr val="1F1A23"/>
                </a:solidFill>
                <a:latin typeface="Arial"/>
                <a:ea typeface="Arial"/>
                <a:cs typeface="Arial"/>
                <a:sym typeface="Arial"/>
              </a:rPr>
              <a:t>Registrar</a:t>
            </a:r>
            <a:endParaRPr/>
          </a:p>
        </p:txBody>
      </p:sp>
      <p:sp>
        <p:nvSpPr>
          <p:cNvPr id="435" name="Google Shape;435;p19"/>
          <p:cNvSpPr/>
          <p:nvPr/>
        </p:nvSpPr>
        <p:spPr>
          <a:xfrm>
            <a:off x="3358591" y="3429000"/>
            <a:ext cx="2606040" cy="1234440"/>
          </a:xfrm>
          <a:prstGeom prst="roundRect">
            <a:avLst>
              <a:gd name="adj" fmla="val 6000"/>
            </a:avLst>
          </a:prstGeom>
          <a:solidFill>
            <a:srgbClr val="F2F2F2"/>
          </a:solidFill>
          <a:ln>
            <a:noFill/>
          </a:ln>
        </p:spPr>
        <p:txBody>
          <a:bodyPr spcFirstLastPara="1" wrap="square" lIns="164575" tIns="128000" rIns="164575" bIns="128000" anchor="t" anchorCtr="0">
            <a:noAutofit/>
          </a:bodyPr>
          <a:lstStyle/>
          <a:p>
            <a:pPr marL="0" marR="0" lvl="0" indent="0" algn="l" rtl="0">
              <a:spcBef>
                <a:spcPts val="0"/>
              </a:spcBef>
              <a:spcAft>
                <a:spcPts val="0"/>
              </a:spcAft>
              <a:buNone/>
            </a:pPr>
            <a:r>
              <a:rPr lang="en-US" sz="1400" b="1">
                <a:solidFill>
                  <a:srgbClr val="747474"/>
                </a:solidFill>
                <a:latin typeface="Arial"/>
                <a:ea typeface="Arial"/>
                <a:cs typeface="Arial"/>
                <a:sym typeface="Arial"/>
              </a:rPr>
              <a:t>2</a:t>
            </a:r>
            <a:endParaRPr/>
          </a:p>
          <a:p>
            <a:pPr marL="0" marR="0" lvl="0" indent="0" algn="l" rtl="0">
              <a:spcBef>
                <a:spcPts val="0"/>
              </a:spcBef>
              <a:spcAft>
                <a:spcPts val="0"/>
              </a:spcAft>
              <a:buNone/>
            </a:pPr>
            <a:r>
              <a:rPr lang="en-US" sz="2200" b="1">
                <a:solidFill>
                  <a:srgbClr val="1F1A23"/>
                </a:solidFill>
                <a:latin typeface="Arial"/>
                <a:ea typeface="Arial"/>
                <a:cs typeface="Arial"/>
                <a:sym typeface="Arial"/>
              </a:rPr>
              <a:t>Automatizar</a:t>
            </a:r>
            <a:endParaRPr/>
          </a:p>
        </p:txBody>
      </p:sp>
      <p:sp>
        <p:nvSpPr>
          <p:cNvPr id="436" name="Google Shape;436;p19"/>
          <p:cNvSpPr/>
          <p:nvPr/>
        </p:nvSpPr>
        <p:spPr>
          <a:xfrm>
            <a:off x="6184087" y="3063240"/>
            <a:ext cx="2606040" cy="1600200"/>
          </a:xfrm>
          <a:prstGeom prst="roundRect">
            <a:avLst>
              <a:gd name="adj" fmla="val 6000"/>
            </a:avLst>
          </a:prstGeom>
          <a:solidFill>
            <a:srgbClr val="F2F2F2"/>
          </a:solidFill>
          <a:ln>
            <a:noFill/>
          </a:ln>
        </p:spPr>
        <p:txBody>
          <a:bodyPr spcFirstLastPara="1" wrap="square" lIns="164575" tIns="128000" rIns="164575" bIns="128000" anchor="t" anchorCtr="0">
            <a:noAutofit/>
          </a:bodyPr>
          <a:lstStyle/>
          <a:p>
            <a:pPr marL="0" marR="0" lvl="0" indent="0" algn="l" rtl="0">
              <a:spcBef>
                <a:spcPts val="0"/>
              </a:spcBef>
              <a:spcAft>
                <a:spcPts val="0"/>
              </a:spcAft>
              <a:buNone/>
            </a:pPr>
            <a:r>
              <a:rPr lang="en-US" sz="1400" b="1">
                <a:solidFill>
                  <a:srgbClr val="747474"/>
                </a:solidFill>
                <a:latin typeface="Arial"/>
                <a:ea typeface="Arial"/>
                <a:cs typeface="Arial"/>
                <a:sym typeface="Arial"/>
              </a:rPr>
              <a:t>3</a:t>
            </a:r>
            <a:endParaRPr/>
          </a:p>
          <a:p>
            <a:pPr marL="0" marR="0" lvl="0" indent="0" algn="l" rtl="0">
              <a:spcBef>
                <a:spcPts val="0"/>
              </a:spcBef>
              <a:spcAft>
                <a:spcPts val="0"/>
              </a:spcAft>
              <a:buNone/>
            </a:pPr>
            <a:r>
              <a:rPr lang="en-US" sz="2200" b="1">
                <a:solidFill>
                  <a:srgbClr val="1F1A23"/>
                </a:solidFill>
                <a:latin typeface="Arial"/>
                <a:ea typeface="Arial"/>
                <a:cs typeface="Arial"/>
                <a:sym typeface="Arial"/>
              </a:rPr>
              <a:t>Asistir con IA</a:t>
            </a:r>
            <a:endParaRPr/>
          </a:p>
        </p:txBody>
      </p:sp>
      <p:sp>
        <p:nvSpPr>
          <p:cNvPr id="437" name="Google Shape;437;p19"/>
          <p:cNvSpPr/>
          <p:nvPr/>
        </p:nvSpPr>
        <p:spPr>
          <a:xfrm>
            <a:off x="9009583" y="2697480"/>
            <a:ext cx="2606040" cy="1965960"/>
          </a:xfrm>
          <a:prstGeom prst="roundRect">
            <a:avLst>
              <a:gd name="adj" fmla="val 6000"/>
            </a:avLst>
          </a:prstGeom>
          <a:solidFill>
            <a:srgbClr val="F4EBFF"/>
          </a:solidFill>
          <a:ln>
            <a:noFill/>
          </a:ln>
        </p:spPr>
        <p:txBody>
          <a:bodyPr spcFirstLastPara="1" wrap="square" lIns="164575" tIns="128000" rIns="164575" bIns="128000" anchor="t" anchorCtr="0">
            <a:noAutofit/>
          </a:bodyPr>
          <a:lstStyle/>
          <a:p>
            <a:pPr marL="0" marR="0" lvl="0" indent="0" algn="l" rtl="0">
              <a:spcBef>
                <a:spcPts val="0"/>
              </a:spcBef>
              <a:spcAft>
                <a:spcPts val="0"/>
              </a:spcAft>
              <a:buNone/>
            </a:pPr>
            <a:r>
              <a:rPr lang="en-US" sz="1400" b="1">
                <a:solidFill>
                  <a:srgbClr val="747474"/>
                </a:solidFill>
                <a:latin typeface="Arial"/>
                <a:ea typeface="Arial"/>
                <a:cs typeface="Arial"/>
                <a:sym typeface="Arial"/>
              </a:rPr>
              <a:t>4</a:t>
            </a:r>
            <a:endParaRPr/>
          </a:p>
          <a:p>
            <a:pPr marL="0" marR="0" lvl="0" indent="0" algn="l" rtl="0">
              <a:spcBef>
                <a:spcPts val="0"/>
              </a:spcBef>
              <a:spcAft>
                <a:spcPts val="0"/>
              </a:spcAft>
              <a:buNone/>
            </a:pPr>
            <a:r>
              <a:rPr lang="en-US" sz="2200" b="1">
                <a:solidFill>
                  <a:srgbClr val="A855F7"/>
                </a:solidFill>
                <a:latin typeface="Arial"/>
                <a:ea typeface="Arial"/>
                <a:cs typeface="Arial"/>
                <a:sym typeface="Arial"/>
              </a:rPr>
              <a:t>Agente</a:t>
            </a:r>
            <a:endParaRPr/>
          </a:p>
        </p:txBody>
      </p:sp>
      <p:sp>
        <p:nvSpPr>
          <p:cNvPr id="438" name="Google Shape;438;p19"/>
          <p:cNvSpPr/>
          <p:nvPr/>
        </p:nvSpPr>
        <p:spPr>
          <a:xfrm>
            <a:off x="1104595" y="3264408"/>
            <a:ext cx="1463040" cy="402336"/>
          </a:xfrm>
          <a:prstGeom prst="roundRect">
            <a:avLst>
              <a:gd name="adj" fmla="val 30000"/>
            </a:avLst>
          </a:prstGeom>
          <a:solidFill>
            <a:srgbClr val="747474"/>
          </a:solidFill>
          <a:ln>
            <a:noFill/>
          </a:ln>
        </p:spPr>
        <p:txBody>
          <a:bodyPr spcFirstLastPara="1" wrap="square" lIns="109725" tIns="45700" rIns="109725" bIns="45700" anchor="ctr" anchorCtr="0">
            <a:noAutofit/>
          </a:bodyPr>
          <a:lstStyle/>
          <a:p>
            <a:pPr marL="0" marR="0" lvl="0" indent="0" algn="ctr" rtl="0">
              <a:spcBef>
                <a:spcPts val="0"/>
              </a:spcBef>
              <a:spcAft>
                <a:spcPts val="0"/>
              </a:spcAft>
              <a:buNone/>
            </a:pPr>
            <a:r>
              <a:rPr lang="en-US" sz="1800" b="1">
                <a:solidFill>
                  <a:srgbClr val="FFFFFF"/>
                </a:solidFill>
                <a:latin typeface="Arial"/>
                <a:ea typeface="Arial"/>
                <a:cs typeface="Arial"/>
                <a:sym typeface="Arial"/>
              </a:rPr>
              <a:t>Excel</a:t>
            </a:r>
            <a:endParaRPr/>
          </a:p>
        </p:txBody>
      </p:sp>
      <p:sp>
        <p:nvSpPr>
          <p:cNvPr id="439" name="Google Shape;439;p19"/>
          <p:cNvSpPr/>
          <p:nvPr/>
        </p:nvSpPr>
        <p:spPr>
          <a:xfrm>
            <a:off x="5251398" y="2383155"/>
            <a:ext cx="1732107" cy="552069"/>
          </a:xfrm>
          <a:prstGeom prst="roundRect">
            <a:avLst>
              <a:gd name="adj" fmla="val 30000"/>
            </a:avLst>
          </a:prstGeom>
          <a:solidFill>
            <a:srgbClr val="2F9E44"/>
          </a:solidFill>
          <a:ln>
            <a:noFill/>
          </a:ln>
        </p:spPr>
        <p:txBody>
          <a:bodyPr spcFirstLastPara="1" wrap="square" lIns="109725" tIns="45700" rIns="109725" bIns="45700" anchor="ctr" anchorCtr="0">
            <a:noAutofit/>
          </a:bodyPr>
          <a:lstStyle/>
          <a:p>
            <a:pPr marL="0" marR="0" lvl="0" indent="0" algn="ctr" rtl="0">
              <a:spcBef>
                <a:spcPts val="0"/>
              </a:spcBef>
              <a:spcAft>
                <a:spcPts val="0"/>
              </a:spcAft>
              <a:buNone/>
            </a:pPr>
            <a:r>
              <a:rPr lang="en-US" sz="1800" b="1" dirty="0">
                <a:solidFill>
                  <a:srgbClr val="FFFFFF"/>
                </a:solidFill>
                <a:latin typeface="Arial"/>
                <a:ea typeface="Arial"/>
                <a:cs typeface="Arial"/>
                <a:sym typeface="Arial"/>
              </a:rPr>
              <a:t>Chatbot </a:t>
            </a:r>
            <a:r>
              <a:rPr lang="en-US" sz="1800" b="1" dirty="0" err="1">
                <a:solidFill>
                  <a:srgbClr val="FFFFFF"/>
                </a:solidFill>
                <a:latin typeface="Arial"/>
                <a:ea typeface="Arial"/>
                <a:cs typeface="Arial"/>
                <a:sym typeface="Arial"/>
              </a:rPr>
              <a:t>Odontología</a:t>
            </a:r>
            <a:endParaRPr dirty="0"/>
          </a:p>
        </p:txBody>
      </p:sp>
      <p:sp>
        <p:nvSpPr>
          <p:cNvPr id="440" name="Google Shape;440;p19"/>
          <p:cNvSpPr/>
          <p:nvPr/>
        </p:nvSpPr>
        <p:spPr>
          <a:xfrm>
            <a:off x="9169603" y="1874520"/>
            <a:ext cx="2286000" cy="694944"/>
          </a:xfrm>
          <a:prstGeom prst="roundRect">
            <a:avLst>
              <a:gd name="adj" fmla="val 30000"/>
            </a:avLst>
          </a:prstGeom>
          <a:solidFill>
            <a:srgbClr val="A855F7"/>
          </a:solidFill>
          <a:ln>
            <a:noFill/>
          </a:ln>
        </p:spPr>
        <p:txBody>
          <a:bodyPr spcFirstLastPara="1" wrap="square" lIns="109725" tIns="45700" rIns="109725" bIns="45700" anchor="ctr" anchorCtr="0">
            <a:noAutofit/>
          </a:bodyPr>
          <a:lstStyle/>
          <a:p>
            <a:pPr marL="0" marR="0" lvl="0" indent="0" algn="ctr" rtl="0">
              <a:spcBef>
                <a:spcPts val="0"/>
              </a:spcBef>
              <a:spcAft>
                <a:spcPts val="0"/>
              </a:spcAft>
              <a:buNone/>
            </a:pPr>
            <a:r>
              <a:rPr lang="en-US" sz="1800" b="1" dirty="0" err="1">
                <a:solidFill>
                  <a:srgbClr val="FFFFFF"/>
                </a:solidFill>
              </a:rPr>
              <a:t>Copiloto</a:t>
            </a:r>
            <a:r>
              <a:rPr lang="en-US" sz="1800" b="1" dirty="0">
                <a:solidFill>
                  <a:srgbClr val="FFFFFF"/>
                </a:solidFill>
              </a:rPr>
              <a:t> 787</a:t>
            </a:r>
            <a:endParaRPr dirty="0"/>
          </a:p>
        </p:txBody>
      </p:sp>
      <p:sp>
        <p:nvSpPr>
          <p:cNvPr id="441" name="Google Shape;441;p19"/>
          <p:cNvSpPr txBox="1"/>
          <p:nvPr/>
        </p:nvSpPr>
        <p:spPr>
          <a:xfrm>
            <a:off x="533095" y="4892040"/>
            <a:ext cx="7315200" cy="914400"/>
          </a:xfrm>
          <a:prstGeom prst="rect">
            <a:avLst/>
          </a:prstGeom>
          <a:noFill/>
          <a:ln>
            <a:noFill/>
          </a:ln>
        </p:spPr>
        <p:txBody>
          <a:bodyPr spcFirstLastPara="1" wrap="square" lIns="91425" tIns="0" rIns="91425" bIns="0" anchor="ctr" anchorCtr="0">
            <a:noAutofit/>
          </a:bodyPr>
          <a:lstStyle/>
          <a:p>
            <a:pPr marL="0" marR="0" lvl="0" indent="0" algn="l" rtl="0">
              <a:spcBef>
                <a:spcPts val="0"/>
              </a:spcBef>
              <a:spcAft>
                <a:spcPts val="0"/>
              </a:spcAft>
              <a:buNone/>
            </a:pPr>
            <a:r>
              <a:rPr lang="en-US" sz="5400" b="1" dirty="0">
                <a:solidFill>
                  <a:srgbClr val="1F1A23"/>
                </a:solidFill>
                <a:latin typeface="Arial"/>
                <a:ea typeface="Arial"/>
                <a:cs typeface="Arial"/>
                <a:sym typeface="Arial"/>
              </a:rPr>
              <a:t>Simple primero</a:t>
            </a:r>
            <a:endParaRP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46"/>
        <p:cNvGrpSpPr/>
        <p:nvPr/>
      </p:nvGrpSpPr>
      <p:grpSpPr>
        <a:xfrm>
          <a:off x="0" y="0"/>
          <a:ext cx="0" cy="0"/>
          <a:chOff x="0" y="0"/>
          <a:chExt cx="0" cy="0"/>
        </a:xfrm>
      </p:grpSpPr>
      <p:sp>
        <p:nvSpPr>
          <p:cNvPr id="448" name="Google Shape;448;p20"/>
          <p:cNvSpPr/>
          <p:nvPr/>
        </p:nvSpPr>
        <p:spPr>
          <a:xfrm>
            <a:off x="533400" y="742950"/>
            <a:ext cx="11125200" cy="609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325" b="1">
                <a:solidFill>
                  <a:srgbClr val="1F1A23"/>
                </a:solidFill>
                <a:latin typeface="Arial"/>
                <a:ea typeface="Arial"/>
                <a:cs typeface="Arial"/>
                <a:sym typeface="Arial"/>
              </a:rPr>
              <a:t>Tu primer caso, en 5 preguntas</a:t>
            </a:r>
            <a:endParaRPr/>
          </a:p>
        </p:txBody>
      </p:sp>
      <p:sp>
        <p:nvSpPr>
          <p:cNvPr id="449" name="Google Shape;449;p20"/>
          <p:cNvSpPr/>
          <p:nvPr/>
        </p:nvSpPr>
        <p:spPr>
          <a:xfrm>
            <a:off x="533400" y="6362700"/>
            <a:ext cx="11125200" cy="9525"/>
          </a:xfrm>
          <a:prstGeom prst="rect">
            <a:avLst/>
          </a:prstGeom>
          <a:solidFill>
            <a:srgbClr val="D7D7D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p>
        </p:txBody>
      </p:sp>
      <p:sp>
        <p:nvSpPr>
          <p:cNvPr id="450" name="Google Shape;450;p20"/>
          <p:cNvSpPr/>
          <p:nvPr/>
        </p:nvSpPr>
        <p:spPr>
          <a:xfrm>
            <a:off x="533400" y="6486525"/>
            <a:ext cx="866775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Municipalidad de Córdoba · Club de Emprendedores de Córdoba · Fundación Tecnología con Propósito</a:t>
            </a:r>
            <a:endParaRPr/>
          </a:p>
        </p:txBody>
      </p:sp>
      <p:sp>
        <p:nvSpPr>
          <p:cNvPr id="452" name="Google Shape;452;p20"/>
          <p:cNvSpPr txBox="1"/>
          <p:nvPr/>
        </p:nvSpPr>
        <p:spPr>
          <a:xfrm>
            <a:off x="533095" y="2331720"/>
            <a:ext cx="1463040" cy="640080"/>
          </a:xfrm>
          <a:prstGeom prst="rect">
            <a:avLst/>
          </a:prstGeom>
          <a:noFill/>
          <a:ln>
            <a:noFill/>
          </a:ln>
        </p:spPr>
        <p:txBody>
          <a:bodyPr spcFirstLastPara="1" wrap="square" lIns="91425" tIns="0" rIns="91425" bIns="0" anchor="b" anchorCtr="0">
            <a:noAutofit/>
          </a:bodyPr>
          <a:lstStyle/>
          <a:p>
            <a:pPr marL="0" marR="0" lvl="0" indent="0" algn="l" rtl="0">
              <a:spcBef>
                <a:spcPts val="0"/>
              </a:spcBef>
              <a:spcAft>
                <a:spcPts val="0"/>
              </a:spcAft>
              <a:buNone/>
            </a:pPr>
            <a:r>
              <a:rPr lang="en-US" sz="3600" b="1">
                <a:solidFill>
                  <a:srgbClr val="747474"/>
                </a:solidFill>
                <a:latin typeface="Arial"/>
                <a:ea typeface="Arial"/>
                <a:cs typeface="Arial"/>
                <a:sym typeface="Arial"/>
              </a:rPr>
              <a:t>1</a:t>
            </a:r>
            <a:endParaRPr/>
          </a:p>
        </p:txBody>
      </p:sp>
      <p:sp>
        <p:nvSpPr>
          <p:cNvPr id="453" name="Google Shape;453;p20"/>
          <p:cNvSpPr/>
          <p:nvPr/>
        </p:nvSpPr>
        <p:spPr>
          <a:xfrm>
            <a:off x="624535" y="3044952"/>
            <a:ext cx="548640" cy="45720"/>
          </a:xfrm>
          <a:prstGeom prst="rect">
            <a:avLst/>
          </a:prstGeom>
          <a:solidFill>
            <a:srgbClr val="D7D7D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p>
        </p:txBody>
      </p:sp>
      <p:sp>
        <p:nvSpPr>
          <p:cNvPr id="454" name="Google Shape;454;p20"/>
          <p:cNvSpPr txBox="1"/>
          <p:nvPr/>
        </p:nvSpPr>
        <p:spPr>
          <a:xfrm>
            <a:off x="533095" y="3154680"/>
            <a:ext cx="1554480" cy="548640"/>
          </a:xfrm>
          <a:prstGeom prst="rect">
            <a:avLst/>
          </a:prstGeom>
          <a:noFill/>
          <a:ln>
            <a:noFill/>
          </a:ln>
        </p:spPr>
        <p:txBody>
          <a:bodyPr spcFirstLastPara="1" wrap="square" lIns="91425" tIns="0" rIns="91425" bIns="0" anchor="t" anchorCtr="0">
            <a:noAutofit/>
          </a:bodyPr>
          <a:lstStyle/>
          <a:p>
            <a:pPr marL="0" marR="0" lvl="0" indent="0" algn="l" rtl="0">
              <a:spcBef>
                <a:spcPts val="0"/>
              </a:spcBef>
              <a:spcAft>
                <a:spcPts val="0"/>
              </a:spcAft>
              <a:buNone/>
            </a:pPr>
            <a:r>
              <a:rPr lang="en-US" sz="2400" b="1">
                <a:solidFill>
                  <a:srgbClr val="1F1A23"/>
                </a:solidFill>
                <a:latin typeface="Arial"/>
                <a:ea typeface="Arial"/>
                <a:cs typeface="Arial"/>
                <a:sym typeface="Arial"/>
              </a:rPr>
              <a:t>Tarea</a:t>
            </a:r>
            <a:endParaRPr/>
          </a:p>
        </p:txBody>
      </p:sp>
      <p:sp>
        <p:nvSpPr>
          <p:cNvPr id="455" name="Google Shape;455;p20"/>
          <p:cNvSpPr txBox="1"/>
          <p:nvPr/>
        </p:nvSpPr>
        <p:spPr>
          <a:xfrm>
            <a:off x="2274341" y="2331720"/>
            <a:ext cx="2194560" cy="640080"/>
          </a:xfrm>
          <a:prstGeom prst="rect">
            <a:avLst/>
          </a:prstGeom>
          <a:noFill/>
          <a:ln>
            <a:noFill/>
          </a:ln>
        </p:spPr>
        <p:txBody>
          <a:bodyPr spcFirstLastPara="1" wrap="square" lIns="91425" tIns="0" rIns="91425" bIns="0" anchor="b" anchorCtr="0">
            <a:noAutofit/>
          </a:bodyPr>
          <a:lstStyle/>
          <a:p>
            <a:pPr marL="0" marR="0" lvl="0" indent="0" algn="l" rtl="0">
              <a:spcBef>
                <a:spcPts val="0"/>
              </a:spcBef>
              <a:spcAft>
                <a:spcPts val="0"/>
              </a:spcAft>
              <a:buNone/>
            </a:pPr>
            <a:r>
              <a:rPr lang="en-US" sz="3600" b="1">
                <a:solidFill>
                  <a:srgbClr val="747474"/>
                </a:solidFill>
                <a:latin typeface="Arial"/>
                <a:ea typeface="Arial"/>
                <a:cs typeface="Arial"/>
                <a:sym typeface="Arial"/>
              </a:rPr>
              <a:t>2</a:t>
            </a:r>
            <a:endParaRPr/>
          </a:p>
        </p:txBody>
      </p:sp>
      <p:sp>
        <p:nvSpPr>
          <p:cNvPr id="456" name="Google Shape;456;p20"/>
          <p:cNvSpPr/>
          <p:nvPr/>
        </p:nvSpPr>
        <p:spPr>
          <a:xfrm>
            <a:off x="2365781" y="3044952"/>
            <a:ext cx="548640" cy="45720"/>
          </a:xfrm>
          <a:prstGeom prst="rect">
            <a:avLst/>
          </a:prstGeom>
          <a:solidFill>
            <a:srgbClr val="D7D7D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p>
        </p:txBody>
      </p:sp>
      <p:sp>
        <p:nvSpPr>
          <p:cNvPr id="457" name="Google Shape;457;p20"/>
          <p:cNvSpPr txBox="1"/>
          <p:nvPr/>
        </p:nvSpPr>
        <p:spPr>
          <a:xfrm>
            <a:off x="2274341" y="3154680"/>
            <a:ext cx="2286000" cy="548640"/>
          </a:xfrm>
          <a:prstGeom prst="rect">
            <a:avLst/>
          </a:prstGeom>
          <a:noFill/>
          <a:ln>
            <a:noFill/>
          </a:ln>
        </p:spPr>
        <p:txBody>
          <a:bodyPr spcFirstLastPara="1" wrap="square" lIns="91425" tIns="0" rIns="91425" bIns="0" anchor="t" anchorCtr="0">
            <a:noAutofit/>
          </a:bodyPr>
          <a:lstStyle/>
          <a:p>
            <a:pPr marL="0" marR="0" lvl="0" indent="0" algn="l" rtl="0">
              <a:spcBef>
                <a:spcPts val="0"/>
              </a:spcBef>
              <a:spcAft>
                <a:spcPts val="0"/>
              </a:spcAft>
              <a:buNone/>
            </a:pPr>
            <a:r>
              <a:rPr lang="en-US" sz="2400" b="1">
                <a:solidFill>
                  <a:srgbClr val="1F1A23"/>
                </a:solidFill>
                <a:latin typeface="Arial"/>
                <a:ea typeface="Arial"/>
                <a:cs typeface="Arial"/>
                <a:sym typeface="Arial"/>
              </a:rPr>
              <a:t>Información</a:t>
            </a:r>
            <a:endParaRPr/>
          </a:p>
        </p:txBody>
      </p:sp>
      <p:sp>
        <p:nvSpPr>
          <p:cNvPr id="458" name="Google Shape;458;p20"/>
          <p:cNvSpPr txBox="1"/>
          <p:nvPr/>
        </p:nvSpPr>
        <p:spPr>
          <a:xfrm>
            <a:off x="4747107" y="2331720"/>
            <a:ext cx="1463040" cy="640080"/>
          </a:xfrm>
          <a:prstGeom prst="rect">
            <a:avLst/>
          </a:prstGeom>
          <a:noFill/>
          <a:ln>
            <a:noFill/>
          </a:ln>
        </p:spPr>
        <p:txBody>
          <a:bodyPr spcFirstLastPara="1" wrap="square" lIns="91425" tIns="0" rIns="91425" bIns="0" anchor="b" anchorCtr="0">
            <a:noAutofit/>
          </a:bodyPr>
          <a:lstStyle/>
          <a:p>
            <a:pPr marL="0" marR="0" lvl="0" indent="0" algn="l" rtl="0">
              <a:spcBef>
                <a:spcPts val="0"/>
              </a:spcBef>
              <a:spcAft>
                <a:spcPts val="0"/>
              </a:spcAft>
              <a:buNone/>
            </a:pPr>
            <a:r>
              <a:rPr lang="en-US" sz="3600" b="1">
                <a:solidFill>
                  <a:srgbClr val="747474"/>
                </a:solidFill>
                <a:latin typeface="Arial"/>
                <a:ea typeface="Arial"/>
                <a:cs typeface="Arial"/>
                <a:sym typeface="Arial"/>
              </a:rPr>
              <a:t>3</a:t>
            </a:r>
            <a:endParaRPr/>
          </a:p>
        </p:txBody>
      </p:sp>
      <p:sp>
        <p:nvSpPr>
          <p:cNvPr id="459" name="Google Shape;459;p20"/>
          <p:cNvSpPr/>
          <p:nvPr/>
        </p:nvSpPr>
        <p:spPr>
          <a:xfrm>
            <a:off x="4838547" y="3044952"/>
            <a:ext cx="548640" cy="45720"/>
          </a:xfrm>
          <a:prstGeom prst="rect">
            <a:avLst/>
          </a:prstGeom>
          <a:solidFill>
            <a:srgbClr val="D7D7D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p>
        </p:txBody>
      </p:sp>
      <p:sp>
        <p:nvSpPr>
          <p:cNvPr id="460" name="Google Shape;460;p20"/>
          <p:cNvSpPr txBox="1"/>
          <p:nvPr/>
        </p:nvSpPr>
        <p:spPr>
          <a:xfrm>
            <a:off x="4747107" y="3154680"/>
            <a:ext cx="1554480" cy="548640"/>
          </a:xfrm>
          <a:prstGeom prst="rect">
            <a:avLst/>
          </a:prstGeom>
          <a:noFill/>
          <a:ln>
            <a:noFill/>
          </a:ln>
        </p:spPr>
        <p:txBody>
          <a:bodyPr spcFirstLastPara="1" wrap="square" lIns="91425" tIns="0" rIns="91425" bIns="0" anchor="t" anchorCtr="0">
            <a:noAutofit/>
          </a:bodyPr>
          <a:lstStyle/>
          <a:p>
            <a:pPr marL="0" marR="0" lvl="0" indent="0" algn="l" rtl="0">
              <a:spcBef>
                <a:spcPts val="0"/>
              </a:spcBef>
              <a:spcAft>
                <a:spcPts val="0"/>
              </a:spcAft>
              <a:buNone/>
            </a:pPr>
            <a:r>
              <a:rPr lang="en-US" sz="2400" b="1">
                <a:solidFill>
                  <a:srgbClr val="1F1A23"/>
                </a:solidFill>
                <a:latin typeface="Arial"/>
                <a:ea typeface="Arial"/>
                <a:cs typeface="Arial"/>
                <a:sym typeface="Arial"/>
              </a:rPr>
              <a:t>Regla</a:t>
            </a:r>
            <a:endParaRPr/>
          </a:p>
        </p:txBody>
      </p:sp>
      <p:sp>
        <p:nvSpPr>
          <p:cNvPr id="461" name="Google Shape;461;p20"/>
          <p:cNvSpPr txBox="1"/>
          <p:nvPr/>
        </p:nvSpPr>
        <p:spPr>
          <a:xfrm>
            <a:off x="6488353" y="2331720"/>
            <a:ext cx="2286000" cy="640080"/>
          </a:xfrm>
          <a:prstGeom prst="rect">
            <a:avLst/>
          </a:prstGeom>
          <a:noFill/>
          <a:ln>
            <a:noFill/>
          </a:ln>
        </p:spPr>
        <p:txBody>
          <a:bodyPr spcFirstLastPara="1" wrap="square" lIns="91425" tIns="0" rIns="91425" bIns="0" anchor="b" anchorCtr="0">
            <a:noAutofit/>
          </a:bodyPr>
          <a:lstStyle/>
          <a:p>
            <a:pPr marL="0" marR="0" lvl="0" indent="0" algn="l" rtl="0">
              <a:spcBef>
                <a:spcPts val="0"/>
              </a:spcBef>
              <a:spcAft>
                <a:spcPts val="0"/>
              </a:spcAft>
              <a:buNone/>
            </a:pPr>
            <a:r>
              <a:rPr lang="en-US" sz="3600" b="1">
                <a:solidFill>
                  <a:srgbClr val="747474"/>
                </a:solidFill>
                <a:latin typeface="Arial"/>
                <a:ea typeface="Arial"/>
                <a:cs typeface="Arial"/>
                <a:sym typeface="Arial"/>
              </a:rPr>
              <a:t>4</a:t>
            </a:r>
            <a:endParaRPr/>
          </a:p>
        </p:txBody>
      </p:sp>
      <p:sp>
        <p:nvSpPr>
          <p:cNvPr id="462" name="Google Shape;462;p20"/>
          <p:cNvSpPr/>
          <p:nvPr/>
        </p:nvSpPr>
        <p:spPr>
          <a:xfrm>
            <a:off x="6579793" y="3044952"/>
            <a:ext cx="548640" cy="45720"/>
          </a:xfrm>
          <a:prstGeom prst="rect">
            <a:avLst/>
          </a:prstGeom>
          <a:solidFill>
            <a:srgbClr val="D7D7D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p>
        </p:txBody>
      </p:sp>
      <p:sp>
        <p:nvSpPr>
          <p:cNvPr id="463" name="Google Shape;463;p20"/>
          <p:cNvSpPr txBox="1"/>
          <p:nvPr/>
        </p:nvSpPr>
        <p:spPr>
          <a:xfrm>
            <a:off x="6488353" y="3154680"/>
            <a:ext cx="2377440" cy="548640"/>
          </a:xfrm>
          <a:prstGeom prst="rect">
            <a:avLst/>
          </a:prstGeom>
          <a:noFill/>
          <a:ln>
            <a:noFill/>
          </a:ln>
        </p:spPr>
        <p:txBody>
          <a:bodyPr spcFirstLastPara="1" wrap="square" lIns="91425" tIns="0" rIns="91425" bIns="0" anchor="t" anchorCtr="0">
            <a:noAutofit/>
          </a:bodyPr>
          <a:lstStyle/>
          <a:p>
            <a:pPr marL="0" marR="0" lvl="0" indent="0" algn="l" rtl="0">
              <a:spcBef>
                <a:spcPts val="0"/>
              </a:spcBef>
              <a:spcAft>
                <a:spcPts val="0"/>
              </a:spcAft>
              <a:buNone/>
            </a:pPr>
            <a:r>
              <a:rPr lang="en-US" sz="2400" b="1" dirty="0" err="1">
                <a:solidFill>
                  <a:srgbClr val="1F1A23"/>
                </a:solidFill>
                <a:latin typeface="Arial"/>
                <a:ea typeface="Arial"/>
                <a:cs typeface="Arial"/>
                <a:sym typeface="Arial"/>
              </a:rPr>
              <a:t>Quién</a:t>
            </a:r>
            <a:r>
              <a:rPr lang="en-US" sz="2400" b="1" dirty="0">
                <a:solidFill>
                  <a:srgbClr val="1F1A23"/>
                </a:solidFill>
                <a:latin typeface="Arial"/>
                <a:ea typeface="Arial"/>
                <a:cs typeface="Arial"/>
                <a:sym typeface="Arial"/>
              </a:rPr>
              <a:t> </a:t>
            </a:r>
            <a:r>
              <a:rPr lang="en-US" sz="2400" b="1" dirty="0" err="1">
                <a:solidFill>
                  <a:srgbClr val="1F1A23"/>
                </a:solidFill>
                <a:latin typeface="Arial"/>
                <a:ea typeface="Arial"/>
                <a:cs typeface="Arial"/>
                <a:sym typeface="Arial"/>
              </a:rPr>
              <a:t>revisa</a:t>
            </a:r>
            <a:endParaRPr dirty="0"/>
          </a:p>
        </p:txBody>
      </p:sp>
      <p:sp>
        <p:nvSpPr>
          <p:cNvPr id="464" name="Google Shape;464;p20"/>
          <p:cNvSpPr txBox="1"/>
          <p:nvPr/>
        </p:nvSpPr>
        <p:spPr>
          <a:xfrm>
            <a:off x="9052560" y="2331720"/>
            <a:ext cx="2606040" cy="640080"/>
          </a:xfrm>
          <a:prstGeom prst="rect">
            <a:avLst/>
          </a:prstGeom>
          <a:noFill/>
          <a:ln>
            <a:noFill/>
          </a:ln>
        </p:spPr>
        <p:txBody>
          <a:bodyPr spcFirstLastPara="1" wrap="square" lIns="91425" tIns="0" rIns="91425" bIns="0" anchor="b" anchorCtr="0">
            <a:noAutofit/>
          </a:bodyPr>
          <a:lstStyle/>
          <a:p>
            <a:pPr marL="0" marR="0" lvl="0" indent="0" algn="l" rtl="0">
              <a:spcBef>
                <a:spcPts val="0"/>
              </a:spcBef>
              <a:spcAft>
                <a:spcPts val="0"/>
              </a:spcAft>
              <a:buNone/>
            </a:pPr>
            <a:r>
              <a:rPr lang="en-US" sz="3600" b="1">
                <a:solidFill>
                  <a:srgbClr val="747474"/>
                </a:solidFill>
                <a:latin typeface="Arial"/>
                <a:ea typeface="Arial"/>
                <a:cs typeface="Arial"/>
                <a:sym typeface="Arial"/>
              </a:rPr>
              <a:t>5</a:t>
            </a:r>
            <a:endParaRPr/>
          </a:p>
        </p:txBody>
      </p:sp>
      <p:sp>
        <p:nvSpPr>
          <p:cNvPr id="465" name="Google Shape;465;p20"/>
          <p:cNvSpPr/>
          <p:nvPr/>
        </p:nvSpPr>
        <p:spPr>
          <a:xfrm>
            <a:off x="9144000" y="3044952"/>
            <a:ext cx="548640" cy="45720"/>
          </a:xfrm>
          <a:prstGeom prst="rect">
            <a:avLst/>
          </a:prstGeom>
          <a:solidFill>
            <a:srgbClr val="D7D7D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p>
        </p:txBody>
      </p:sp>
      <p:sp>
        <p:nvSpPr>
          <p:cNvPr id="466" name="Google Shape;466;p20"/>
          <p:cNvSpPr txBox="1"/>
          <p:nvPr/>
        </p:nvSpPr>
        <p:spPr>
          <a:xfrm>
            <a:off x="9052560" y="3154680"/>
            <a:ext cx="2697480" cy="548640"/>
          </a:xfrm>
          <a:prstGeom prst="rect">
            <a:avLst/>
          </a:prstGeom>
          <a:noFill/>
          <a:ln>
            <a:noFill/>
          </a:ln>
        </p:spPr>
        <p:txBody>
          <a:bodyPr spcFirstLastPara="1" wrap="square" lIns="91425" tIns="0" rIns="91425" bIns="0" anchor="t" anchorCtr="0">
            <a:noAutofit/>
          </a:bodyPr>
          <a:lstStyle/>
          <a:p>
            <a:pPr marL="0" marR="0" lvl="0" indent="0" algn="l" rtl="0">
              <a:spcBef>
                <a:spcPts val="0"/>
              </a:spcBef>
              <a:spcAft>
                <a:spcPts val="0"/>
              </a:spcAft>
              <a:buNone/>
            </a:pPr>
            <a:r>
              <a:rPr lang="en-US" sz="2400" b="1">
                <a:solidFill>
                  <a:srgbClr val="1F1A23"/>
                </a:solidFill>
                <a:latin typeface="Arial"/>
                <a:ea typeface="Arial"/>
                <a:cs typeface="Arial"/>
                <a:sym typeface="Arial"/>
              </a:rPr>
              <a:t>Cómo medimos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75"/>
        <p:cNvGrpSpPr/>
        <p:nvPr/>
      </p:nvGrpSpPr>
      <p:grpSpPr>
        <a:xfrm>
          <a:off x="0" y="0"/>
          <a:ext cx="0" cy="0"/>
          <a:chOff x="0" y="0"/>
          <a:chExt cx="0" cy="0"/>
        </a:xfrm>
      </p:grpSpPr>
      <p:sp>
        <p:nvSpPr>
          <p:cNvPr id="477" name="Google Shape;477;p21"/>
          <p:cNvSpPr/>
          <p:nvPr/>
        </p:nvSpPr>
        <p:spPr>
          <a:xfrm>
            <a:off x="533400" y="742950"/>
            <a:ext cx="11125200" cy="609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325" b="1">
                <a:solidFill>
                  <a:srgbClr val="1F1A23"/>
                </a:solidFill>
                <a:latin typeface="Arial"/>
                <a:ea typeface="Arial"/>
                <a:cs typeface="Arial"/>
                <a:sym typeface="Arial"/>
              </a:rPr>
              <a:t>Probalo con pocos casos</a:t>
            </a:r>
            <a:endParaRPr/>
          </a:p>
        </p:txBody>
      </p:sp>
      <p:sp>
        <p:nvSpPr>
          <p:cNvPr id="478" name="Google Shape;478;p21"/>
          <p:cNvSpPr/>
          <p:nvPr/>
        </p:nvSpPr>
        <p:spPr>
          <a:xfrm>
            <a:off x="533400" y="6362700"/>
            <a:ext cx="11125200" cy="9525"/>
          </a:xfrm>
          <a:prstGeom prst="rect">
            <a:avLst/>
          </a:prstGeom>
          <a:solidFill>
            <a:srgbClr val="D7D7D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p>
        </p:txBody>
      </p:sp>
      <p:sp>
        <p:nvSpPr>
          <p:cNvPr id="479" name="Google Shape;479;p21"/>
          <p:cNvSpPr/>
          <p:nvPr/>
        </p:nvSpPr>
        <p:spPr>
          <a:xfrm>
            <a:off x="533400" y="6486525"/>
            <a:ext cx="866775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Municipalidad de Córdoba · Club de Emprendedores de Córdoba · Fundación Tecnología con Propósito</a:t>
            </a:r>
            <a:endParaRPr/>
          </a:p>
        </p:txBody>
      </p:sp>
      <p:sp>
        <p:nvSpPr>
          <p:cNvPr id="481" name="Google Shape;481;p21"/>
          <p:cNvSpPr txBox="1"/>
          <p:nvPr/>
        </p:nvSpPr>
        <p:spPr>
          <a:xfrm>
            <a:off x="1906935" y="2443286"/>
            <a:ext cx="8377823" cy="1005840"/>
          </a:xfrm>
          <a:prstGeom prst="rect">
            <a:avLst/>
          </a:prstGeom>
          <a:noFill/>
          <a:ln>
            <a:noFill/>
          </a:ln>
        </p:spPr>
        <p:txBody>
          <a:bodyPr spcFirstLastPara="1" wrap="square" lIns="91425" tIns="0" rIns="91425" bIns="0" anchor="ctr" anchorCtr="0">
            <a:noAutofit/>
          </a:bodyPr>
          <a:lstStyle/>
          <a:p>
            <a:pPr marL="0" marR="0" lvl="0" indent="0" algn="l" rtl="0">
              <a:spcBef>
                <a:spcPts val="0"/>
              </a:spcBef>
              <a:spcAft>
                <a:spcPts val="0"/>
              </a:spcAft>
              <a:buNone/>
            </a:pPr>
            <a:r>
              <a:rPr lang="en-US" sz="4800" b="1" dirty="0" err="1">
                <a:solidFill>
                  <a:srgbClr val="1F1A23"/>
                </a:solidFill>
                <a:latin typeface="Arial"/>
                <a:ea typeface="Arial"/>
                <a:cs typeface="Arial"/>
                <a:sym typeface="Arial"/>
              </a:rPr>
              <a:t>Probar</a:t>
            </a:r>
            <a:r>
              <a:rPr lang="en-US" sz="4800" b="1" dirty="0">
                <a:solidFill>
                  <a:srgbClr val="1F1A23"/>
                </a:solidFill>
                <a:latin typeface="Arial"/>
                <a:ea typeface="Arial"/>
                <a:cs typeface="Arial"/>
                <a:sym typeface="Arial"/>
              </a:rPr>
              <a:t> </a:t>
            </a:r>
            <a:r>
              <a:rPr lang="en-US" sz="4800" b="1" dirty="0">
                <a:solidFill>
                  <a:srgbClr val="747474"/>
                </a:solidFill>
                <a:latin typeface="Arial"/>
                <a:ea typeface="Arial"/>
                <a:cs typeface="Arial"/>
                <a:sym typeface="Arial"/>
              </a:rPr>
              <a:t>→</a:t>
            </a:r>
            <a:r>
              <a:rPr lang="en-US" sz="4800" b="1" dirty="0">
                <a:solidFill>
                  <a:srgbClr val="1F1A23"/>
                </a:solidFill>
                <a:latin typeface="Arial"/>
                <a:ea typeface="Arial"/>
                <a:cs typeface="Arial"/>
                <a:sym typeface="Arial"/>
              </a:rPr>
              <a:t> </a:t>
            </a:r>
            <a:r>
              <a:rPr lang="en-US" sz="4800" b="1" dirty="0" err="1">
                <a:solidFill>
                  <a:srgbClr val="1F1A23"/>
                </a:solidFill>
                <a:latin typeface="Arial"/>
                <a:ea typeface="Arial"/>
                <a:cs typeface="Arial"/>
                <a:sym typeface="Arial"/>
              </a:rPr>
              <a:t>Revisar</a:t>
            </a:r>
            <a:r>
              <a:rPr lang="en-US" sz="4800" b="1" dirty="0">
                <a:solidFill>
                  <a:srgbClr val="1F1A23"/>
                </a:solidFill>
                <a:latin typeface="Arial"/>
                <a:ea typeface="Arial"/>
                <a:cs typeface="Arial"/>
                <a:sym typeface="Arial"/>
              </a:rPr>
              <a:t> </a:t>
            </a:r>
            <a:r>
              <a:rPr lang="en-US" sz="4800" b="1" dirty="0">
                <a:solidFill>
                  <a:srgbClr val="747474"/>
                </a:solidFill>
                <a:latin typeface="Arial"/>
                <a:ea typeface="Arial"/>
                <a:cs typeface="Arial"/>
                <a:sym typeface="Arial"/>
              </a:rPr>
              <a:t>→</a:t>
            </a:r>
            <a:r>
              <a:rPr lang="en-US" sz="4800" b="1" dirty="0">
                <a:solidFill>
                  <a:srgbClr val="1F1A23"/>
                </a:solidFill>
                <a:latin typeface="Arial"/>
                <a:ea typeface="Arial"/>
                <a:cs typeface="Arial"/>
                <a:sym typeface="Arial"/>
              </a:rPr>
              <a:t> </a:t>
            </a:r>
            <a:r>
              <a:rPr lang="en-US" sz="4800" b="1" dirty="0" err="1">
                <a:solidFill>
                  <a:srgbClr val="1F1A23"/>
                </a:solidFill>
                <a:latin typeface="Arial"/>
                <a:ea typeface="Arial"/>
                <a:cs typeface="Arial"/>
                <a:sym typeface="Arial"/>
              </a:rPr>
              <a:t>Ajustar</a:t>
            </a:r>
            <a:endParaRPr dirty="0"/>
          </a:p>
        </p:txBody>
      </p:sp>
      <p:sp>
        <p:nvSpPr>
          <p:cNvPr id="482" name="Google Shape;482;p21"/>
          <p:cNvSpPr/>
          <p:nvPr/>
        </p:nvSpPr>
        <p:spPr>
          <a:xfrm>
            <a:off x="533095" y="3886200"/>
            <a:ext cx="11125504" cy="18288"/>
          </a:xfrm>
          <a:prstGeom prst="rect">
            <a:avLst/>
          </a:prstGeom>
          <a:solidFill>
            <a:srgbClr val="D7D7D7"/>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p>
        </p:txBody>
      </p:sp>
      <p:sp>
        <p:nvSpPr>
          <p:cNvPr id="483" name="Google Shape;483;p21"/>
          <p:cNvSpPr txBox="1"/>
          <p:nvPr/>
        </p:nvSpPr>
        <p:spPr>
          <a:xfrm>
            <a:off x="2099676" y="4018788"/>
            <a:ext cx="7992340" cy="822960"/>
          </a:xfrm>
          <a:prstGeom prst="rect">
            <a:avLst/>
          </a:prstGeom>
          <a:noFill/>
          <a:ln>
            <a:noFill/>
          </a:ln>
        </p:spPr>
        <p:txBody>
          <a:bodyPr spcFirstLastPara="1" wrap="square" lIns="91425" tIns="0" rIns="91425" bIns="0" anchor="ctr" anchorCtr="0">
            <a:noAutofit/>
          </a:bodyPr>
          <a:lstStyle/>
          <a:p>
            <a:pPr marL="0" marR="0" lvl="0" indent="0" algn="l" rtl="0">
              <a:spcBef>
                <a:spcPts val="0"/>
              </a:spcBef>
              <a:spcAft>
                <a:spcPts val="0"/>
              </a:spcAft>
              <a:buNone/>
            </a:pPr>
            <a:r>
              <a:rPr lang="en-US" sz="3400" b="1" dirty="0">
                <a:solidFill>
                  <a:srgbClr val="1F1A23"/>
                </a:solidFill>
                <a:latin typeface="Arial"/>
                <a:ea typeface="Arial"/>
                <a:cs typeface="Arial"/>
                <a:sym typeface="Arial"/>
              </a:rPr>
              <a:t>¿</a:t>
            </a:r>
            <a:r>
              <a:rPr lang="en-US" sz="3400" b="1" dirty="0" err="1">
                <a:solidFill>
                  <a:srgbClr val="1F1A23"/>
                </a:solidFill>
                <a:latin typeface="Arial"/>
                <a:ea typeface="Arial"/>
                <a:cs typeface="Arial"/>
                <a:sym typeface="Arial"/>
              </a:rPr>
              <a:t>Qué</a:t>
            </a:r>
            <a:r>
              <a:rPr lang="en-US" sz="3400" b="1" dirty="0">
                <a:solidFill>
                  <a:srgbClr val="1F1A23"/>
                </a:solidFill>
                <a:latin typeface="Arial"/>
                <a:ea typeface="Arial"/>
                <a:cs typeface="Arial"/>
                <a:sym typeface="Arial"/>
              </a:rPr>
              <a:t> </a:t>
            </a:r>
            <a:r>
              <a:rPr lang="en-US" sz="3400" b="1" dirty="0" err="1">
                <a:solidFill>
                  <a:srgbClr val="1F1A23"/>
                </a:solidFill>
                <a:latin typeface="Arial"/>
                <a:ea typeface="Arial"/>
                <a:cs typeface="Arial"/>
                <a:sym typeface="Arial"/>
              </a:rPr>
              <a:t>número</a:t>
            </a:r>
            <a:r>
              <a:rPr lang="en-US" sz="3400" b="1" dirty="0">
                <a:solidFill>
                  <a:srgbClr val="1F1A23"/>
                </a:solidFill>
                <a:latin typeface="Arial"/>
                <a:ea typeface="Arial"/>
                <a:cs typeface="Arial"/>
                <a:sym typeface="Arial"/>
              </a:rPr>
              <a:t> </a:t>
            </a:r>
            <a:r>
              <a:rPr lang="en-US" sz="3400" b="1" dirty="0" err="1">
                <a:solidFill>
                  <a:srgbClr val="1F1A23"/>
                </a:solidFill>
                <a:latin typeface="Arial"/>
                <a:ea typeface="Arial"/>
                <a:cs typeface="Arial"/>
                <a:sym typeface="Arial"/>
              </a:rPr>
              <a:t>mirás</a:t>
            </a:r>
            <a:r>
              <a:rPr lang="en-US" sz="3400" b="1" dirty="0">
                <a:solidFill>
                  <a:srgbClr val="1F1A23"/>
                </a:solidFill>
                <a:latin typeface="Arial"/>
                <a:ea typeface="Arial"/>
                <a:cs typeface="Arial"/>
                <a:sym typeface="Arial"/>
              </a:rPr>
              <a:t> a </a:t>
            </a:r>
            <a:r>
              <a:rPr lang="en-US" sz="3400" b="1" dirty="0" err="1">
                <a:solidFill>
                  <a:srgbClr val="1F1A23"/>
                </a:solidFill>
                <a:latin typeface="Arial"/>
                <a:ea typeface="Arial"/>
                <a:cs typeface="Arial"/>
                <a:sym typeface="Arial"/>
              </a:rPr>
              <a:t>los</a:t>
            </a:r>
            <a:r>
              <a:rPr lang="en-US" sz="3400" b="1" dirty="0">
                <a:solidFill>
                  <a:srgbClr val="1F1A23"/>
                </a:solidFill>
                <a:latin typeface="Arial"/>
                <a:ea typeface="Arial"/>
                <a:cs typeface="Arial"/>
                <a:sym typeface="Arial"/>
              </a:rPr>
              <a:t> 30–60 días?</a:t>
            </a: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488"/>
        <p:cNvGrpSpPr/>
        <p:nvPr/>
      </p:nvGrpSpPr>
      <p:grpSpPr>
        <a:xfrm>
          <a:off x="0" y="0"/>
          <a:ext cx="0" cy="0"/>
          <a:chOff x="0" y="0"/>
          <a:chExt cx="0" cy="0"/>
        </a:xfrm>
      </p:grpSpPr>
      <p:sp>
        <p:nvSpPr>
          <p:cNvPr id="490" name="Google Shape;490;p22"/>
          <p:cNvSpPr/>
          <p:nvPr/>
        </p:nvSpPr>
        <p:spPr>
          <a:xfrm>
            <a:off x="533400" y="742950"/>
            <a:ext cx="11125200" cy="609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325" b="1">
                <a:solidFill>
                  <a:srgbClr val="1F1A23"/>
                </a:solidFill>
                <a:latin typeface="Arial"/>
                <a:ea typeface="Arial"/>
                <a:cs typeface="Arial"/>
                <a:sym typeface="Arial"/>
              </a:rPr>
              <a:t>Lo importante sigue teniendo responsable</a:t>
            </a:r>
            <a:endParaRPr/>
          </a:p>
        </p:txBody>
      </p:sp>
      <p:sp>
        <p:nvSpPr>
          <p:cNvPr id="491" name="Google Shape;491;p22"/>
          <p:cNvSpPr/>
          <p:nvPr/>
        </p:nvSpPr>
        <p:spPr>
          <a:xfrm>
            <a:off x="533400" y="6362700"/>
            <a:ext cx="11125200" cy="9525"/>
          </a:xfrm>
          <a:prstGeom prst="rect">
            <a:avLst/>
          </a:prstGeom>
          <a:solidFill>
            <a:srgbClr val="D7D7D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p>
        </p:txBody>
      </p:sp>
      <p:sp>
        <p:nvSpPr>
          <p:cNvPr id="492" name="Google Shape;492;p22"/>
          <p:cNvSpPr/>
          <p:nvPr/>
        </p:nvSpPr>
        <p:spPr>
          <a:xfrm>
            <a:off x="533400" y="6486525"/>
            <a:ext cx="866775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Municipalidad de Córdoba · Club de Emprendedores de Córdoba · Fundación Tecnología con Propósito</a:t>
            </a:r>
            <a:endParaRPr/>
          </a:p>
        </p:txBody>
      </p:sp>
      <p:sp>
        <p:nvSpPr>
          <p:cNvPr id="494" name="Google Shape;494;p22"/>
          <p:cNvSpPr txBox="1"/>
          <p:nvPr/>
        </p:nvSpPr>
        <p:spPr>
          <a:xfrm>
            <a:off x="533095" y="2514600"/>
            <a:ext cx="4846320" cy="1600200"/>
          </a:xfrm>
          <a:prstGeom prst="rect">
            <a:avLst/>
          </a:prstGeom>
          <a:noFill/>
          <a:ln>
            <a:noFill/>
          </a:ln>
        </p:spPr>
        <p:txBody>
          <a:bodyPr spcFirstLastPara="1" wrap="square" lIns="91425" tIns="0" rIns="91425" bIns="0" anchor="b" anchorCtr="0">
            <a:noAutofit/>
          </a:bodyPr>
          <a:lstStyle/>
          <a:p>
            <a:pPr marL="0" marR="0" lvl="0" indent="0" algn="l" rtl="0">
              <a:lnSpc>
                <a:spcPct val="95000"/>
              </a:lnSpc>
              <a:spcBef>
                <a:spcPts val="0"/>
              </a:spcBef>
              <a:spcAft>
                <a:spcPts val="0"/>
              </a:spcAft>
              <a:buNone/>
            </a:pPr>
            <a:r>
              <a:rPr lang="en-US" sz="5000" b="1" dirty="0">
                <a:solidFill>
                  <a:srgbClr val="A855F7"/>
                </a:solidFill>
                <a:latin typeface="Arial"/>
                <a:ea typeface="Arial"/>
                <a:cs typeface="Arial"/>
                <a:sym typeface="Arial"/>
              </a:rPr>
              <a:t>La IA</a:t>
            </a:r>
            <a:endParaRPr dirty="0"/>
          </a:p>
          <a:p>
            <a:pPr marL="0" marR="0" lvl="0" indent="0" algn="l" rtl="0">
              <a:lnSpc>
                <a:spcPct val="95000"/>
              </a:lnSpc>
              <a:spcBef>
                <a:spcPts val="0"/>
              </a:spcBef>
              <a:spcAft>
                <a:spcPts val="0"/>
              </a:spcAft>
              <a:buNone/>
            </a:pPr>
            <a:r>
              <a:rPr lang="en-US" sz="5000" b="1" dirty="0" err="1">
                <a:solidFill>
                  <a:srgbClr val="A855F7"/>
                </a:solidFill>
                <a:latin typeface="Arial"/>
                <a:ea typeface="Arial"/>
                <a:cs typeface="Arial"/>
                <a:sym typeface="Arial"/>
              </a:rPr>
              <a:t>prepara</a:t>
            </a:r>
            <a:endParaRPr dirty="0"/>
          </a:p>
        </p:txBody>
      </p:sp>
      <p:sp>
        <p:nvSpPr>
          <p:cNvPr id="495" name="Google Shape;495;p22"/>
          <p:cNvSpPr txBox="1"/>
          <p:nvPr/>
        </p:nvSpPr>
        <p:spPr>
          <a:xfrm>
            <a:off x="533095" y="4251960"/>
            <a:ext cx="4846320" cy="457200"/>
          </a:xfrm>
          <a:prstGeom prst="rect">
            <a:avLst/>
          </a:prstGeom>
          <a:noFill/>
          <a:ln>
            <a:noFill/>
          </a:ln>
        </p:spPr>
        <p:txBody>
          <a:bodyPr spcFirstLastPara="1" wrap="square" lIns="91425" tIns="0" rIns="91425" bIns="0" anchor="t" anchorCtr="0">
            <a:noAutofit/>
          </a:bodyPr>
          <a:lstStyle/>
          <a:p>
            <a:pPr marL="0" marR="0" lvl="0" indent="0" algn="l" rtl="0">
              <a:spcBef>
                <a:spcPts val="0"/>
              </a:spcBef>
              <a:spcAft>
                <a:spcPts val="0"/>
              </a:spcAft>
              <a:buNone/>
            </a:pPr>
            <a:r>
              <a:rPr lang="en-US" sz="2000" b="0">
                <a:solidFill>
                  <a:srgbClr val="1F1A23"/>
                </a:solidFill>
                <a:latin typeface="Arial"/>
                <a:ea typeface="Arial"/>
                <a:cs typeface="Arial"/>
                <a:sym typeface="Arial"/>
              </a:rPr>
              <a:t>busca, ordena y redacta</a:t>
            </a:r>
            <a:endParaRPr/>
          </a:p>
        </p:txBody>
      </p:sp>
      <p:sp>
        <p:nvSpPr>
          <p:cNvPr id="496" name="Google Shape;496;p22"/>
          <p:cNvSpPr txBox="1"/>
          <p:nvPr/>
        </p:nvSpPr>
        <p:spPr>
          <a:xfrm>
            <a:off x="4640886" y="2514600"/>
            <a:ext cx="1417320" cy="1600200"/>
          </a:xfrm>
          <a:prstGeom prst="rect">
            <a:avLst/>
          </a:prstGeom>
          <a:noFill/>
          <a:ln>
            <a:noFill/>
          </a:ln>
        </p:spPr>
        <p:txBody>
          <a:bodyPr spcFirstLastPara="1" wrap="square" lIns="91425" tIns="0" rIns="91425" bIns="0" anchor="ctr" anchorCtr="0">
            <a:noAutofit/>
          </a:bodyPr>
          <a:lstStyle/>
          <a:p>
            <a:pPr marL="0" marR="0" lvl="0" indent="0" algn="ctr" rtl="0">
              <a:spcBef>
                <a:spcPts val="0"/>
              </a:spcBef>
              <a:spcAft>
                <a:spcPts val="0"/>
              </a:spcAft>
              <a:buNone/>
            </a:pPr>
            <a:r>
              <a:rPr lang="en-US" sz="4800" b="1" dirty="0">
                <a:solidFill>
                  <a:srgbClr val="747474"/>
                </a:solidFill>
                <a:latin typeface="Arial"/>
                <a:ea typeface="Arial"/>
                <a:cs typeface="Arial"/>
                <a:sym typeface="Arial"/>
              </a:rPr>
              <a:t>→</a:t>
            </a:r>
            <a:endParaRPr dirty="0"/>
          </a:p>
        </p:txBody>
      </p:sp>
      <p:sp>
        <p:nvSpPr>
          <p:cNvPr id="497" name="Google Shape;497;p22"/>
          <p:cNvSpPr txBox="1"/>
          <p:nvPr/>
        </p:nvSpPr>
        <p:spPr>
          <a:xfrm>
            <a:off x="6842455" y="2514600"/>
            <a:ext cx="4816144" cy="1600200"/>
          </a:xfrm>
          <a:prstGeom prst="rect">
            <a:avLst/>
          </a:prstGeom>
          <a:noFill/>
          <a:ln>
            <a:noFill/>
          </a:ln>
        </p:spPr>
        <p:txBody>
          <a:bodyPr spcFirstLastPara="1" wrap="square" lIns="91425" tIns="0" rIns="91425" bIns="0" anchor="b" anchorCtr="0">
            <a:noAutofit/>
          </a:bodyPr>
          <a:lstStyle/>
          <a:p>
            <a:pPr marL="0" marR="0" lvl="0" indent="0" algn="l" rtl="0">
              <a:lnSpc>
                <a:spcPct val="95000"/>
              </a:lnSpc>
              <a:spcBef>
                <a:spcPts val="0"/>
              </a:spcBef>
              <a:spcAft>
                <a:spcPts val="0"/>
              </a:spcAft>
              <a:buNone/>
            </a:pPr>
            <a:r>
              <a:rPr lang="en-US" sz="5000" b="1">
                <a:solidFill>
                  <a:srgbClr val="1F1A23"/>
                </a:solidFill>
                <a:latin typeface="Arial"/>
                <a:ea typeface="Arial"/>
                <a:cs typeface="Arial"/>
                <a:sym typeface="Arial"/>
              </a:rPr>
              <a:t>Una persona</a:t>
            </a:r>
            <a:endParaRPr/>
          </a:p>
          <a:p>
            <a:pPr marL="0" marR="0" lvl="0" indent="0" algn="l" rtl="0">
              <a:lnSpc>
                <a:spcPct val="95000"/>
              </a:lnSpc>
              <a:spcBef>
                <a:spcPts val="0"/>
              </a:spcBef>
              <a:spcAft>
                <a:spcPts val="0"/>
              </a:spcAft>
              <a:buNone/>
            </a:pPr>
            <a:r>
              <a:rPr lang="en-US" sz="5000" b="1">
                <a:solidFill>
                  <a:srgbClr val="1F1A23"/>
                </a:solidFill>
                <a:latin typeface="Arial"/>
                <a:ea typeface="Arial"/>
                <a:cs typeface="Arial"/>
                <a:sym typeface="Arial"/>
              </a:rPr>
              <a:t>decide</a:t>
            </a:r>
            <a:endParaRPr/>
          </a:p>
        </p:txBody>
      </p:sp>
      <p:sp>
        <p:nvSpPr>
          <p:cNvPr id="498" name="Google Shape;498;p22"/>
          <p:cNvSpPr txBox="1"/>
          <p:nvPr/>
        </p:nvSpPr>
        <p:spPr>
          <a:xfrm>
            <a:off x="6842455" y="4251960"/>
            <a:ext cx="4816144" cy="457200"/>
          </a:xfrm>
          <a:prstGeom prst="rect">
            <a:avLst/>
          </a:prstGeom>
          <a:noFill/>
          <a:ln>
            <a:noFill/>
          </a:ln>
        </p:spPr>
        <p:txBody>
          <a:bodyPr spcFirstLastPara="1" wrap="square" lIns="91425" tIns="0" rIns="91425" bIns="0" anchor="t" anchorCtr="0">
            <a:noAutofit/>
          </a:bodyPr>
          <a:lstStyle/>
          <a:p>
            <a:pPr marL="0" marR="0" lvl="0" indent="0" algn="l" rtl="0">
              <a:spcBef>
                <a:spcPts val="0"/>
              </a:spcBef>
              <a:spcAft>
                <a:spcPts val="0"/>
              </a:spcAft>
              <a:buNone/>
            </a:pPr>
            <a:r>
              <a:rPr lang="en-US" sz="2000" b="0">
                <a:solidFill>
                  <a:srgbClr val="1F1A23"/>
                </a:solidFill>
                <a:latin typeface="Arial"/>
                <a:ea typeface="Arial"/>
                <a:cs typeface="Arial"/>
                <a:sym typeface="Arial"/>
              </a:rPr>
              <a:t>precio, compromisos y excepciones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19"/>
        <p:cNvGrpSpPr/>
        <p:nvPr/>
      </p:nvGrpSpPr>
      <p:grpSpPr>
        <a:xfrm>
          <a:off x="0" y="0"/>
          <a:ext cx="0" cy="0"/>
          <a:chOff x="0" y="0"/>
          <a:chExt cx="0" cy="0"/>
        </a:xfrm>
      </p:grpSpPr>
      <p:sp>
        <p:nvSpPr>
          <p:cNvPr id="521" name="Google Shape;521;p24"/>
          <p:cNvSpPr/>
          <p:nvPr/>
        </p:nvSpPr>
        <p:spPr>
          <a:xfrm>
            <a:off x="533400" y="742950"/>
            <a:ext cx="6441141" cy="60960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325" b="1" dirty="0" err="1">
                <a:solidFill>
                  <a:srgbClr val="1F1A23"/>
                </a:solidFill>
                <a:latin typeface="Arial"/>
                <a:ea typeface="Arial"/>
                <a:cs typeface="Arial"/>
                <a:sym typeface="Arial"/>
              </a:rPr>
              <a:t>Qué</a:t>
            </a:r>
            <a:r>
              <a:rPr lang="en-US" sz="2325" b="1" dirty="0">
                <a:solidFill>
                  <a:srgbClr val="1F1A23"/>
                </a:solidFill>
                <a:latin typeface="Arial"/>
                <a:ea typeface="Arial"/>
                <a:cs typeface="Arial"/>
                <a:sym typeface="Arial"/>
              </a:rPr>
              <a:t> </a:t>
            </a:r>
            <a:r>
              <a:rPr lang="en-US" sz="2325" b="1" dirty="0" err="1">
                <a:solidFill>
                  <a:srgbClr val="1F1A23"/>
                </a:solidFill>
                <a:latin typeface="Arial"/>
                <a:ea typeface="Arial"/>
                <a:cs typeface="Arial"/>
                <a:sym typeface="Arial"/>
              </a:rPr>
              <a:t>hace</a:t>
            </a:r>
            <a:r>
              <a:rPr lang="en-US" sz="2325" b="1" dirty="0">
                <a:solidFill>
                  <a:srgbClr val="1F1A23"/>
                </a:solidFill>
                <a:latin typeface="Arial"/>
                <a:ea typeface="Arial"/>
                <a:cs typeface="Arial"/>
                <a:sym typeface="Arial"/>
              </a:rPr>
              <a:t> </a:t>
            </a:r>
            <a:r>
              <a:rPr lang="en-US" sz="2325" b="1" dirty="0" err="1">
                <a:solidFill>
                  <a:srgbClr val="1F1A23"/>
                </a:solidFill>
                <a:latin typeface="Arial"/>
                <a:ea typeface="Arial"/>
                <a:cs typeface="Arial"/>
                <a:sym typeface="Arial"/>
              </a:rPr>
              <a:t>falta</a:t>
            </a:r>
            <a:r>
              <a:rPr lang="en-US" sz="2325" b="1" dirty="0">
                <a:solidFill>
                  <a:srgbClr val="1F1A23"/>
                </a:solidFill>
                <a:latin typeface="Arial"/>
                <a:ea typeface="Arial"/>
                <a:cs typeface="Arial"/>
                <a:sym typeface="Arial"/>
              </a:rPr>
              <a:t> para usar WhatsApp </a:t>
            </a:r>
            <a:r>
              <a:rPr lang="en-US" sz="2325" b="1" dirty="0" err="1">
                <a:solidFill>
                  <a:srgbClr val="1F1A23"/>
                </a:solidFill>
                <a:latin typeface="Arial"/>
                <a:ea typeface="Arial"/>
                <a:cs typeface="Arial"/>
                <a:sym typeface="Arial"/>
              </a:rPr>
              <a:t>en</a:t>
            </a:r>
            <a:r>
              <a:rPr lang="en-US" sz="2325" b="1" dirty="0">
                <a:solidFill>
                  <a:srgbClr val="1F1A23"/>
                </a:solidFill>
                <a:latin typeface="Arial"/>
                <a:ea typeface="Arial"/>
                <a:cs typeface="Arial"/>
                <a:sym typeface="Arial"/>
              </a:rPr>
              <a:t> serio</a:t>
            </a:r>
            <a:endParaRPr dirty="0"/>
          </a:p>
        </p:txBody>
      </p:sp>
      <p:sp>
        <p:nvSpPr>
          <p:cNvPr id="522" name="Google Shape;522;p24"/>
          <p:cNvSpPr/>
          <p:nvPr/>
        </p:nvSpPr>
        <p:spPr>
          <a:xfrm>
            <a:off x="533400" y="6362700"/>
            <a:ext cx="11125200" cy="9525"/>
          </a:xfrm>
          <a:prstGeom prst="rect">
            <a:avLst/>
          </a:prstGeom>
          <a:solidFill>
            <a:srgbClr val="D7D7D7"/>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p>
        </p:txBody>
      </p:sp>
      <p:sp>
        <p:nvSpPr>
          <p:cNvPr id="523" name="Google Shape;523;p24"/>
          <p:cNvSpPr/>
          <p:nvPr/>
        </p:nvSpPr>
        <p:spPr>
          <a:xfrm>
            <a:off x="533400" y="6486525"/>
            <a:ext cx="8667750" cy="133350"/>
          </a:xfrm>
          <a:prstGeom prst="rect">
            <a:avLst/>
          </a:prstGeom>
          <a:noFill/>
          <a:ln>
            <a:noFill/>
          </a:ln>
        </p:spPr>
        <p:txBody>
          <a:bodyPr spcFirstLastPara="1" wrap="square" lIns="91425" tIns="45700" rIns="91425" bIns="45700" anchor="t" anchorCtr="0">
            <a:normAutofit/>
          </a:bodyPr>
          <a:lstStyle/>
          <a:p>
            <a:pPr marL="0" marR="0" lvl="0" indent="0" algn="l" rtl="0">
              <a:spcBef>
                <a:spcPts val="0"/>
              </a:spcBef>
              <a:spcAft>
                <a:spcPts val="0"/>
              </a:spcAft>
              <a:buNone/>
            </a:pPr>
            <a:r>
              <a:rPr lang="en-US" sz="275" b="0">
                <a:solidFill>
                  <a:srgbClr val="747474"/>
                </a:solidFill>
                <a:latin typeface="Arial"/>
                <a:ea typeface="Arial"/>
                <a:cs typeface="Arial"/>
                <a:sym typeface="Arial"/>
              </a:rPr>
              <a:t>Municipalidad de Córdoba · Club de Emprendedores de Córdoba · Fundación Tecnología con Propósito</a:t>
            </a:r>
            <a:endParaRPr/>
          </a:p>
        </p:txBody>
      </p:sp>
      <p:sp>
        <p:nvSpPr>
          <p:cNvPr id="525" name="Google Shape;525;p24"/>
          <p:cNvSpPr/>
          <p:nvPr/>
        </p:nvSpPr>
        <p:spPr>
          <a:xfrm>
            <a:off x="10332720" y="329184"/>
            <a:ext cx="1325880" cy="329184"/>
          </a:xfrm>
          <a:prstGeom prst="roundRect">
            <a:avLst>
              <a:gd name="adj" fmla="val 50000"/>
            </a:avLst>
          </a:prstGeom>
          <a:solidFill>
            <a:srgbClr val="747474"/>
          </a:solidFill>
          <a:ln>
            <a:noFill/>
          </a:ln>
        </p:spPr>
        <p:txBody>
          <a:bodyPr spcFirstLastPara="1" wrap="square" lIns="109725" tIns="45700" rIns="109725" bIns="45700" anchor="ctr" anchorCtr="0">
            <a:noAutofit/>
          </a:bodyPr>
          <a:lstStyle/>
          <a:p>
            <a:pPr marL="0" marR="0" lvl="0" indent="0" algn="ctr" rtl="0">
              <a:spcBef>
                <a:spcPts val="0"/>
              </a:spcBef>
              <a:spcAft>
                <a:spcPts val="0"/>
              </a:spcAft>
              <a:buNone/>
            </a:pPr>
            <a:r>
              <a:rPr lang="en-US" sz="1400" b="1">
                <a:solidFill>
                  <a:srgbClr val="FFFFFF"/>
                </a:solidFill>
                <a:latin typeface="Arial"/>
                <a:ea typeface="Arial"/>
                <a:cs typeface="Arial"/>
                <a:sym typeface="Arial"/>
              </a:rPr>
              <a:t>ANEXO</a:t>
            </a:r>
            <a:endParaRPr/>
          </a:p>
        </p:txBody>
      </p:sp>
      <p:sp>
        <p:nvSpPr>
          <p:cNvPr id="526" name="Google Shape;526;p24"/>
          <p:cNvSpPr/>
          <p:nvPr/>
        </p:nvSpPr>
        <p:spPr>
          <a:xfrm>
            <a:off x="655624" y="2606040"/>
            <a:ext cx="1828800" cy="914400"/>
          </a:xfrm>
          <a:prstGeom prst="roundRect">
            <a:avLst>
              <a:gd name="adj" fmla="val 12000"/>
            </a:avLst>
          </a:prstGeom>
          <a:solidFill>
            <a:srgbClr val="FFFFFF"/>
          </a:solidFill>
          <a:ln w="9525" cap="flat" cmpd="sng">
            <a:solidFill>
              <a:srgbClr val="D7D7D7"/>
            </a:solidFill>
            <a:prstDash val="solid"/>
            <a:round/>
            <a:headEnd type="none" w="sm" len="sm"/>
            <a:tailEnd type="none" w="sm" len="sm"/>
          </a:ln>
        </p:spPr>
        <p:txBody>
          <a:bodyPr spcFirstLastPara="1" wrap="square" lIns="109725" tIns="45700" rIns="109725" bIns="45700" anchor="ctr" anchorCtr="0">
            <a:noAutofit/>
          </a:bodyPr>
          <a:lstStyle/>
          <a:p>
            <a:pPr marL="0" marR="0" lvl="0" indent="0" algn="ctr" rtl="0">
              <a:spcBef>
                <a:spcPts val="0"/>
              </a:spcBef>
              <a:spcAft>
                <a:spcPts val="0"/>
              </a:spcAft>
              <a:buNone/>
            </a:pPr>
            <a:r>
              <a:rPr lang="en-US" sz="2000" b="1">
                <a:solidFill>
                  <a:srgbClr val="1F1A23"/>
                </a:solidFill>
                <a:latin typeface="Arial"/>
                <a:ea typeface="Arial"/>
                <a:cs typeface="Arial"/>
                <a:sym typeface="Arial"/>
              </a:rPr>
              <a:t>Cliente</a:t>
            </a:r>
            <a:endParaRPr/>
          </a:p>
        </p:txBody>
      </p:sp>
      <p:sp>
        <p:nvSpPr>
          <p:cNvPr id="527" name="Google Shape;527;p24"/>
          <p:cNvSpPr txBox="1"/>
          <p:nvPr/>
        </p:nvSpPr>
        <p:spPr>
          <a:xfrm>
            <a:off x="2484424" y="2606040"/>
            <a:ext cx="731520" cy="914400"/>
          </a:xfrm>
          <a:prstGeom prst="rect">
            <a:avLst/>
          </a:prstGeom>
          <a:noFill/>
          <a:ln>
            <a:noFill/>
          </a:ln>
        </p:spPr>
        <p:txBody>
          <a:bodyPr spcFirstLastPara="1" wrap="square" lIns="91425" tIns="0" rIns="91425" bIns="0" anchor="ctr" anchorCtr="0">
            <a:noAutofit/>
          </a:bodyPr>
          <a:lstStyle/>
          <a:p>
            <a:pPr marL="0" marR="0" lvl="0" indent="0" algn="ctr" rtl="0">
              <a:spcBef>
                <a:spcPts val="0"/>
              </a:spcBef>
              <a:spcAft>
                <a:spcPts val="0"/>
              </a:spcAft>
              <a:buNone/>
            </a:pPr>
            <a:r>
              <a:rPr lang="en-US" sz="3000" b="1">
                <a:solidFill>
                  <a:srgbClr val="747474"/>
                </a:solidFill>
                <a:latin typeface="Arial"/>
                <a:ea typeface="Arial"/>
                <a:cs typeface="Arial"/>
                <a:sym typeface="Arial"/>
              </a:rPr>
              <a:t>→</a:t>
            </a:r>
            <a:endParaRPr/>
          </a:p>
        </p:txBody>
      </p:sp>
      <p:sp>
        <p:nvSpPr>
          <p:cNvPr id="528" name="Google Shape;528;p24"/>
          <p:cNvSpPr/>
          <p:nvPr/>
        </p:nvSpPr>
        <p:spPr>
          <a:xfrm>
            <a:off x="3215944" y="2606040"/>
            <a:ext cx="2560320" cy="914400"/>
          </a:xfrm>
          <a:prstGeom prst="roundRect">
            <a:avLst>
              <a:gd name="adj" fmla="val 12000"/>
            </a:avLst>
          </a:prstGeom>
          <a:solidFill>
            <a:srgbClr val="F2F2F2"/>
          </a:solidFill>
          <a:ln>
            <a:noFill/>
          </a:ln>
        </p:spPr>
        <p:txBody>
          <a:bodyPr spcFirstLastPara="1" wrap="square" lIns="109725" tIns="45700" rIns="109725" bIns="45700" anchor="ctr" anchorCtr="0">
            <a:noAutofit/>
          </a:bodyPr>
          <a:lstStyle/>
          <a:p>
            <a:pPr marL="0" marR="0" lvl="0" indent="0" algn="ctr" rtl="0">
              <a:spcBef>
                <a:spcPts val="0"/>
              </a:spcBef>
              <a:spcAft>
                <a:spcPts val="0"/>
              </a:spcAft>
              <a:buNone/>
            </a:pPr>
            <a:r>
              <a:rPr lang="en-US" sz="2000" b="1">
                <a:solidFill>
                  <a:srgbClr val="1F1A23"/>
                </a:solidFill>
                <a:latin typeface="Arial"/>
                <a:ea typeface="Arial"/>
                <a:cs typeface="Arial"/>
                <a:sym typeface="Arial"/>
              </a:rPr>
              <a:t>WhatsApp</a:t>
            </a:r>
            <a:endParaRPr/>
          </a:p>
          <a:p>
            <a:pPr marL="0" marR="0" lvl="0" indent="0" algn="ctr" rtl="0">
              <a:spcBef>
                <a:spcPts val="0"/>
              </a:spcBef>
              <a:spcAft>
                <a:spcPts val="0"/>
              </a:spcAft>
              <a:buNone/>
            </a:pPr>
            <a:r>
              <a:rPr lang="en-US" sz="2000" b="1">
                <a:solidFill>
                  <a:srgbClr val="1F1A23"/>
                </a:solidFill>
                <a:latin typeface="Arial"/>
                <a:ea typeface="Arial"/>
                <a:cs typeface="Arial"/>
                <a:sym typeface="Arial"/>
              </a:rPr>
              <a:t>Business</a:t>
            </a:r>
            <a:endParaRPr/>
          </a:p>
        </p:txBody>
      </p:sp>
      <p:sp>
        <p:nvSpPr>
          <p:cNvPr id="529" name="Google Shape;529;p24"/>
          <p:cNvSpPr txBox="1"/>
          <p:nvPr/>
        </p:nvSpPr>
        <p:spPr>
          <a:xfrm>
            <a:off x="5776264" y="2606040"/>
            <a:ext cx="731520" cy="914400"/>
          </a:xfrm>
          <a:prstGeom prst="rect">
            <a:avLst/>
          </a:prstGeom>
          <a:noFill/>
          <a:ln>
            <a:noFill/>
          </a:ln>
        </p:spPr>
        <p:txBody>
          <a:bodyPr spcFirstLastPara="1" wrap="square" lIns="91425" tIns="0" rIns="91425" bIns="0" anchor="ctr" anchorCtr="0">
            <a:noAutofit/>
          </a:bodyPr>
          <a:lstStyle/>
          <a:p>
            <a:pPr marL="0" marR="0" lvl="0" indent="0" algn="ctr" rtl="0">
              <a:spcBef>
                <a:spcPts val="0"/>
              </a:spcBef>
              <a:spcAft>
                <a:spcPts val="0"/>
              </a:spcAft>
              <a:buNone/>
            </a:pPr>
            <a:r>
              <a:rPr lang="en-US" sz="3000" b="1">
                <a:solidFill>
                  <a:srgbClr val="747474"/>
                </a:solidFill>
                <a:latin typeface="Arial"/>
                <a:ea typeface="Arial"/>
                <a:cs typeface="Arial"/>
                <a:sym typeface="Arial"/>
              </a:rPr>
              <a:t>→</a:t>
            </a:r>
            <a:endParaRPr/>
          </a:p>
        </p:txBody>
      </p:sp>
      <p:sp>
        <p:nvSpPr>
          <p:cNvPr id="530" name="Google Shape;530;p24"/>
          <p:cNvSpPr/>
          <p:nvPr/>
        </p:nvSpPr>
        <p:spPr>
          <a:xfrm>
            <a:off x="6507784" y="2606040"/>
            <a:ext cx="2011680" cy="914400"/>
          </a:xfrm>
          <a:prstGeom prst="roundRect">
            <a:avLst>
              <a:gd name="adj" fmla="val 12000"/>
            </a:avLst>
          </a:prstGeom>
          <a:solidFill>
            <a:srgbClr val="EAF7EF"/>
          </a:solidFill>
          <a:ln>
            <a:noFill/>
          </a:ln>
        </p:spPr>
        <p:txBody>
          <a:bodyPr spcFirstLastPara="1" wrap="square" lIns="109725" tIns="45700" rIns="109725" bIns="45700" anchor="ctr" anchorCtr="0">
            <a:noAutofit/>
          </a:bodyPr>
          <a:lstStyle/>
          <a:p>
            <a:pPr marL="0" marR="0" lvl="0" indent="0" algn="ctr" rtl="0">
              <a:spcBef>
                <a:spcPts val="0"/>
              </a:spcBef>
              <a:spcAft>
                <a:spcPts val="0"/>
              </a:spcAft>
              <a:buNone/>
            </a:pPr>
            <a:r>
              <a:rPr lang="en-US" sz="2000" b="1">
                <a:solidFill>
                  <a:srgbClr val="2F9E44"/>
                </a:solidFill>
                <a:latin typeface="Arial"/>
                <a:ea typeface="Arial"/>
                <a:cs typeface="Arial"/>
                <a:sym typeface="Arial"/>
              </a:rPr>
              <a:t>Chatbot</a:t>
            </a:r>
            <a:endParaRPr/>
          </a:p>
        </p:txBody>
      </p:sp>
      <p:sp>
        <p:nvSpPr>
          <p:cNvPr id="531" name="Google Shape;531;p24"/>
          <p:cNvSpPr txBox="1"/>
          <p:nvPr/>
        </p:nvSpPr>
        <p:spPr>
          <a:xfrm>
            <a:off x="8519464" y="2606040"/>
            <a:ext cx="731520" cy="914400"/>
          </a:xfrm>
          <a:prstGeom prst="rect">
            <a:avLst/>
          </a:prstGeom>
          <a:noFill/>
          <a:ln>
            <a:noFill/>
          </a:ln>
        </p:spPr>
        <p:txBody>
          <a:bodyPr spcFirstLastPara="1" wrap="square" lIns="91425" tIns="0" rIns="91425" bIns="0" anchor="ctr" anchorCtr="0">
            <a:noAutofit/>
          </a:bodyPr>
          <a:lstStyle/>
          <a:p>
            <a:pPr marL="0" marR="0" lvl="0" indent="0" algn="ctr" rtl="0">
              <a:spcBef>
                <a:spcPts val="0"/>
              </a:spcBef>
              <a:spcAft>
                <a:spcPts val="0"/>
              </a:spcAft>
              <a:buNone/>
            </a:pPr>
            <a:r>
              <a:rPr lang="en-US" sz="3000" b="1">
                <a:solidFill>
                  <a:srgbClr val="747474"/>
                </a:solidFill>
                <a:latin typeface="Arial"/>
                <a:ea typeface="Arial"/>
                <a:cs typeface="Arial"/>
                <a:sym typeface="Arial"/>
              </a:rPr>
              <a:t>→</a:t>
            </a:r>
            <a:endParaRPr/>
          </a:p>
        </p:txBody>
      </p:sp>
      <p:sp>
        <p:nvSpPr>
          <p:cNvPr id="532" name="Google Shape;532;p24"/>
          <p:cNvSpPr/>
          <p:nvPr/>
        </p:nvSpPr>
        <p:spPr>
          <a:xfrm>
            <a:off x="9250984" y="2194560"/>
            <a:ext cx="2286000" cy="731520"/>
          </a:xfrm>
          <a:prstGeom prst="roundRect">
            <a:avLst>
              <a:gd name="adj" fmla="val 12000"/>
            </a:avLst>
          </a:prstGeom>
          <a:solidFill>
            <a:srgbClr val="F2F2F2"/>
          </a:solidFill>
          <a:ln>
            <a:noFill/>
          </a:ln>
        </p:spPr>
        <p:txBody>
          <a:bodyPr spcFirstLastPara="1" wrap="square" lIns="109725" tIns="45700" rIns="109725" bIns="45700" anchor="ctr" anchorCtr="0">
            <a:noAutofit/>
          </a:bodyPr>
          <a:lstStyle/>
          <a:p>
            <a:pPr marL="0" marR="0" lvl="0" indent="0" algn="ctr" rtl="0">
              <a:spcBef>
                <a:spcPts val="0"/>
              </a:spcBef>
              <a:spcAft>
                <a:spcPts val="0"/>
              </a:spcAft>
              <a:buNone/>
            </a:pPr>
            <a:r>
              <a:rPr lang="en-US" sz="2000" b="1">
                <a:solidFill>
                  <a:srgbClr val="1F1A23"/>
                </a:solidFill>
                <a:latin typeface="Arial"/>
                <a:ea typeface="Arial"/>
                <a:cs typeface="Arial"/>
                <a:sym typeface="Arial"/>
              </a:rPr>
              <a:t>Fuente</a:t>
            </a:r>
            <a:endParaRPr/>
          </a:p>
        </p:txBody>
      </p:sp>
      <p:sp>
        <p:nvSpPr>
          <p:cNvPr id="533" name="Google Shape;533;p24"/>
          <p:cNvSpPr/>
          <p:nvPr/>
        </p:nvSpPr>
        <p:spPr>
          <a:xfrm>
            <a:off x="9250984" y="3200400"/>
            <a:ext cx="2286000" cy="731520"/>
          </a:xfrm>
          <a:prstGeom prst="roundRect">
            <a:avLst>
              <a:gd name="adj" fmla="val 12000"/>
            </a:avLst>
          </a:prstGeom>
          <a:solidFill>
            <a:srgbClr val="FFF0E7"/>
          </a:solidFill>
          <a:ln>
            <a:noFill/>
          </a:ln>
        </p:spPr>
        <p:txBody>
          <a:bodyPr spcFirstLastPara="1" wrap="square" lIns="109725" tIns="45700" rIns="109725" bIns="45700" anchor="ctr" anchorCtr="0">
            <a:noAutofit/>
          </a:bodyPr>
          <a:lstStyle/>
          <a:p>
            <a:pPr marL="0" marR="0" lvl="0" indent="0" algn="ctr" rtl="0">
              <a:spcBef>
                <a:spcPts val="0"/>
              </a:spcBef>
              <a:spcAft>
                <a:spcPts val="0"/>
              </a:spcAft>
              <a:buNone/>
            </a:pPr>
            <a:r>
              <a:rPr lang="en-US" sz="2000" b="1">
                <a:solidFill>
                  <a:srgbClr val="F07F2F"/>
                </a:solidFill>
                <a:latin typeface="Arial"/>
                <a:ea typeface="Arial"/>
                <a:cs typeface="Arial"/>
                <a:sym typeface="Arial"/>
              </a:rPr>
              <a:t>Persona</a:t>
            </a:r>
            <a:endParaRPr/>
          </a:p>
        </p:txBody>
      </p:sp>
      <p:sp>
        <p:nvSpPr>
          <p:cNvPr id="534" name="Google Shape;534;p24"/>
          <p:cNvSpPr/>
          <p:nvPr/>
        </p:nvSpPr>
        <p:spPr>
          <a:xfrm>
            <a:off x="2575864" y="4709160"/>
            <a:ext cx="2560320" cy="548640"/>
          </a:xfrm>
          <a:prstGeom prst="roundRect">
            <a:avLst>
              <a:gd name="adj" fmla="val 50000"/>
            </a:avLst>
          </a:prstGeom>
          <a:solidFill>
            <a:srgbClr val="FFFFFF"/>
          </a:solidFill>
          <a:ln w="9525" cap="flat" cmpd="sng">
            <a:solidFill>
              <a:srgbClr val="D7D7D7"/>
            </a:solidFill>
            <a:prstDash val="solid"/>
            <a:round/>
            <a:headEnd type="none" w="sm" len="sm"/>
            <a:tailEnd type="none" w="sm" len="sm"/>
          </a:ln>
        </p:spPr>
        <p:txBody>
          <a:bodyPr spcFirstLastPara="1" wrap="square" lIns="109725" tIns="45700" rIns="109725" bIns="45700" anchor="ctr" anchorCtr="0">
            <a:noAutofit/>
          </a:bodyPr>
          <a:lstStyle/>
          <a:p>
            <a:pPr marL="0" marR="0" lvl="0" indent="0" algn="ctr" rtl="0">
              <a:spcBef>
                <a:spcPts val="0"/>
              </a:spcBef>
              <a:spcAft>
                <a:spcPts val="0"/>
              </a:spcAft>
              <a:buNone/>
            </a:pPr>
            <a:r>
              <a:rPr lang="en-US" sz="1600" b="1">
                <a:solidFill>
                  <a:srgbClr val="747474"/>
                </a:solidFill>
                <a:latin typeface="Arial"/>
                <a:ea typeface="Arial"/>
                <a:cs typeface="Arial"/>
                <a:sym typeface="Arial"/>
              </a:rPr>
              <a:t>Ventana de 24 h</a:t>
            </a:r>
            <a:endParaRPr/>
          </a:p>
        </p:txBody>
      </p:sp>
      <p:sp>
        <p:nvSpPr>
          <p:cNvPr id="535" name="Google Shape;535;p24"/>
          <p:cNvSpPr/>
          <p:nvPr/>
        </p:nvSpPr>
        <p:spPr>
          <a:xfrm>
            <a:off x="5501944" y="4709160"/>
            <a:ext cx="4114800" cy="548640"/>
          </a:xfrm>
          <a:prstGeom prst="roundRect">
            <a:avLst>
              <a:gd name="adj" fmla="val 50000"/>
            </a:avLst>
          </a:prstGeom>
          <a:solidFill>
            <a:srgbClr val="FFFFFF"/>
          </a:solidFill>
          <a:ln w="9525" cap="flat" cmpd="sng">
            <a:solidFill>
              <a:srgbClr val="D7D7D7"/>
            </a:solidFill>
            <a:prstDash val="solid"/>
            <a:round/>
            <a:headEnd type="none" w="sm" len="sm"/>
            <a:tailEnd type="none" w="sm" len="sm"/>
          </a:ln>
        </p:spPr>
        <p:txBody>
          <a:bodyPr spcFirstLastPara="1" wrap="square" lIns="109725" tIns="45700" rIns="109725" bIns="45700" anchor="ctr" anchorCtr="0">
            <a:noAutofit/>
          </a:bodyPr>
          <a:lstStyle/>
          <a:p>
            <a:pPr marL="0" marR="0" lvl="0" indent="0" algn="ctr" rtl="0">
              <a:spcBef>
                <a:spcPts val="0"/>
              </a:spcBef>
              <a:spcAft>
                <a:spcPts val="0"/>
              </a:spcAft>
              <a:buNone/>
            </a:pPr>
            <a:r>
              <a:rPr lang="en-US" sz="1600" b="1" dirty="0" err="1">
                <a:solidFill>
                  <a:srgbClr val="747474"/>
                </a:solidFill>
                <a:latin typeface="Arial"/>
                <a:ea typeface="Arial"/>
                <a:cs typeface="Arial"/>
                <a:sym typeface="Arial"/>
              </a:rPr>
              <a:t>Costo</a:t>
            </a:r>
            <a:r>
              <a:rPr lang="en-US" sz="1600" b="1" dirty="0">
                <a:solidFill>
                  <a:srgbClr val="747474"/>
                </a:solidFill>
                <a:latin typeface="Arial"/>
                <a:ea typeface="Arial"/>
                <a:cs typeface="Arial"/>
                <a:sym typeface="Arial"/>
              </a:rPr>
              <a:t> </a:t>
            </a:r>
            <a:r>
              <a:rPr lang="en-US" sz="1600" b="1" dirty="0" err="1">
                <a:solidFill>
                  <a:srgbClr val="747474"/>
                </a:solidFill>
                <a:latin typeface="Arial"/>
                <a:ea typeface="Arial"/>
                <a:cs typeface="Arial"/>
                <a:sym typeface="Arial"/>
              </a:rPr>
              <a:t>por</a:t>
            </a:r>
            <a:r>
              <a:rPr lang="en-US" sz="1600" b="1" dirty="0">
                <a:solidFill>
                  <a:srgbClr val="747474"/>
                </a:solidFill>
                <a:latin typeface="Arial"/>
                <a:ea typeface="Arial"/>
                <a:cs typeface="Arial"/>
                <a:sym typeface="Arial"/>
              </a:rPr>
              <a:t> </a:t>
            </a:r>
            <a:r>
              <a:rPr lang="en-US" sz="1600" b="1" dirty="0" err="1">
                <a:solidFill>
                  <a:srgbClr val="747474"/>
                </a:solidFill>
                <a:latin typeface="Arial"/>
                <a:ea typeface="Arial"/>
                <a:cs typeface="Arial"/>
                <a:sym typeface="Arial"/>
              </a:rPr>
              <a:t>mensaje</a:t>
            </a:r>
            <a:r>
              <a:rPr lang="en-US" sz="1600" b="1" dirty="0">
                <a:solidFill>
                  <a:srgbClr val="747474"/>
                </a:solidFill>
                <a:latin typeface="Arial"/>
                <a:ea typeface="Arial"/>
                <a:cs typeface="Arial"/>
                <a:sym typeface="Arial"/>
              </a:rPr>
              <a:t>: </a:t>
            </a:r>
            <a:r>
              <a:rPr lang="en-US" sz="1600" b="1" dirty="0">
                <a:solidFill>
                  <a:srgbClr val="747474"/>
                </a:solidFill>
              </a:rPr>
              <a:t>variable</a:t>
            </a: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lumMod val="90000"/>
            <a:lumOff val="10000"/>
          </a:schemeClr>
        </a:solidFill>
        <a:effectLst/>
      </p:bgPr>
    </p:bg>
    <p:spTree>
      <p:nvGrpSpPr>
        <p:cNvPr id="1" name=""/>
        <p:cNvGrpSpPr/>
        <p:nvPr/>
      </p:nvGrpSpPr>
      <p:grpSpPr>
        <a:xfrm>
          <a:off x="0" y="0"/>
          <a:ext cx="0" cy="0"/>
          <a:chOff x="0" y="0"/>
          <a:chExt cx="0" cy="0"/>
        </a:xfrm>
      </p:grpSpPr>
      <p:sp>
        <p:nvSpPr>
          <p:cNvPr id="2" name="s2-LA HERRAMIENTA CAMBIA.">
            <a:extLst>
              <a:ext uri="{FF2B5EF4-FFF2-40B4-BE49-F238E27FC236}">
                <a16:creationId xmlns:a16="http://schemas.microsoft.com/office/drawing/2014/main" id="{9775B746-506B-4848-AFCF-A9B5E8DC45D5}"/>
              </a:ext>
            </a:extLst>
          </p:cNvPr>
          <p:cNvSpPr>
            <a:spLocks noGrp="1"/>
          </p:cNvSpPr>
          <p:nvPr/>
        </p:nvSpPr>
        <p:spPr>
          <a:xfrm>
            <a:off x="1622612" y="517152"/>
            <a:ext cx="8946776" cy="1009650"/>
          </a:xfrm>
          <a:prstGeom prst="rect">
            <a:avLst/>
          </a:prstGeom>
          <a:noFill/>
          <a:ln w="0">
            <a:noFill/>
          </a:ln>
        </p:spPr>
        <p:txBody>
          <a:bodyPr wrap="none" lIns="0" tIns="0" rIns="0" bIns="0" anchor="ctr">
            <a:noAutofit/>
          </a:bodyPr>
          <a:lstStyle/>
          <a:p>
            <a:pPr algn="l">
              <a:defRPr sz="5250" b="1">
                <a:solidFill>
                  <a:srgbClr val="F3F5F2"/>
                </a:solidFill>
                <a:latin typeface="Arial"/>
                <a:ea typeface="Arial"/>
                <a:cs typeface="Arial"/>
              </a:defRPr>
            </a:pPr>
            <a:r>
              <a:rPr sz="5250" b="1" dirty="0">
                <a:solidFill>
                  <a:srgbClr val="F3F5F2"/>
                </a:solidFill>
                <a:latin typeface="Merriweather" panose="020B0604020202020204" pitchFamily="2" charset="0"/>
                <a:ea typeface="Arial"/>
                <a:cs typeface="Arial"/>
              </a:rPr>
              <a:t>LA HERRAMIENTA CAMBIA.</a:t>
            </a:r>
          </a:p>
        </p:txBody>
      </p:sp>
      <p:sp>
        <p:nvSpPr>
          <p:cNvPr id="3" name="s2-EL VALOR QUEDA.">
            <a:extLst>
              <a:ext uri="{FF2B5EF4-FFF2-40B4-BE49-F238E27FC236}">
                <a16:creationId xmlns:a16="http://schemas.microsoft.com/office/drawing/2014/main" id="{BA143EDB-31A6-44B5-BD03-4588FB5406C8}"/>
              </a:ext>
            </a:extLst>
          </p:cNvPr>
          <p:cNvSpPr>
            <a:spLocks noGrp="1"/>
          </p:cNvSpPr>
          <p:nvPr/>
        </p:nvSpPr>
        <p:spPr>
          <a:xfrm>
            <a:off x="2305610" y="1662392"/>
            <a:ext cx="7580779" cy="1066800"/>
          </a:xfrm>
          <a:prstGeom prst="rect">
            <a:avLst/>
          </a:prstGeom>
          <a:noFill/>
          <a:ln w="0">
            <a:noFill/>
          </a:ln>
        </p:spPr>
        <p:txBody>
          <a:bodyPr wrap="none" lIns="0" tIns="0" rIns="0" bIns="0" anchor="ctr">
            <a:noAutofit/>
          </a:bodyPr>
          <a:lstStyle/>
          <a:p>
            <a:pPr algn="l">
              <a:defRPr sz="6450" b="1">
                <a:solidFill>
                  <a:srgbClr val="D6ADF5"/>
                </a:solidFill>
                <a:latin typeface="Arial"/>
                <a:ea typeface="Arial"/>
                <a:cs typeface="Arial"/>
              </a:defRPr>
            </a:pPr>
            <a:r>
              <a:rPr sz="6450" b="1" dirty="0">
                <a:solidFill>
                  <a:srgbClr val="D6ADF5"/>
                </a:solidFill>
                <a:latin typeface="Merriweather" panose="020B0604020202020204" pitchFamily="2" charset="0"/>
                <a:ea typeface="Arial"/>
                <a:cs typeface="Arial"/>
              </a:rPr>
              <a:t>EL VALOR QUEDA.</a:t>
            </a:r>
          </a:p>
        </p:txBody>
      </p:sp>
      <p:pic>
        <p:nvPicPr>
          <p:cNvPr id="6" name="Google Shape;109;g3f9d08b051c_0_1271" descr="preencoded.png">
            <a:extLst>
              <a:ext uri="{FF2B5EF4-FFF2-40B4-BE49-F238E27FC236}">
                <a16:creationId xmlns:a16="http://schemas.microsoft.com/office/drawing/2014/main" id="{C4BBB6FF-8375-415D-8B51-85BEAEEE2741}"/>
              </a:ext>
            </a:extLst>
          </p:cNvPr>
          <p:cNvPicPr preferRelativeResize="0"/>
          <p:nvPr/>
        </p:nvPicPr>
        <p:blipFill rotWithShape="1">
          <a:blip r:embed="rId3">
            <a:alphaModFix/>
          </a:blip>
          <a:srcRect/>
          <a:stretch/>
        </p:blipFill>
        <p:spPr>
          <a:xfrm>
            <a:off x="4727149" y="5373579"/>
            <a:ext cx="2737701" cy="776949"/>
          </a:xfrm>
          <a:prstGeom prst="rect">
            <a:avLst/>
          </a:prstGeom>
          <a:noFill/>
          <a:ln>
            <a:noFill/>
          </a:ln>
        </p:spPr>
      </p:pic>
      <p:sp>
        <p:nvSpPr>
          <p:cNvPr id="7" name="TextBox 1">
            <a:extLst>
              <a:ext uri="{FF2B5EF4-FFF2-40B4-BE49-F238E27FC236}">
                <a16:creationId xmlns:a16="http://schemas.microsoft.com/office/drawing/2014/main" id="{5F36E50A-2310-4AAD-9296-CFF3382786D8}"/>
              </a:ext>
            </a:extLst>
          </p:cNvPr>
          <p:cNvSpPr txBox="1"/>
          <p:nvPr/>
        </p:nvSpPr>
        <p:spPr>
          <a:xfrm>
            <a:off x="2927724" y="3551728"/>
            <a:ext cx="6336547" cy="1154162"/>
          </a:xfrm>
          <a:prstGeom prst="rect">
            <a:avLst/>
          </a:prstGeom>
          <a:noFill/>
        </p:spPr>
        <p:txBody>
          <a:bodyPr wrap="square" anchor="ctr">
            <a:spAutoFit/>
          </a:bodyPr>
          <a:lstStyle/>
          <a:p>
            <a:pPr algn="ctr">
              <a:spcBef>
                <a:spcPts val="400"/>
              </a:spcBef>
              <a:spcAft>
                <a:spcPts val="200"/>
              </a:spcAft>
            </a:pPr>
            <a:r>
              <a:rPr sz="3200" b="1" dirty="0">
                <a:solidFill>
                  <a:schemeClr val="bg1"/>
                </a:solidFill>
                <a:latin typeface="Arial"/>
              </a:rPr>
              <a:t>¿</a:t>
            </a:r>
            <a:r>
              <a:rPr sz="3200" b="1" dirty="0" err="1">
                <a:solidFill>
                  <a:schemeClr val="bg1"/>
                </a:solidFill>
                <a:latin typeface="Arial"/>
              </a:rPr>
              <a:t>Ahorraste</a:t>
            </a:r>
            <a:r>
              <a:rPr sz="3200" b="1" dirty="0">
                <a:solidFill>
                  <a:schemeClr val="bg1"/>
                </a:solidFill>
                <a:latin typeface="Arial"/>
              </a:rPr>
              <a:t> </a:t>
            </a:r>
            <a:r>
              <a:rPr sz="3200" b="1" dirty="0" err="1">
                <a:solidFill>
                  <a:schemeClr val="bg1"/>
                </a:solidFill>
                <a:latin typeface="Arial"/>
              </a:rPr>
              <a:t>tiempo</a:t>
            </a:r>
            <a:r>
              <a:rPr sz="3200" b="1" dirty="0">
                <a:solidFill>
                  <a:schemeClr val="bg1"/>
                </a:solidFill>
                <a:latin typeface="Arial"/>
              </a:rPr>
              <a:t> o </a:t>
            </a:r>
            <a:r>
              <a:rPr sz="3200" b="1" dirty="0" err="1">
                <a:solidFill>
                  <a:schemeClr val="bg1"/>
                </a:solidFill>
                <a:latin typeface="Arial"/>
              </a:rPr>
              <a:t>recursos</a:t>
            </a:r>
            <a:r>
              <a:rPr sz="3200" b="1" dirty="0">
                <a:solidFill>
                  <a:schemeClr val="bg1"/>
                </a:solidFill>
                <a:latin typeface="Arial"/>
              </a:rPr>
              <a:t>?</a:t>
            </a:r>
          </a:p>
          <a:p>
            <a:pPr algn="ctr">
              <a:spcBef>
                <a:spcPts val="400"/>
              </a:spcBef>
              <a:spcAft>
                <a:spcPts val="200"/>
              </a:spcAft>
            </a:pPr>
            <a:r>
              <a:rPr sz="3200" b="1" dirty="0">
                <a:solidFill>
                  <a:schemeClr val="bg1"/>
                </a:solidFill>
                <a:latin typeface="Arial"/>
              </a:rPr>
              <a:t>¿</a:t>
            </a:r>
            <a:r>
              <a:rPr lang="es-AR" sz="3200" b="1" dirty="0">
                <a:solidFill>
                  <a:schemeClr val="bg1"/>
                </a:solidFill>
                <a:latin typeface="Arial"/>
              </a:rPr>
              <a:t>Hay menos</a:t>
            </a:r>
            <a:r>
              <a:rPr sz="3200" b="1" dirty="0">
                <a:solidFill>
                  <a:schemeClr val="bg1"/>
                </a:solidFill>
                <a:latin typeface="Arial"/>
              </a:rPr>
              <a:t> </a:t>
            </a:r>
            <a:r>
              <a:rPr sz="3200" b="1" dirty="0" err="1">
                <a:solidFill>
                  <a:schemeClr val="bg1"/>
                </a:solidFill>
                <a:latin typeface="Arial"/>
              </a:rPr>
              <a:t>errores</a:t>
            </a:r>
            <a:r>
              <a:rPr sz="3200" b="1" dirty="0">
                <a:solidFill>
                  <a:schemeClr val="bg1"/>
                </a:solidFill>
                <a:latin typeface="Arial"/>
              </a:rPr>
              <a:t>?</a:t>
            </a:r>
          </a:p>
        </p:txBody>
      </p:sp>
    </p:spTree>
    <p:extLst>
      <p:ext uri="{BB962C8B-B14F-4D97-AF65-F5344CB8AC3E}">
        <p14:creationId xmlns:p14="http://schemas.microsoft.com/office/powerpoint/2010/main" val="15506098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69"/>
        <p:cNvGrpSpPr/>
        <p:nvPr/>
      </p:nvGrpSpPr>
      <p:grpSpPr>
        <a:xfrm>
          <a:off x="0" y="0"/>
          <a:ext cx="0" cy="0"/>
          <a:chOff x="0" y="0"/>
          <a:chExt cx="0" cy="0"/>
        </a:xfrm>
      </p:grpSpPr>
      <p:sp>
        <p:nvSpPr>
          <p:cNvPr id="670" name="Google Shape;670;p30"/>
          <p:cNvSpPr/>
          <p:nvPr/>
        </p:nvSpPr>
        <p:spPr>
          <a:xfrm>
            <a:off x="32718" y="0"/>
            <a:ext cx="12192000" cy="6858000"/>
          </a:xfrm>
          <a:prstGeom prst="roundRect">
            <a:avLst>
              <a:gd name="adj" fmla="val 10000"/>
            </a:avLst>
          </a:prstGeom>
          <a:solidFill>
            <a:srgbClr val="11111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72" name="Google Shape;672;p30"/>
          <p:cNvSpPr/>
          <p:nvPr/>
        </p:nvSpPr>
        <p:spPr>
          <a:xfrm>
            <a:off x="533400" y="700000"/>
            <a:ext cx="5000000" cy="2800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1342"/>
              <a:buFont typeface="Arial"/>
              <a:buNone/>
            </a:pPr>
            <a:r>
              <a:rPr lang="es-AR" sz="1342" b="1" i="0" u="none" strike="noStrike" cap="none" dirty="0">
                <a:solidFill>
                  <a:srgbClr val="3D8DFF"/>
                </a:solidFill>
                <a:latin typeface="Arial"/>
                <a:ea typeface="Arial"/>
                <a:cs typeface="Arial"/>
                <a:sym typeface="Arial"/>
              </a:rPr>
              <a:t>MÓDULO 5 · CIERRE</a:t>
            </a:r>
            <a:endParaRPr sz="1400" b="0" i="0" u="none" strike="noStrike" cap="none" dirty="0">
              <a:solidFill>
                <a:srgbClr val="000000"/>
              </a:solidFill>
              <a:latin typeface="Arial"/>
              <a:ea typeface="Arial"/>
              <a:cs typeface="Arial"/>
              <a:sym typeface="Arial"/>
            </a:endParaRPr>
          </a:p>
        </p:txBody>
      </p:sp>
      <p:sp>
        <p:nvSpPr>
          <p:cNvPr id="673" name="Google Shape;673;p30"/>
          <p:cNvSpPr/>
          <p:nvPr/>
        </p:nvSpPr>
        <p:spPr>
          <a:xfrm>
            <a:off x="533400" y="1300000"/>
            <a:ext cx="7200000" cy="900000"/>
          </a:xfrm>
          <a:prstGeom prst="rect">
            <a:avLst/>
          </a:prstGeom>
          <a:noFill/>
          <a:ln>
            <a:noFill/>
          </a:ln>
        </p:spPr>
        <p:txBody>
          <a:bodyPr spcFirstLastPara="1" wrap="square" lIns="91425" tIns="45700" rIns="91425" bIns="45700" anchor="t" anchorCtr="0">
            <a:normAutofit fontScale="77500" lnSpcReduction="20000"/>
          </a:bodyPr>
          <a:lstStyle/>
          <a:p>
            <a:pPr marL="0" marR="0" lvl="0" indent="0" algn="l" rtl="0">
              <a:lnSpc>
                <a:spcPct val="100000"/>
              </a:lnSpc>
              <a:spcBef>
                <a:spcPts val="0"/>
              </a:spcBef>
              <a:spcAft>
                <a:spcPts val="0"/>
              </a:spcAft>
              <a:buClr>
                <a:srgbClr val="000000"/>
              </a:buClr>
              <a:buSzPts val="4400"/>
              <a:buFont typeface="Arial"/>
              <a:buNone/>
            </a:pPr>
            <a:r>
              <a:rPr lang="es-AR" sz="4400" b="1" dirty="0">
                <a:solidFill>
                  <a:srgbClr val="FFFFFF"/>
                </a:solidFill>
              </a:rPr>
              <a:t>Implementación Práctica de la IA</a:t>
            </a:r>
          </a:p>
        </p:txBody>
      </p:sp>
      <p:sp>
        <p:nvSpPr>
          <p:cNvPr id="674" name="Google Shape;674;p30"/>
          <p:cNvSpPr/>
          <p:nvPr/>
        </p:nvSpPr>
        <p:spPr>
          <a:xfrm>
            <a:off x="533400" y="4500000"/>
            <a:ext cx="11125200" cy="19050"/>
          </a:xfrm>
          <a:prstGeom prst="rect">
            <a:avLst/>
          </a:prstGeom>
          <a:solidFill>
            <a:srgbClr val="2A2A2A"/>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5" name="Google Shape;675;p30"/>
          <p:cNvSpPr/>
          <p:nvPr/>
        </p:nvSpPr>
        <p:spPr>
          <a:xfrm>
            <a:off x="533400" y="2200000"/>
            <a:ext cx="8072682" cy="700000"/>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None/>
            </a:pPr>
            <a:r>
              <a:rPr lang="es-ES" sz="2000" b="1" dirty="0">
                <a:solidFill>
                  <a:schemeClr val="bg1"/>
                </a:solidFill>
                <a:latin typeface="Arial"/>
                <a:ea typeface="Arial"/>
                <a:cs typeface="Arial"/>
                <a:sym typeface="Arial"/>
              </a:rPr>
              <a:t>Proceso claro → información digitalizada → regla definida →</a:t>
            </a:r>
            <a:endParaRPr lang="es-ES" sz="2000" dirty="0">
              <a:solidFill>
                <a:schemeClr val="bg1"/>
              </a:solidFill>
            </a:endParaRPr>
          </a:p>
          <a:p>
            <a:pPr marL="0" marR="0" lvl="0" indent="0" algn="l" rtl="0">
              <a:lnSpc>
                <a:spcPct val="110000"/>
              </a:lnSpc>
              <a:spcBef>
                <a:spcPts val="0"/>
              </a:spcBef>
              <a:spcAft>
                <a:spcPts val="0"/>
              </a:spcAft>
              <a:buNone/>
            </a:pPr>
            <a:r>
              <a:rPr lang="es-ES" sz="2000" b="1" dirty="0">
                <a:solidFill>
                  <a:schemeClr val="bg1"/>
                </a:solidFill>
                <a:latin typeface="Arial"/>
                <a:ea typeface="Arial"/>
                <a:cs typeface="Arial"/>
                <a:sym typeface="Arial"/>
              </a:rPr>
              <a:t>IA asistiendo → prueba con supervisión</a:t>
            </a:r>
            <a:endParaRPr lang="es-ES" sz="2000" dirty="0">
              <a:solidFill>
                <a:schemeClr val="bg1"/>
              </a:solidFill>
            </a:endParaRPr>
          </a:p>
          <a:p>
            <a:pPr marL="0" marR="0" lvl="0" indent="0" algn="l" rtl="0">
              <a:lnSpc>
                <a:spcPct val="100000"/>
              </a:lnSpc>
              <a:spcBef>
                <a:spcPts val="0"/>
              </a:spcBef>
              <a:spcAft>
                <a:spcPts val="0"/>
              </a:spcAft>
              <a:buClr>
                <a:srgbClr val="000000"/>
              </a:buClr>
              <a:buSzPts val="2200"/>
              <a:buFont typeface="Arial"/>
              <a:buNone/>
            </a:pPr>
            <a:br>
              <a:rPr lang="es-AR" sz="2000" b="0" i="0" u="none" strike="noStrike" cap="none" dirty="0">
                <a:solidFill>
                  <a:schemeClr val="bg1"/>
                </a:solidFill>
                <a:latin typeface="Arial"/>
                <a:ea typeface="Arial"/>
                <a:cs typeface="Arial"/>
                <a:sym typeface="Arial"/>
              </a:rPr>
            </a:br>
            <a:endParaRPr sz="2000" b="0" i="0" u="none" strike="noStrike" cap="none" dirty="0">
              <a:solidFill>
                <a:schemeClr val="bg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endParaRPr sz="2000" b="0" i="0" u="none" strike="noStrike" cap="none" dirty="0">
              <a:solidFill>
                <a:schemeClr val="bg1"/>
              </a:solidFill>
              <a:latin typeface="Arial"/>
              <a:ea typeface="Arial"/>
              <a:cs typeface="Arial"/>
              <a:sym typeface="Arial"/>
            </a:endParaRPr>
          </a:p>
        </p:txBody>
      </p:sp>
      <p:sp>
        <p:nvSpPr>
          <p:cNvPr id="676" name="Google Shape;676;p30"/>
          <p:cNvSpPr/>
          <p:nvPr/>
        </p:nvSpPr>
        <p:spPr>
          <a:xfrm>
            <a:off x="533400" y="4800000"/>
            <a:ext cx="6082553" cy="400000"/>
          </a:xfrm>
          <a:prstGeom prst="rect">
            <a:avLst/>
          </a:prstGeom>
          <a:noFill/>
          <a:ln>
            <a:noFill/>
          </a:ln>
        </p:spPr>
        <p:txBody>
          <a:bodyPr spcFirstLastPara="1" wrap="square" lIns="91425" tIns="45700" rIns="91425" bIns="45700" anchor="t" anchorCtr="0">
            <a:normAutofit fontScale="92500"/>
          </a:bodyPr>
          <a:lstStyle/>
          <a:p>
            <a:pPr marL="0" marR="0" lvl="0" indent="0" algn="l" rtl="0">
              <a:lnSpc>
                <a:spcPct val="100000"/>
              </a:lnSpc>
              <a:spcBef>
                <a:spcPts val="0"/>
              </a:spcBef>
              <a:spcAft>
                <a:spcPts val="0"/>
              </a:spcAft>
              <a:buClr>
                <a:srgbClr val="000000"/>
              </a:buClr>
              <a:buSzPts val="1717"/>
              <a:buFont typeface="Arial"/>
              <a:buNone/>
            </a:pPr>
            <a:r>
              <a:rPr lang="es-AR" sz="1717" dirty="0">
                <a:solidFill>
                  <a:srgbClr val="D5D7DA"/>
                </a:solidFill>
              </a:rPr>
              <a:t>¡Gracias por haber llegado hasta acá! ¡A seguir aprendiendo!</a:t>
            </a:r>
            <a:endParaRPr sz="1216" b="1" i="0" u="none" strike="noStrike" cap="none" dirty="0">
              <a:solidFill>
                <a:srgbClr val="9A22EF"/>
              </a:solidFill>
              <a:latin typeface="Arial"/>
              <a:ea typeface="Arial"/>
              <a:cs typeface="Arial"/>
              <a:sym typeface="Arial"/>
            </a:endParaRPr>
          </a:p>
        </p:txBody>
      </p:sp>
      <p:sp>
        <p:nvSpPr>
          <p:cNvPr id="677" name="Google Shape;677;p30"/>
          <p:cNvSpPr/>
          <p:nvPr/>
        </p:nvSpPr>
        <p:spPr>
          <a:xfrm>
            <a:off x="533400" y="3200000"/>
            <a:ext cx="7200000" cy="700000"/>
          </a:xfrm>
          <a:prstGeom prst="roundRect">
            <a:avLst>
              <a:gd name="adj" fmla="val 20000"/>
            </a:avLst>
          </a:prstGeom>
          <a:solidFill>
            <a:srgbClr val="1C1C1C"/>
          </a:solidFill>
          <a:ln w="15875" cap="flat" cmpd="sng">
            <a:solidFill>
              <a:srgbClr val="2A2A2A"/>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200"/>
              <a:buFont typeface="Arial"/>
              <a:buNone/>
            </a:pPr>
            <a:r>
              <a:rPr lang="es-AR" sz="1200" b="1" i="0" u="none" strike="noStrike" cap="none" dirty="0">
                <a:solidFill>
                  <a:srgbClr val="3D8DFF"/>
                </a:solidFill>
                <a:latin typeface="Arial"/>
                <a:ea typeface="Arial"/>
                <a:cs typeface="Arial"/>
                <a:sym typeface="Arial"/>
              </a:rPr>
              <a:t>RECURSOS   </a:t>
            </a:r>
            <a:r>
              <a:rPr lang="es-AR" sz="2000" b="0" i="0" u="none" strike="noStrike" cap="none" dirty="0">
                <a:solidFill>
                  <a:srgbClr val="FFFFFF"/>
                </a:solidFill>
                <a:latin typeface="Arial"/>
                <a:ea typeface="Arial"/>
                <a:cs typeface="Arial"/>
                <a:sym typeface="Arial"/>
              </a:rPr>
              <a:t>forvexingenieria.com.ar/recursos</a:t>
            </a:r>
            <a:endParaRPr sz="1400" b="0" i="0" u="none" strike="noStrike" cap="none" dirty="0">
              <a:solidFill>
                <a:srgbClr val="000000"/>
              </a:solidFill>
              <a:latin typeface="Arial"/>
              <a:ea typeface="Arial"/>
              <a:cs typeface="Arial"/>
              <a:sym typeface="Arial"/>
            </a:endParaRPr>
          </a:p>
        </p:txBody>
      </p:sp>
      <p:sp>
        <p:nvSpPr>
          <p:cNvPr id="679" name="Google Shape;679;p30"/>
          <p:cNvSpPr/>
          <p:nvPr/>
        </p:nvSpPr>
        <p:spPr>
          <a:xfrm>
            <a:off x="9043800" y="286400"/>
            <a:ext cx="2743200" cy="2743200"/>
          </a:xfrm>
          <a:prstGeom prst="roundRect">
            <a:avLst>
              <a:gd name="adj" fmla="val 10000"/>
            </a:avLst>
          </a:prstGeom>
          <a:solidFill>
            <a:srgbClr val="F1F1F1"/>
          </a:solidFill>
          <a:ln w="12700" cap="flat" cmpd="sng">
            <a:solidFill>
              <a:srgbClr val="D5D7DA"/>
            </a:solidFill>
            <a:prstDash val="solid"/>
            <a:round/>
            <a:headEnd type="none" w="sm" len="sm"/>
            <a:tailEnd type="none" w="sm" len="sm"/>
          </a:ln>
          <a:effectLst>
            <a:outerShdw blurRad="40000" dist="23000" dir="5400000" rotWithShape="0">
              <a:srgbClr val="000000">
                <a:alpha val="3490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681" name="Google Shape;681;p30" descr="preencoded.png"/>
          <p:cNvPicPr preferRelativeResize="0"/>
          <p:nvPr/>
        </p:nvPicPr>
        <p:blipFill rotWithShape="1">
          <a:blip r:embed="rId3">
            <a:alphaModFix/>
          </a:blip>
          <a:srcRect/>
          <a:stretch/>
        </p:blipFill>
        <p:spPr>
          <a:xfrm>
            <a:off x="6954975" y="5677739"/>
            <a:ext cx="2737701" cy="776949"/>
          </a:xfrm>
          <a:prstGeom prst="rect">
            <a:avLst/>
          </a:prstGeom>
          <a:noFill/>
          <a:ln>
            <a:noFill/>
          </a:ln>
        </p:spPr>
      </p:pic>
      <p:pic>
        <p:nvPicPr>
          <p:cNvPr id="682" name="Google Shape;682;p30"/>
          <p:cNvPicPr preferRelativeResize="0"/>
          <p:nvPr/>
        </p:nvPicPr>
        <p:blipFill rotWithShape="1">
          <a:blip r:embed="rId4">
            <a:alphaModFix/>
          </a:blip>
          <a:srcRect t="13489" r="38060" b="13051"/>
          <a:stretch/>
        </p:blipFill>
        <p:spPr>
          <a:xfrm>
            <a:off x="9692676" y="3109074"/>
            <a:ext cx="1445447" cy="457140"/>
          </a:xfrm>
          <a:prstGeom prst="rect">
            <a:avLst/>
          </a:prstGeom>
          <a:noFill/>
          <a:ln>
            <a:noFill/>
          </a:ln>
        </p:spPr>
      </p:pic>
      <p:sp>
        <p:nvSpPr>
          <p:cNvPr id="683" name="Google Shape;683;p30"/>
          <p:cNvSpPr/>
          <p:nvPr/>
        </p:nvSpPr>
        <p:spPr>
          <a:xfrm>
            <a:off x="9265267" y="3608820"/>
            <a:ext cx="2300263" cy="485775"/>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es-AR" sz="1600" b="1" i="0" u="none" strike="noStrike" cap="none">
                <a:solidFill>
                  <a:schemeClr val="lt1"/>
                </a:solidFill>
                <a:latin typeface="Merriweather"/>
                <a:ea typeface="Merriweather"/>
                <a:cs typeface="Merriweather"/>
                <a:sym typeface="Merriweather"/>
              </a:rPr>
              <a:t>¡Sigamos en contacto!</a:t>
            </a:r>
            <a:endParaRPr sz="1600" b="1" i="0" u="none" strike="noStrike" cap="none">
              <a:solidFill>
                <a:schemeClr val="lt1"/>
              </a:solidFill>
              <a:latin typeface="Merriweather"/>
              <a:ea typeface="Merriweather"/>
              <a:cs typeface="Merriweather"/>
              <a:sym typeface="Merriweather"/>
            </a:endParaRPr>
          </a:p>
        </p:txBody>
      </p:sp>
      <p:pic>
        <p:nvPicPr>
          <p:cNvPr id="3" name="Imagen 2">
            <a:extLst>
              <a:ext uri="{FF2B5EF4-FFF2-40B4-BE49-F238E27FC236}">
                <a16:creationId xmlns:a16="http://schemas.microsoft.com/office/drawing/2014/main" id="{26EB2CF6-1AB9-42D8-8F4D-A6E1E44A6668}"/>
              </a:ext>
            </a:extLst>
          </p:cNvPr>
          <p:cNvPicPr>
            <a:picLocks noChangeAspect="1"/>
          </p:cNvPicPr>
          <p:nvPr/>
        </p:nvPicPr>
        <p:blipFill>
          <a:blip r:embed="rId5"/>
          <a:stretch>
            <a:fillRect/>
          </a:stretch>
        </p:blipFill>
        <p:spPr>
          <a:xfrm>
            <a:off x="9103326" y="335276"/>
            <a:ext cx="2624144" cy="2624144"/>
          </a:xfrm>
          <a:prstGeom prst="rect">
            <a:avLst/>
          </a:prstGeom>
        </p:spPr>
      </p:pic>
    </p:spTree>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TotalTime>
  <Words>3829</Words>
  <Application>Microsoft Office PowerPoint</Application>
  <PresentationFormat>Panorámica</PresentationFormat>
  <Paragraphs>404</Paragraphs>
  <Slides>30</Slides>
  <Notes>30</Notes>
  <HiddenSlides>1</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30</vt:i4>
      </vt:variant>
    </vt:vector>
  </HeadingPairs>
  <TitlesOfParts>
    <vt:vector size="34" baseType="lpstr">
      <vt:lpstr>Arial</vt:lpstr>
      <vt:lpstr>Calibri</vt:lpstr>
      <vt:lpstr>Merriweather</vt:lpstr>
      <vt:lpstr>ChatGPT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Walnut Exporter</dc:creator>
  <cp:lastModifiedBy>Valentin Felizia</cp:lastModifiedBy>
  <cp:revision>4</cp:revision>
  <dcterms:created xsi:type="dcterms:W3CDTF">2026-09-26T17:41:09Z</dcterms:created>
  <dcterms:modified xsi:type="dcterms:W3CDTF">2026-09-29T17:33:25Z</dcterms:modified>
</cp:coreProperties>
</file>