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12192000" cy="6858000"/>
  <p:notesSz cx="6858000" cy="9144000"/>
  <p:embeddedFontLst>
    <p:embeddedFont>
      <p:font typeface="Calibri" panose="020F0502020204030204" pitchFamily="34" charset="0"/>
      <p:regular r:id="rId35"/>
      <p:bold r:id="rId36"/>
      <p:italic r:id="rId37"/>
      <p:boldItalic r:id="rId38"/>
    </p:embeddedFont>
    <p:embeddedFont>
      <p:font typeface="Merriweather" panose="00000500000000000000" pitchFamily="2"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3" roundtripDataSignature="AMtx7mi5WtWKEuz3QsR7B+s6bV7cQvSxK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customschemas.google.com/relationships/presentationmetadata" Target="meta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 name="Google Shape;6;n"/>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
        <p:cNvGrpSpPr/>
        <p:nvPr/>
      </p:nvGrpSpPr>
      <p:grpSpPr>
        <a:xfrm>
          <a:off x="0" y="0"/>
          <a:ext cx="0" cy="0"/>
          <a:chOff x="0" y="0"/>
          <a:chExt cx="0" cy="0"/>
        </a:xfrm>
      </p:grpSpPr>
      <p:sp>
        <p:nvSpPr>
          <p:cNvPr id="12" name="Google Shape;12;p1: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 name="Google Shape;13;p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AR" sz="1200"/>
              <a:t>TIEMPO: 2 minutos.</a:t>
            </a:r>
            <a:endParaRPr/>
          </a:p>
          <a:p>
            <a:pPr marL="0" lvl="0" indent="0" algn="l" rtl="0">
              <a:lnSpc>
                <a:spcPct val="100000"/>
              </a:lnSpc>
              <a:spcBef>
                <a:spcPts val="0"/>
              </a:spcBef>
              <a:spcAft>
                <a:spcPts val="0"/>
              </a:spcAft>
              <a:buSzPts val="1400"/>
              <a:buNone/>
            </a:pPr>
            <a:r>
              <a:rPr lang="es-AR" sz="1200"/>
              <a:t>Abrí recuperando el módulo anterior. Allí observamos dónde el negocio pierde tiempo o valor. Hoy vamos a convertir una de esas observaciones en una forma más clara de trabajar.</a:t>
            </a:r>
            <a:endParaRPr/>
          </a:p>
          <a:p>
            <a:pPr marL="0" lvl="0" indent="0" algn="l" rtl="0">
              <a:lnSpc>
                <a:spcPct val="100000"/>
              </a:lnSpc>
              <a:spcBef>
                <a:spcPts val="0"/>
              </a:spcBef>
              <a:spcAft>
                <a:spcPts val="0"/>
              </a:spcAft>
              <a:buSzPts val="1400"/>
              <a:buNone/>
            </a:pPr>
            <a:r>
              <a:rPr lang="es-AR" sz="1200"/>
              <a:t>Continuidad con Martín: la herramienta cambia, el valor queda. Hoy ordenamos el trabajo; no elegimos software. El foco es método, roles, registro y control del día a día.</a:t>
            </a:r>
            <a:endParaRPr/>
          </a:p>
        </p:txBody>
      </p:sp>
      <p:sp>
        <p:nvSpPr>
          <p:cNvPr id="14" name="Google Shape;14;p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
        <p:cNvGrpSpPr/>
        <p:nvPr/>
      </p:nvGrpSpPr>
      <p:grpSpPr>
        <a:xfrm>
          <a:off x="0" y="0"/>
          <a:ext cx="0" cy="0"/>
          <a:chOff x="0" y="0"/>
          <a:chExt cx="0" cy="0"/>
        </a:xfrm>
      </p:grpSpPr>
      <p:sp>
        <p:nvSpPr>
          <p:cNvPr id="25" name="Google Shape;25;p2: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6" name="Google Shape;26;p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AR" sz="1200"/>
              <a:t>TIEMPO: 3 minutos.</a:t>
            </a:r>
            <a:endParaRPr/>
          </a:p>
          <a:p>
            <a:pPr marL="0" lvl="0" indent="0" algn="l" rtl="0">
              <a:lnSpc>
                <a:spcPct val="100000"/>
              </a:lnSpc>
              <a:spcBef>
                <a:spcPts val="0"/>
              </a:spcBef>
              <a:spcAft>
                <a:spcPts val="0"/>
              </a:spcAft>
              <a:buSzPts val="1400"/>
              <a:buNone/>
            </a:pPr>
            <a:r>
              <a:rPr lang="es-AR" sz="1200"/>
              <a:t>Handoff M3→M4: pedí que traigan el proceso o la pérdida prioritaria diagnosticada. Hoy no elegimos software: le damos forma de trabajo (método, roles, registro, control).</a:t>
            </a:r>
            <a:endParaRPr/>
          </a:p>
          <a:p>
            <a:pPr marL="0" lvl="0" indent="0" algn="l" rtl="0">
              <a:lnSpc>
                <a:spcPct val="100000"/>
              </a:lnSpc>
              <a:spcBef>
                <a:spcPts val="0"/>
              </a:spcBef>
              <a:spcAft>
                <a:spcPts val="0"/>
              </a:spcAft>
              <a:buSzPts val="1400"/>
              <a:buNone/>
            </a:pPr>
            <a:r>
              <a:rPr lang="es-AR" sz="1200"/>
              <a:t>Path breve: eliminar / simplificar → ordenar (hoy) → asistir con IA en M5.</a:t>
            </a:r>
            <a:endParaRPr/>
          </a:p>
          <a:p>
            <a:pPr marL="0" lvl="0" indent="0" algn="l" rtl="0">
              <a:lnSpc>
                <a:spcPct val="100000"/>
              </a:lnSpc>
              <a:spcBef>
                <a:spcPts val="0"/>
              </a:spcBef>
              <a:spcAft>
                <a:spcPts val="0"/>
              </a:spcAft>
              <a:buSzPts val="1400"/>
              <a:buNone/>
            </a:pPr>
            <a:r>
              <a:rPr lang="es-AR" sz="1200"/>
              <a:t>Presentá el recorrido: M3 Diagnosticar · M4 Ordenar · M5 Tecnología con propósito.</a:t>
            </a:r>
            <a:endParaRPr/>
          </a:p>
          <a:p>
            <a:pPr marL="0" lvl="0" indent="0" algn="l" rtl="0">
              <a:lnSpc>
                <a:spcPct val="100000"/>
              </a:lnSpc>
              <a:spcBef>
                <a:spcPts val="0"/>
              </a:spcBef>
              <a:spcAft>
                <a:spcPts val="0"/>
              </a:spcAft>
              <a:buSzPts val="1400"/>
              <a:buNone/>
            </a:pPr>
            <a:r>
              <a:rPr lang="es-AR" sz="1200"/>
              <a:t>Continuidad Martín: la herramienta cambia, el valor queda.</a:t>
            </a:r>
            <a:endParaRPr/>
          </a:p>
        </p:txBody>
      </p:sp>
      <p:sp>
        <p:nvSpPr>
          <p:cNvPr id="27" name="Google Shape;27;p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3: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6" name="Google Shape;46;p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AR" sz="1200"/>
              <a:t>TIEMPO: 4 minutos.</a:t>
            </a:r>
            <a:endParaRPr/>
          </a:p>
          <a:p>
            <a:pPr marL="0" lvl="0" indent="0" algn="l" rtl="0">
              <a:lnSpc>
                <a:spcPct val="100000"/>
              </a:lnSpc>
              <a:spcBef>
                <a:spcPts val="0"/>
              </a:spcBef>
              <a:spcAft>
                <a:spcPts val="0"/>
              </a:spcAft>
              <a:buSzPts val="1400"/>
              <a:buNone/>
            </a:pPr>
            <a:r>
              <a:rPr lang="es-AR" sz="1200"/>
              <a:t>Hacé la pregunta y dejá unos segundos. No hace falta pedir una actividad formal. Podés escuchar dos o tres respuestas o simplemente nombrar las opciones que suelen aparecer.</a:t>
            </a:r>
            <a:endParaRPr/>
          </a:p>
        </p:txBody>
      </p:sp>
      <p:sp>
        <p:nvSpPr>
          <p:cNvPr id="47" name="Google Shape;47;p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p4: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3" name="Google Shape;73;p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AR" sz="1200"/>
              <a:t>TIEMPO: 5 minutos.</a:t>
            </a:r>
            <a:endParaRPr/>
          </a:p>
          <a:p>
            <a:pPr marL="0" lvl="0" indent="0" algn="l" rtl="0">
              <a:lnSpc>
                <a:spcPct val="100000"/>
              </a:lnSpc>
              <a:spcBef>
                <a:spcPts val="0"/>
              </a:spcBef>
              <a:spcAft>
                <a:spcPts val="0"/>
              </a:spcAft>
              <a:buSzPts val="1400"/>
              <a:buNone/>
            </a:pPr>
            <a:r>
              <a:rPr lang="es-AR" sz="1200"/>
              <a:t>Contá una escena reconocible: mensajes mezclados, cambios de último momento, fechas prometidas sin mirar los pedidos ya tomados y compras hechas a las apuradas. El punto no es culpar: es mostrar que una forma de trabajar que alcanza para pocos pedidos puede quedar chica.</a:t>
            </a:r>
            <a:endParaRPr/>
          </a:p>
        </p:txBody>
      </p:sp>
      <p:sp>
        <p:nvSpPr>
          <p:cNvPr id="74" name="Google Shape;74;p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5: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8" name="Google Shape;98;p5: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AR" sz="1200"/>
              <a:t>TIEMPO: 3 minutos.</a:t>
            </a:r>
            <a:endParaRPr/>
          </a:p>
          <a:p>
            <a:pPr marL="0" lvl="0" indent="0" algn="l" rtl="0">
              <a:lnSpc>
                <a:spcPct val="100000"/>
              </a:lnSpc>
              <a:spcBef>
                <a:spcPts val="0"/>
              </a:spcBef>
              <a:spcAft>
                <a:spcPts val="0"/>
              </a:spcAft>
              <a:buSzPts val="1400"/>
              <a:buNone/>
            </a:pPr>
            <a:r>
              <a:rPr lang="es-AR" sz="1200"/>
              <a:t>Definí ordenar en lenguaje cotidiano. No se trata de burocracia ni de papeles. Se trata de dar una forma clara a lo que se repite y una manera simple de mirar cómo viene el trabajo.</a:t>
            </a:r>
            <a:endParaRPr/>
          </a:p>
        </p:txBody>
      </p:sp>
      <p:sp>
        <p:nvSpPr>
          <p:cNvPr id="99" name="Google Shape;99;p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6: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0" name="Google Shape;110;p6: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AR"/>
              <a:t>TIEMPO: 2 minutos.</a:t>
            </a:r>
            <a:endParaRPr/>
          </a:p>
          <a:p>
            <a:pPr marL="0" lvl="0" indent="0" algn="l" rtl="0">
              <a:lnSpc>
                <a:spcPct val="100000"/>
              </a:lnSpc>
              <a:spcBef>
                <a:spcPts val="0"/>
              </a:spcBef>
              <a:spcAft>
                <a:spcPts val="0"/>
              </a:spcAft>
              <a:buSzPts val="1400"/>
              <a:buNone/>
            </a:pPr>
            <a:r>
              <a:rPr lang="es-AR"/>
              <a:t>Mostrá el norte del módulo: (1) estándar mínimo de una tarea, (2) idea de tablero/registro simple, (3) un indicador ligado a una decisión.</a:t>
            </a:r>
            <a:endParaRPr/>
          </a:p>
          <a:p>
            <a:pPr marL="0" lvl="0" indent="0" algn="l" rtl="0">
              <a:lnSpc>
                <a:spcPct val="100000"/>
              </a:lnSpc>
              <a:spcBef>
                <a:spcPts val="0"/>
              </a:spcBef>
              <a:spcAft>
                <a:spcPts val="0"/>
              </a:spcAft>
              <a:buSzPts val="1400"/>
              <a:buNone/>
            </a:pPr>
            <a:r>
              <a:rPr lang="es-AR"/>
              <a:t>Si Mauro decide no hacer actividad formal en papel, este slide sigue orientando qué se llevan. No inventar un bloque grande de actividad tipo M3.</a:t>
            </a:r>
            <a:endParaRPr/>
          </a:p>
        </p:txBody>
      </p:sp>
      <p:sp>
        <p:nvSpPr>
          <p:cNvPr id="111" name="Google Shape;111;p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7: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4" name="Google Shape;134;p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AR" sz="1200"/>
              <a:t>TIEMPO: 4 minutos.</a:t>
            </a:r>
            <a:endParaRPr/>
          </a:p>
          <a:p>
            <a:pPr marL="0" lvl="0" indent="0" algn="l" rtl="0">
              <a:lnSpc>
                <a:spcPct val="100000"/>
              </a:lnSpc>
              <a:spcBef>
                <a:spcPts val="0"/>
              </a:spcBef>
              <a:spcAft>
                <a:spcPts val="0"/>
              </a:spcAft>
              <a:buSzPts val="1400"/>
              <a:buNone/>
            </a:pPr>
            <a:r>
              <a:rPr lang="es-AR" sz="1200"/>
              <a:t>Usá ejemplos de los tipos de emprendimientos que puede haber en el aula. Mostrar el proceso no significa dibujar una fábrica: significa seguir una tarea que se realiza muchas veces.</a:t>
            </a:r>
            <a:endParaRPr/>
          </a:p>
        </p:txBody>
      </p:sp>
      <p:sp>
        <p:nvSpPr>
          <p:cNvPr id="135" name="Google Shape;135;p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p8: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64" name="Google Shape;164;p8: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AR" sz="1200"/>
              <a:t>TIEMPO: 4 minutos.</a:t>
            </a:r>
            <a:endParaRPr/>
          </a:p>
          <a:p>
            <a:pPr marL="0" lvl="0" indent="0" algn="l" rtl="0">
              <a:lnSpc>
                <a:spcPct val="100000"/>
              </a:lnSpc>
              <a:spcBef>
                <a:spcPts val="0"/>
              </a:spcBef>
              <a:spcAft>
                <a:spcPts val="0"/>
              </a:spcAft>
              <a:buSzPts val="1400"/>
              <a:buNone/>
            </a:pPr>
            <a:r>
              <a:rPr lang="es-AR" sz="1200"/>
              <a:t>Explicá que no toda personalización es mala. El problema aparece cuando se vuelve a improvisar información que debería ser clara: precio, fecha, datos del cliente o stock disponible.</a:t>
            </a:r>
            <a:endParaRPr/>
          </a:p>
        </p:txBody>
      </p:sp>
      <p:sp>
        <p:nvSpPr>
          <p:cNvPr id="165" name="Google Shape;165;p8: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9: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8" name="Google Shape;188;p9: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AR" sz="1200"/>
              <a:t>TIEMPO: 5 minutos.</a:t>
            </a:r>
            <a:endParaRPr/>
          </a:p>
          <a:p>
            <a:pPr marL="0" lvl="0" indent="0" algn="l" rtl="0">
              <a:lnSpc>
                <a:spcPct val="100000"/>
              </a:lnSpc>
              <a:spcBef>
                <a:spcPts val="0"/>
              </a:spcBef>
              <a:spcAft>
                <a:spcPts val="0"/>
              </a:spcAft>
              <a:buSzPts val="1400"/>
              <a:buNone/>
            </a:pPr>
            <a:r>
              <a:rPr lang="es-AR" sz="1200"/>
              <a:t>Presentá el estándar como una versión actual, no como una regla rígida. Es la mejor manera conocida hoy de realizar una tarea frecuente. Cuando aparece una forma mejor, se cambia.</a:t>
            </a:r>
            <a:endParaRPr/>
          </a:p>
          <a:p>
            <a:pPr marL="0" lvl="0" indent="0" algn="l" rtl="0">
              <a:lnSpc>
                <a:spcPct val="100000"/>
              </a:lnSpc>
              <a:spcBef>
                <a:spcPts val="0"/>
              </a:spcBef>
              <a:spcAft>
                <a:spcPts val="0"/>
              </a:spcAft>
              <a:buSzPts val="1400"/>
              <a:buNone/>
            </a:pPr>
            <a:r>
              <a:rPr lang="es-AR" sz="1200"/>
              <a:t>Sin burocracia: un estándar útil aclara quién hace, quién confirma, qué queda escrito y cómo se sabe que está listo. No hace falta un manual: hace falta que esas cuatro cosas no dependan de la memoria.</a:t>
            </a:r>
            <a:endParaRPr/>
          </a:p>
        </p:txBody>
      </p:sp>
      <p:sp>
        <p:nvSpPr>
          <p:cNvPr id="189" name="Google Shape;189;p9: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3fbca4b61e8_0_0: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 name="Google Shape;212;g3fbca4b61e8_0_0:notes"/>
          <p:cNvSpPr txBox="1">
            <a:spLocks noGrp="1"/>
          </p:cNvSpPr>
          <p:nvPr>
            <p:ph type="body" idx="1"/>
          </p:nvPr>
        </p:nvSpPr>
        <p:spPr>
          <a:xfrm>
            <a:off x="0" y="0"/>
            <a:ext cx="3000000" cy="30000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3" name="Google Shape;213;g3fbca4b61e8_0_0:notes"/>
          <p:cNvSpPr txBox="1">
            <a:spLocks noGrp="1"/>
          </p:cNvSpPr>
          <p:nvPr>
            <p:ph type="sldNum" idx="12"/>
          </p:nvPr>
        </p:nvSpPr>
        <p:spPr>
          <a:xfrm>
            <a:off x="0" y="0"/>
            <a:ext cx="3000000" cy="30000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rgbClr val="000000"/>
              </a:buClr>
              <a:buSzPts val="1800"/>
              <a:buFont typeface="Arial"/>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10: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0" name="Google Shape;220;p10: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AR" sz="1200"/>
              <a:t>TIEMPO: 5 minutos.</a:t>
            </a:r>
            <a:endParaRPr/>
          </a:p>
          <a:p>
            <a:pPr marL="0" lvl="0" indent="0" algn="l" rtl="0">
              <a:lnSpc>
                <a:spcPct val="100000"/>
              </a:lnSpc>
              <a:spcBef>
                <a:spcPts val="0"/>
              </a:spcBef>
              <a:spcAft>
                <a:spcPts val="0"/>
              </a:spcAft>
              <a:buSzPts val="1400"/>
              <a:buNone/>
            </a:pPr>
            <a:r>
              <a:rPr lang="es-AR" sz="1200"/>
              <a:t>Recorré las preguntas usando una tarea real del proceso traído de M3. Destacá cuatro piezas prácticas: quién hace, quién confirma, qué queda escrito y cómo se sabe que está listo.</a:t>
            </a:r>
            <a:endParaRPr/>
          </a:p>
          <a:p>
            <a:pPr marL="0" lvl="0" indent="0" algn="l" rtl="0">
              <a:lnSpc>
                <a:spcPct val="100000"/>
              </a:lnSpc>
              <a:spcBef>
                <a:spcPts val="0"/>
              </a:spcBef>
              <a:spcAft>
                <a:spcPts val="0"/>
              </a:spcAft>
              <a:buSzPts val="1400"/>
              <a:buNone/>
            </a:pPr>
            <a:r>
              <a:rPr lang="es-AR" sz="1200"/>
              <a:t>El objetivo no es armar un protocolo largo; es que esas respuestas no queden solo en la cabeza de una persona.</a:t>
            </a:r>
            <a:endParaRPr/>
          </a:p>
        </p:txBody>
      </p:sp>
      <p:sp>
        <p:nvSpPr>
          <p:cNvPr id="221" name="Google Shape;221;p1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1: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45" name="Google Shape;245;p1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AR" sz="1200"/>
              <a:t>TIEMPO: 6 minutos.</a:t>
            </a:r>
            <a:endParaRPr/>
          </a:p>
          <a:p>
            <a:pPr marL="0" lvl="0" indent="0" algn="l" rtl="0">
              <a:lnSpc>
                <a:spcPct val="100000"/>
              </a:lnSpc>
              <a:spcBef>
                <a:spcPts val="0"/>
              </a:spcBef>
              <a:spcAft>
                <a:spcPts val="0"/>
              </a:spcAft>
              <a:buSzPts val="1400"/>
              <a:buNone/>
            </a:pPr>
            <a:r>
              <a:rPr lang="es-AR" sz="1200"/>
              <a:t>Ejemplo didáctico genérico (taller / pedido / stock). No es un caso de cliente FORVEX ni un caso de éxito. Cada emprendimiento tendrá pasos distintos. Lo importante: datos completos, fecha, registro y control antes de entregar.</a:t>
            </a:r>
            <a:endParaRPr/>
          </a:p>
          <a:p>
            <a:pPr marL="0" lvl="0" indent="0" algn="l" rtl="0">
              <a:lnSpc>
                <a:spcPct val="100000"/>
              </a:lnSpc>
              <a:spcBef>
                <a:spcPts val="0"/>
              </a:spcBef>
              <a:spcAft>
                <a:spcPts val="0"/>
              </a:spcAft>
              <a:buSzPts val="1400"/>
              <a:buNone/>
            </a:pPr>
            <a:r>
              <a:rPr lang="es-AR" sz="1200"/>
              <a:t>Números o detalles del ejemplo son ficticios, no de un cliente.</a:t>
            </a:r>
            <a:endParaRPr/>
          </a:p>
        </p:txBody>
      </p:sp>
      <p:sp>
        <p:nvSpPr>
          <p:cNvPr id="246" name="Google Shape;246;p1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2: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79" name="Google Shape;279;p1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AR" sz="1200"/>
              <a:t>TIEMPO: 3 minutos.</a:t>
            </a:r>
            <a:endParaRPr/>
          </a:p>
          <a:p>
            <a:pPr marL="0" lvl="0" indent="0" algn="l" rtl="0">
              <a:lnSpc>
                <a:spcPct val="100000"/>
              </a:lnSpc>
              <a:spcBef>
                <a:spcPts val="0"/>
              </a:spcBef>
              <a:spcAft>
                <a:spcPts val="0"/>
              </a:spcAft>
              <a:buSzPts val="1400"/>
              <a:buNone/>
            </a:pPr>
            <a:r>
              <a:rPr lang="es-AR" sz="1200"/>
              <a:t>Usá este slide para enfatizar que muchas demoras nacen antes de la producción. Confirmar datos y revisar si hay material disponible suele evitar reclamos y retrabajos posteriores.</a:t>
            </a:r>
            <a:endParaRPr/>
          </a:p>
        </p:txBody>
      </p:sp>
      <p:sp>
        <p:nvSpPr>
          <p:cNvPr id="280" name="Google Shape;280;p1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13: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01" name="Google Shape;301;p1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AR" sz="1200"/>
              <a:t>TIEMPO: 5 minutos.</a:t>
            </a:r>
            <a:endParaRPr/>
          </a:p>
          <a:p>
            <a:pPr marL="0" lvl="0" indent="0" algn="l" rtl="0">
              <a:lnSpc>
                <a:spcPct val="100000"/>
              </a:lnSpc>
              <a:spcBef>
                <a:spcPts val="0"/>
              </a:spcBef>
              <a:spcAft>
                <a:spcPts val="0"/>
              </a:spcAft>
              <a:buSzPts val="1400"/>
              <a:buNone/>
            </a:pPr>
            <a:r>
              <a:rPr lang="es-AR" sz="1200"/>
              <a:t>No es una actividad completa de dos partes. Es un filtro: aplicá A / B / C al proceso o pérdida prioritaria traída de M3.</a:t>
            </a:r>
            <a:endParaRPr/>
          </a:p>
          <a:p>
            <a:pPr marL="0" lvl="0" indent="0" algn="l" rtl="0">
              <a:lnSpc>
                <a:spcPct val="100000"/>
              </a:lnSpc>
              <a:spcBef>
                <a:spcPts val="0"/>
              </a:spcBef>
              <a:spcAft>
                <a:spcPts val="0"/>
              </a:spcAft>
              <a:buSzPts val="1400"/>
              <a:buNone/>
            </a:pPr>
            <a:r>
              <a:rPr lang="es-AR" sz="1200"/>
              <a:t>Actividad formal en papel (armar estándar / tablero): opcional — Mauro decide si se hace en sala. Si no hay actividad formal, este slide igual orienta el foco del módulo.</a:t>
            </a:r>
            <a:endParaRPr/>
          </a:p>
          <a:p>
            <a:pPr marL="0" lvl="0" indent="0" algn="l" rtl="0">
              <a:lnSpc>
                <a:spcPct val="100000"/>
              </a:lnSpc>
              <a:spcBef>
                <a:spcPts val="0"/>
              </a:spcBef>
              <a:spcAft>
                <a:spcPts val="0"/>
              </a:spcAft>
              <a:buSzPts val="1400"/>
              <a:buNone/>
            </a:pPr>
            <a:r>
              <a:rPr lang="es-AR" sz="1200"/>
              <a:t>No propongas ordenar todo a la vez.</a:t>
            </a:r>
            <a:endParaRPr/>
          </a:p>
        </p:txBody>
      </p:sp>
      <p:sp>
        <p:nvSpPr>
          <p:cNvPr id="302" name="Google Shape;302;p1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14: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23" name="Google Shape;323;p1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AR" sz="1200"/>
              <a:t>TIEMPO: 4 minutos.</a:t>
            </a:r>
            <a:endParaRPr/>
          </a:p>
          <a:p>
            <a:pPr marL="0" lvl="0" indent="0" algn="l" rtl="0">
              <a:lnSpc>
                <a:spcPct val="100000"/>
              </a:lnSpc>
              <a:spcBef>
                <a:spcPts val="0"/>
              </a:spcBef>
              <a:spcAft>
                <a:spcPts val="0"/>
              </a:spcAft>
              <a:buSzPts val="1400"/>
              <a:buNone/>
            </a:pPr>
            <a:r>
              <a:rPr lang="es-AR" sz="1200"/>
              <a:t>Esta distinción protege a quienes venden productos artesanales o servicios a medida. La propuesta puede ser única. Los datos, las condiciones y el registro no deberían reinventarse cada vez.</a:t>
            </a:r>
            <a:endParaRPr/>
          </a:p>
        </p:txBody>
      </p:sp>
      <p:sp>
        <p:nvSpPr>
          <p:cNvPr id="324" name="Google Shape;324;p1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15: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41" name="Google Shape;341;p15: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AR" sz="1200"/>
              <a:t>TIEMPO: 4 minutos.</a:t>
            </a:r>
            <a:endParaRPr/>
          </a:p>
          <a:p>
            <a:pPr marL="0" lvl="0" indent="0" algn="l" rtl="0">
              <a:lnSpc>
                <a:spcPct val="100000"/>
              </a:lnSpc>
              <a:spcBef>
                <a:spcPts val="0"/>
              </a:spcBef>
              <a:spcAft>
                <a:spcPts val="0"/>
              </a:spcAft>
              <a:buSzPts val="1400"/>
              <a:buNone/>
            </a:pPr>
            <a:r>
              <a:rPr lang="es-AR" sz="1200"/>
              <a:t>Introducí el tablero como una ayuda visual. No es un software ni un sistema complejo. Su función es que la persona vea qué tiene pendiente y qué requiere atención antes de que se convierta en un reclamo.</a:t>
            </a:r>
            <a:endParaRPr/>
          </a:p>
        </p:txBody>
      </p:sp>
      <p:sp>
        <p:nvSpPr>
          <p:cNvPr id="342" name="Google Shape;342;p1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16: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55" name="Google Shape;355;p16: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AR" sz="1200"/>
              <a:t>TIEMPO: 5 minutos.</a:t>
            </a:r>
            <a:endParaRPr/>
          </a:p>
          <a:p>
            <a:pPr marL="0" lvl="0" indent="0" algn="l" rtl="0">
              <a:lnSpc>
                <a:spcPct val="100000"/>
              </a:lnSpc>
              <a:spcBef>
                <a:spcPts val="0"/>
              </a:spcBef>
              <a:spcAft>
                <a:spcPts val="0"/>
              </a:spcAft>
              <a:buSzPts val="1400"/>
              <a:buNone/>
            </a:pPr>
            <a:r>
              <a:rPr lang="es-AR" sz="1200"/>
              <a:t>Mostrá que la categoría puede cambiar, pero el objetivo no: visualizar el estado del trabajo. Podés nombrar que cada tarjeta o línea puede incluir nombre, fecha, seña y detalle.</a:t>
            </a:r>
            <a:endParaRPr/>
          </a:p>
        </p:txBody>
      </p:sp>
      <p:sp>
        <p:nvSpPr>
          <p:cNvPr id="356" name="Google Shape;356;p1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17: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83" name="Google Shape;383;p1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AR" sz="1200"/>
              <a:t>TIEMPO: 3 minutos.</a:t>
            </a:r>
            <a:endParaRPr/>
          </a:p>
          <a:p>
            <a:pPr marL="0" lvl="0" indent="0" algn="l" rtl="0">
              <a:lnSpc>
                <a:spcPct val="100000"/>
              </a:lnSpc>
              <a:spcBef>
                <a:spcPts val="0"/>
              </a:spcBef>
              <a:spcAft>
                <a:spcPts val="0"/>
              </a:spcAft>
              <a:buSzPts val="1400"/>
              <a:buNone/>
            </a:pPr>
            <a:r>
              <a:rPr lang="es-AR" sz="1200"/>
              <a:t>No prescribas herramientas digitales. Mostrá que una pizarra cerca del lugar de trabajo puede ser más útil que una app que nunca se abre.</a:t>
            </a:r>
            <a:endParaRPr/>
          </a:p>
          <a:p>
            <a:pPr marL="0" lvl="0" indent="0" algn="l" rtl="0">
              <a:lnSpc>
                <a:spcPct val="100000"/>
              </a:lnSpc>
              <a:spcBef>
                <a:spcPts val="0"/>
              </a:spcBef>
              <a:spcAft>
                <a:spcPts val="0"/>
              </a:spcAft>
              <a:buSzPts val="1400"/>
              <a:buNone/>
            </a:pPr>
            <a:r>
              <a:rPr lang="es-AR" sz="1200"/>
              <a:t>Puente a Martín: cambiar de app sin medir si mejoraste sin medir es cambiar de app sin medir si mejoraste. Antes de cambiar el soporte, mirá si el orden te ahorró tiempo, materiales o correcciones. La herramienta cambia; el valor (orden + aprendizaje) queda.</a:t>
            </a:r>
            <a:endParaRPr/>
          </a:p>
        </p:txBody>
      </p:sp>
      <p:sp>
        <p:nvSpPr>
          <p:cNvPr id="384" name="Google Shape;384;p1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18: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04" name="Google Shape;404;p18: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AR" sz="1200"/>
              <a:t>TIEMPO: 4 minutos.</a:t>
            </a:r>
            <a:endParaRPr/>
          </a:p>
          <a:p>
            <a:pPr marL="0" lvl="0" indent="0" algn="l" rtl="0">
              <a:lnSpc>
                <a:spcPct val="100000"/>
              </a:lnSpc>
              <a:spcBef>
                <a:spcPts val="0"/>
              </a:spcBef>
              <a:spcAft>
                <a:spcPts val="0"/>
              </a:spcAft>
              <a:buSzPts val="1400"/>
              <a:buNone/>
            </a:pPr>
            <a:r>
              <a:rPr lang="es-AR" sz="1200"/>
              <a:t>Diferenciá controlar de vigilar. El tablero no sirve para controlar a una persona: sirve para detectar problemas que necesitan una decisión.</a:t>
            </a:r>
            <a:endParaRPr/>
          </a:p>
        </p:txBody>
      </p:sp>
      <p:sp>
        <p:nvSpPr>
          <p:cNvPr id="405" name="Google Shape;405;p18: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19: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29" name="Google Shape;429;p19: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AR" sz="1200"/>
              <a:t>TIEMPO: 4 minutos.</a:t>
            </a:r>
            <a:endParaRPr/>
          </a:p>
          <a:p>
            <a:pPr marL="0" lvl="0" indent="0" algn="l" rtl="0">
              <a:lnSpc>
                <a:spcPct val="100000"/>
              </a:lnSpc>
              <a:spcBef>
                <a:spcPts val="0"/>
              </a:spcBef>
              <a:spcAft>
                <a:spcPts val="0"/>
              </a:spcAft>
              <a:buSzPts val="1400"/>
              <a:buNone/>
            </a:pPr>
            <a:r>
              <a:rPr lang="es-AR" sz="1200"/>
              <a:t>Presentá los indicadores como preguntas convertidas en números. No tienen que llenar planillas ni copiar indicadores de una empresa grande.</a:t>
            </a:r>
            <a:endParaRPr/>
          </a:p>
          <a:p>
            <a:pPr marL="0" lvl="0" indent="0" algn="l" rtl="0">
              <a:lnSpc>
                <a:spcPct val="100000"/>
              </a:lnSpc>
              <a:spcBef>
                <a:spcPts val="0"/>
              </a:spcBef>
              <a:spcAft>
                <a:spcPts val="0"/>
              </a:spcAft>
              <a:buSzPts val="1400"/>
              <a:buNone/>
            </a:pPr>
            <a:r>
              <a:rPr lang="es-AR" sz="1200"/>
              <a:t>En castellano llano: la medida responde ¿ahorré tiempo, materiales o correcciones? Cambiar de herramienta sin esa respuesta es cambiar de app sin medir si mejoraste (puente verbal a Martín).</a:t>
            </a:r>
            <a:endParaRPr/>
          </a:p>
        </p:txBody>
      </p:sp>
      <p:sp>
        <p:nvSpPr>
          <p:cNvPr id="430" name="Google Shape;430;p19: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p20: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43" name="Google Shape;443;p20: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AR" sz="1200"/>
              <a:t>TIEMPO: 5 minutos.</a:t>
            </a:r>
            <a:endParaRPr/>
          </a:p>
          <a:p>
            <a:pPr marL="0" lvl="0" indent="0" algn="l" rtl="0">
              <a:lnSpc>
                <a:spcPct val="100000"/>
              </a:lnSpc>
              <a:spcBef>
                <a:spcPts val="0"/>
              </a:spcBef>
              <a:spcAft>
                <a:spcPts val="0"/>
              </a:spcAft>
              <a:buSzPts val="1400"/>
              <a:buNone/>
            </a:pPr>
            <a:r>
              <a:rPr lang="es-AR" sz="1200"/>
              <a:t>Leé cada fila como una relación entre una preocupación real y un número observable. Aclarar que no todos los emprendimientos usarán todas las medidas.</a:t>
            </a:r>
            <a:endParaRPr/>
          </a:p>
        </p:txBody>
      </p:sp>
      <p:sp>
        <p:nvSpPr>
          <p:cNvPr id="444" name="Google Shape;444;p2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21: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82" name="Google Shape;482;p2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AR" sz="1200"/>
              <a:t>TIEMPO: 5 minutos.</a:t>
            </a:r>
            <a:endParaRPr/>
          </a:p>
          <a:p>
            <a:pPr marL="0" lvl="0" indent="0" algn="l" rtl="0">
              <a:lnSpc>
                <a:spcPct val="100000"/>
              </a:lnSpc>
              <a:spcBef>
                <a:spcPts val="0"/>
              </a:spcBef>
              <a:spcAft>
                <a:spcPts val="0"/>
              </a:spcAft>
              <a:buSzPts val="1400"/>
              <a:buNone/>
            </a:pPr>
            <a:r>
              <a:rPr lang="es-AR" sz="1200"/>
              <a:t>Números de ejemplo, no de un cliente. No son metas ni datos reales. El punto es enseñar el razonamiento: detectar, preguntar y cambiar una cosa concreta durante la semana siguiente.</a:t>
            </a:r>
            <a:endParaRPr/>
          </a:p>
        </p:txBody>
      </p:sp>
      <p:sp>
        <p:nvSpPr>
          <p:cNvPr id="483" name="Google Shape;483;p2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22: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02" name="Google Shape;502;p2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AR" sz="1200"/>
              <a:t>TIEMPO: 4 minutos.</a:t>
            </a:r>
            <a:endParaRPr/>
          </a:p>
          <a:p>
            <a:pPr marL="0" lvl="0" indent="0" algn="l" rtl="0">
              <a:lnSpc>
                <a:spcPct val="100000"/>
              </a:lnSpc>
              <a:spcBef>
                <a:spcPts val="0"/>
              </a:spcBef>
              <a:spcAft>
                <a:spcPts val="0"/>
              </a:spcAft>
              <a:buSzPts val="1400"/>
              <a:buNone/>
            </a:pPr>
            <a:r>
              <a:rPr lang="es-AR" sz="1200"/>
              <a:t>Volvé a enlazar las tres herramientas. El estándar define la base. El tablero muestra el estado. La medida permite saber si el cambio ayudó. Luego se ajusta un paso, no todo el negocio.</a:t>
            </a:r>
            <a:endParaRPr/>
          </a:p>
        </p:txBody>
      </p:sp>
      <p:sp>
        <p:nvSpPr>
          <p:cNvPr id="503" name="Google Shape;503;p2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g3f8e79f092d_0_0: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25" name="Google Shape;525;g3f8e79f092d_0_0: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6" name="Google Shape;526;g3f8e79f092d_0_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0000"/>
              </a:buClr>
              <a:buSzPts val="1400"/>
              <a:buFont typeface="Arial"/>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p23: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32" name="Google Shape;532;p2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AR" sz="1200"/>
              <a:t>TIEMPO: 3 minutos.</a:t>
            </a:r>
            <a:endParaRPr/>
          </a:p>
          <a:p>
            <a:pPr marL="0" lvl="0" indent="0" algn="l" rtl="0">
              <a:lnSpc>
                <a:spcPct val="100000"/>
              </a:lnSpc>
              <a:spcBef>
                <a:spcPts val="0"/>
              </a:spcBef>
              <a:spcAft>
                <a:spcPts val="0"/>
              </a:spcAft>
              <a:buSzPts val="1400"/>
              <a:buNone/>
            </a:pPr>
            <a:r>
              <a:rPr lang="es-AR" sz="1200"/>
              <a:t>Cambiá la escala de la conversación. Hasta ahora miramos una tarea y el día a día. Con FODA observamos qué tiene el emprendimiento, qué le falta y qué posibilidades aparecen afuera.</a:t>
            </a:r>
            <a:endParaRPr/>
          </a:p>
        </p:txBody>
      </p:sp>
      <p:sp>
        <p:nvSpPr>
          <p:cNvPr id="533" name="Google Shape;533;p2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p24: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44" name="Google Shape;544;p2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AR" sz="1200"/>
              <a:t>TIEMPO: 6 minutos.</a:t>
            </a:r>
            <a:endParaRPr/>
          </a:p>
          <a:p>
            <a:pPr marL="0" lvl="0" indent="0" algn="l" rtl="0">
              <a:lnSpc>
                <a:spcPct val="100000"/>
              </a:lnSpc>
              <a:spcBef>
                <a:spcPts val="0"/>
              </a:spcBef>
              <a:spcAft>
                <a:spcPts val="0"/>
              </a:spcAft>
              <a:buSzPts val="1400"/>
              <a:buNone/>
            </a:pPr>
            <a:r>
              <a:rPr lang="es-AR" sz="1200"/>
              <a:t>Diferenciá lo interno de lo externo. Una fortaleza debe existir hoy y poder demostrarse. Una debilidad no es un defecto personal: es una limitación que conviene reconocer para decidir mejor.</a:t>
            </a:r>
            <a:endParaRPr/>
          </a:p>
        </p:txBody>
      </p:sp>
      <p:sp>
        <p:nvSpPr>
          <p:cNvPr id="545" name="Google Shape;545;p2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p25: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61" name="Google Shape;561;p25: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AR" sz="1200"/>
              <a:t>TIEMPO: 6 minutos.</a:t>
            </a:r>
            <a:endParaRPr/>
          </a:p>
          <a:p>
            <a:pPr marL="0" lvl="0" indent="0" algn="l" rtl="0">
              <a:lnSpc>
                <a:spcPct val="100000"/>
              </a:lnSpc>
              <a:spcBef>
                <a:spcPts val="0"/>
              </a:spcBef>
              <a:spcAft>
                <a:spcPts val="0"/>
              </a:spcAft>
              <a:buSzPts val="1400"/>
              <a:buNone/>
            </a:pPr>
            <a:r>
              <a:rPr lang="es-AR" sz="1200"/>
              <a:t>Explicá que una oportunidad debe ser concreta, no una idea vaga. Una amenaza no se controla del todo, pero se puede anticipar y tener en cuenta antes de tomar una decisión.</a:t>
            </a:r>
            <a:endParaRPr/>
          </a:p>
        </p:txBody>
      </p:sp>
      <p:sp>
        <p:nvSpPr>
          <p:cNvPr id="562" name="Google Shape;562;p2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p26: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78" name="Google Shape;578;p26: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AR" sz="1200"/>
              <a:t>TIEMPO: 6 minutos.</a:t>
            </a:r>
            <a:endParaRPr/>
          </a:p>
          <a:p>
            <a:pPr marL="0" lvl="0" indent="0" algn="l" rtl="0">
              <a:lnSpc>
                <a:spcPct val="100000"/>
              </a:lnSpc>
              <a:spcBef>
                <a:spcPts val="0"/>
              </a:spcBef>
              <a:spcAft>
                <a:spcPts val="0"/>
              </a:spcAft>
              <a:buSzPts val="1400"/>
              <a:buNone/>
            </a:pPr>
            <a:r>
              <a:rPr lang="es-AR" sz="1200"/>
              <a:t>Ejemplo didáctico genérico (taller / pedido / stock). No es caso de cliente FORVEX ni caso de éxito. Leé este FODA como una fotografía breve. Después preguntá qué decisión parece razonable. La utilidad está en vincular la oportunidad con la preparación que requiere.</a:t>
            </a:r>
            <a:endParaRPr/>
          </a:p>
          <a:p>
            <a:pPr marL="0" lvl="0" indent="0" algn="l" rtl="0">
              <a:lnSpc>
                <a:spcPct val="100000"/>
              </a:lnSpc>
              <a:spcBef>
                <a:spcPts val="0"/>
              </a:spcBef>
              <a:spcAft>
                <a:spcPts val="0"/>
              </a:spcAft>
              <a:buSzPts val="1400"/>
              <a:buNone/>
            </a:pPr>
            <a:r>
              <a:rPr lang="es-AR" sz="1200"/>
              <a:t>Números o detalles del ejemplo son ficticios, no de un cliente.</a:t>
            </a:r>
            <a:endParaRPr/>
          </a:p>
        </p:txBody>
      </p:sp>
      <p:sp>
        <p:nvSpPr>
          <p:cNvPr id="579" name="Google Shape;579;p2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p27: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01" name="Google Shape;601;p2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AR" sz="1200"/>
              <a:t>TIEMPO: 4 minutos.</a:t>
            </a:r>
            <a:endParaRPr/>
          </a:p>
          <a:p>
            <a:pPr marL="0" lvl="0" indent="0" algn="l" rtl="0">
              <a:lnSpc>
                <a:spcPct val="100000"/>
              </a:lnSpc>
              <a:spcBef>
                <a:spcPts val="0"/>
              </a:spcBef>
              <a:spcAft>
                <a:spcPts val="0"/>
              </a:spcAft>
              <a:buSzPts val="1400"/>
              <a:buNone/>
            </a:pPr>
            <a:r>
              <a:rPr lang="es-AR" sz="1200"/>
              <a:t>No dejes el FODA como lista. Explicá cómo cada combinación puede orientar una acción. Con un grupo nuevo, leé sólo uno o dos cruces con calma.</a:t>
            </a:r>
            <a:endParaRPr/>
          </a:p>
        </p:txBody>
      </p:sp>
      <p:sp>
        <p:nvSpPr>
          <p:cNvPr id="602" name="Google Shape;602;p2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p28: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25" name="Google Shape;625;p28: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AR" sz="1200"/>
              <a:t>TIEMPO: 4 minutos.</a:t>
            </a:r>
            <a:endParaRPr/>
          </a:p>
          <a:p>
            <a:pPr marL="0" lvl="0" indent="0" algn="l" rtl="0">
              <a:lnSpc>
                <a:spcPct val="100000"/>
              </a:lnSpc>
              <a:spcBef>
                <a:spcPts val="0"/>
              </a:spcBef>
              <a:spcAft>
                <a:spcPts val="0"/>
              </a:spcAft>
              <a:buSzPts val="1400"/>
              <a:buNone/>
            </a:pPr>
            <a:r>
              <a:rPr lang="es-AR" sz="1200"/>
              <a:t>Volvé al ejemplo didáctico (taller / pedido / stock), no a un cliente real. La feria es una oportunidad válida de ejemplo, pero participar sin ordenar pedidos y materiales puede aumentar las demoras. El orden interno se convierte así en una condición para aprovechar la oportunidad.</a:t>
            </a:r>
            <a:endParaRPr/>
          </a:p>
          <a:p>
            <a:pPr marL="0" lvl="0" indent="0" algn="l" rtl="0">
              <a:lnSpc>
                <a:spcPct val="100000"/>
              </a:lnSpc>
              <a:spcBef>
                <a:spcPts val="0"/>
              </a:spcBef>
              <a:spcAft>
                <a:spcPts val="0"/>
              </a:spcAft>
              <a:buSzPts val="1400"/>
              <a:buNone/>
            </a:pPr>
            <a:r>
              <a:rPr lang="es-AR" sz="1200"/>
              <a:t>Números o detalles del ejemplo son ficticios, no de un cliente.</a:t>
            </a:r>
            <a:endParaRPr/>
          </a:p>
        </p:txBody>
      </p:sp>
      <p:sp>
        <p:nvSpPr>
          <p:cNvPr id="626" name="Google Shape;626;p28: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p29: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44" name="Google Shape;644;p29: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AR" sz="1200"/>
              <a:t>TIEMPO: 2 minutos.</a:t>
            </a:r>
            <a:endParaRPr/>
          </a:p>
          <a:p>
            <a:pPr marL="0" lvl="0" indent="0" algn="l" rtl="0">
              <a:lnSpc>
                <a:spcPct val="100000"/>
              </a:lnSpc>
              <a:spcBef>
                <a:spcPts val="0"/>
              </a:spcBef>
              <a:spcAft>
                <a:spcPts val="0"/>
              </a:spcAft>
              <a:buSzPts val="1400"/>
              <a:buNone/>
            </a:pPr>
            <a:r>
              <a:rPr lang="es-AR" sz="1200"/>
              <a:t>Mantener corto. Una línea: M5 elige tecnología para ese proceso ya ordenado (Tecnología con propósito). No anticipar demos ni stacks. La tecnología ayuda con registros, avisos, stock, catálogo; se elige después de ordenar.</a:t>
            </a:r>
            <a:endParaRPr/>
          </a:p>
        </p:txBody>
      </p:sp>
      <p:sp>
        <p:nvSpPr>
          <p:cNvPr id="645" name="Google Shape;645;p29: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p30: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67" name="Google Shape;667;p30: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AR" sz="1200"/>
              <a:t>TIEMPO: 2 minutos.</a:t>
            </a:r>
            <a:endParaRPr/>
          </a:p>
          <a:p>
            <a:pPr marL="0" lvl="0" indent="0" algn="l" rtl="0">
              <a:lnSpc>
                <a:spcPct val="100000"/>
              </a:lnSpc>
              <a:spcBef>
                <a:spcPts val="0"/>
              </a:spcBef>
              <a:spcAft>
                <a:spcPts val="0"/>
              </a:spcAft>
              <a:buSzPts val="1400"/>
              <a:buNone/>
            </a:pPr>
            <a:r>
              <a:rPr lang="es-AR" sz="1200"/>
              <a:t>Cierre: forma clara de trabajar + próximo M5 Tecnología con propósito + recursos en www.forvexingenieria.com.ar/recursos (el material de M4 se publica después del encuentro).</a:t>
            </a:r>
            <a:endParaRPr/>
          </a:p>
          <a:p>
            <a:pPr marL="0" lvl="0" indent="0" algn="l" rtl="0">
              <a:lnSpc>
                <a:spcPct val="100000"/>
              </a:lnSpc>
              <a:spcBef>
                <a:spcPts val="0"/>
              </a:spcBef>
              <a:spcAft>
                <a:spcPts val="0"/>
              </a:spcAft>
              <a:buSzPts val="1400"/>
              <a:buNone/>
            </a:pPr>
            <a:r>
              <a:rPr lang="es-AR" sz="1200"/>
              <a:t>CTA: conversación / materiales educativos primero. El CTA comercial ~30 minutos después; no ofrecer diagnóstico gratis en este cierre. Retomá la pregunta inicial si ayuda.</a:t>
            </a:r>
            <a:endParaRPr/>
          </a:p>
        </p:txBody>
      </p:sp>
      <p:sp>
        <p:nvSpPr>
          <p:cNvPr id="668" name="Google Shape;668;p3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5"/>
        <p:cNvGrpSpPr/>
        <p:nvPr/>
      </p:nvGrpSpPr>
      <p:grpSpPr>
        <a:xfrm>
          <a:off x="0" y="0"/>
          <a:ext cx="0" cy="0"/>
          <a:chOff x="0" y="0"/>
          <a:chExt cx="0" cy="0"/>
        </a:xfrm>
      </p:grpSpPr>
      <p:pic>
        <p:nvPicPr>
          <p:cNvPr id="16" name="Google Shape;16;p1"/>
          <p:cNvPicPr preferRelativeResize="0"/>
          <p:nvPr/>
        </p:nvPicPr>
        <p:blipFill rotWithShape="1">
          <a:blip r:embed="rId3">
            <a:alphaModFix/>
          </a:blip>
          <a:srcRect/>
          <a:stretch/>
        </p:blipFill>
        <p:spPr>
          <a:xfrm>
            <a:off x="7810500" y="1676400"/>
            <a:ext cx="3848100" cy="1087034"/>
          </a:xfrm>
          <a:prstGeom prst="rect">
            <a:avLst/>
          </a:prstGeom>
          <a:noFill/>
          <a:ln>
            <a:noFill/>
          </a:ln>
        </p:spPr>
      </p:pic>
      <p:sp>
        <p:nvSpPr>
          <p:cNvPr id="17" name="Google Shape;17;p1"/>
          <p:cNvSpPr/>
          <p:nvPr/>
        </p:nvSpPr>
        <p:spPr>
          <a:xfrm>
            <a:off x="533400" y="400050"/>
            <a:ext cx="5905500" cy="32385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1425"/>
              <a:buFont typeface="Arial"/>
              <a:buNone/>
            </a:pPr>
            <a:r>
              <a:rPr lang="es-AR" sz="1425" b="1" i="0" u="none" strike="noStrike" cap="none">
                <a:solidFill>
                  <a:srgbClr val="3D8DFF"/>
                </a:solidFill>
                <a:latin typeface="Arial"/>
                <a:ea typeface="Arial"/>
                <a:cs typeface="Arial"/>
                <a:sym typeface="Arial"/>
              </a:rPr>
              <a:t>USINA EMPRENDEDORA · BLOQUE 2</a:t>
            </a:r>
            <a:endParaRPr sz="1400" b="0" i="0" u="none" strike="noStrike" cap="none">
              <a:solidFill>
                <a:srgbClr val="000000"/>
              </a:solidFill>
              <a:latin typeface="Arial"/>
              <a:ea typeface="Arial"/>
              <a:cs typeface="Arial"/>
              <a:sym typeface="Arial"/>
            </a:endParaRPr>
          </a:p>
        </p:txBody>
      </p:sp>
      <p:sp>
        <p:nvSpPr>
          <p:cNvPr id="18" name="Google Shape;18;p1"/>
          <p:cNvSpPr/>
          <p:nvPr/>
        </p:nvSpPr>
        <p:spPr>
          <a:xfrm>
            <a:off x="533400" y="1104900"/>
            <a:ext cx="2476500" cy="36195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1725"/>
              <a:buFont typeface="Arial"/>
              <a:buNone/>
            </a:pPr>
            <a:r>
              <a:rPr lang="es-AR" sz="1725" b="1" i="0" u="none" strike="noStrike" cap="none">
                <a:solidFill>
                  <a:srgbClr val="9A22EF"/>
                </a:solidFill>
                <a:latin typeface="Arial"/>
                <a:ea typeface="Arial"/>
                <a:cs typeface="Arial"/>
                <a:sym typeface="Arial"/>
              </a:rPr>
              <a:t>MÓDULO 4</a:t>
            </a:r>
            <a:endParaRPr sz="1400" b="0" i="0" u="none" strike="noStrike" cap="none">
              <a:solidFill>
                <a:srgbClr val="000000"/>
              </a:solidFill>
              <a:latin typeface="Arial"/>
              <a:ea typeface="Arial"/>
              <a:cs typeface="Arial"/>
              <a:sym typeface="Arial"/>
            </a:endParaRPr>
          </a:p>
        </p:txBody>
      </p:sp>
      <p:sp>
        <p:nvSpPr>
          <p:cNvPr id="19" name="Google Shape;19;p1"/>
          <p:cNvSpPr/>
          <p:nvPr/>
        </p:nvSpPr>
        <p:spPr>
          <a:xfrm>
            <a:off x="533400" y="1676400"/>
            <a:ext cx="7239000" cy="180975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5250"/>
              <a:buFont typeface="Arial"/>
              <a:buNone/>
            </a:pPr>
            <a:r>
              <a:rPr lang="es-AR" sz="5250" b="1" i="0" u="none" strike="noStrike" cap="none">
                <a:solidFill>
                  <a:srgbClr val="111111"/>
                </a:solidFill>
                <a:latin typeface="Arial"/>
                <a:ea typeface="Arial"/>
                <a:cs typeface="Arial"/>
                <a:sym typeface="Arial"/>
              </a:rPr>
              <a:t>Ordenar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5250"/>
              <a:buFont typeface="Arial"/>
              <a:buNone/>
            </a:pPr>
            <a:r>
              <a:rPr lang="es-AR" sz="5250" b="1" i="0" u="none" strike="noStrike" cap="none">
                <a:solidFill>
                  <a:srgbClr val="111111"/>
                </a:solidFill>
                <a:latin typeface="Arial"/>
                <a:ea typeface="Arial"/>
                <a:cs typeface="Arial"/>
                <a:sym typeface="Arial"/>
              </a:rPr>
              <a:t>para crecer</a:t>
            </a:r>
            <a:endParaRPr sz="1400" b="0" i="0" u="none" strike="noStrike" cap="none">
              <a:solidFill>
                <a:srgbClr val="000000"/>
              </a:solidFill>
              <a:latin typeface="Arial"/>
              <a:ea typeface="Arial"/>
              <a:cs typeface="Arial"/>
              <a:sym typeface="Arial"/>
            </a:endParaRPr>
          </a:p>
        </p:txBody>
      </p:sp>
      <p:sp>
        <p:nvSpPr>
          <p:cNvPr id="20" name="Google Shape;20;p1"/>
          <p:cNvSpPr/>
          <p:nvPr/>
        </p:nvSpPr>
        <p:spPr>
          <a:xfrm>
            <a:off x="533400" y="3867150"/>
            <a:ext cx="6667500" cy="74295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2100"/>
              <a:buFont typeface="Arial"/>
              <a:buNone/>
            </a:pPr>
            <a:r>
              <a:rPr lang="es-AR" sz="2100" b="0" i="0" u="none" strike="noStrike" cap="none">
                <a:solidFill>
                  <a:srgbClr val="5F6670"/>
                </a:solidFill>
                <a:latin typeface="Arial"/>
                <a:ea typeface="Arial"/>
                <a:cs typeface="Arial"/>
                <a:sym typeface="Arial"/>
              </a:rPr>
              <a:t>Formas de trabajo claras y sostenibles: estándares, registros y control del día a día</a:t>
            </a:r>
            <a:endParaRPr sz="1400" b="0" i="0" u="none" strike="noStrike" cap="none">
              <a:solidFill>
                <a:srgbClr val="000000"/>
              </a:solidFill>
              <a:latin typeface="Arial"/>
              <a:ea typeface="Arial"/>
              <a:cs typeface="Arial"/>
              <a:sym typeface="Arial"/>
            </a:endParaRPr>
          </a:p>
        </p:txBody>
      </p:sp>
      <p:sp>
        <p:nvSpPr>
          <p:cNvPr id="21" name="Google Shape;21;p1"/>
          <p:cNvSpPr/>
          <p:nvPr/>
        </p:nvSpPr>
        <p:spPr>
          <a:xfrm>
            <a:off x="533400" y="5029200"/>
            <a:ext cx="5905500" cy="28575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388"/>
              <a:buFont typeface="Arial"/>
              <a:buNone/>
            </a:pPr>
            <a:r>
              <a:rPr lang="es-AR" sz="1388" b="1" i="0" u="none" strike="noStrike" cap="none">
                <a:solidFill>
                  <a:srgbClr val="111111"/>
                </a:solidFill>
                <a:latin typeface="Arial"/>
                <a:ea typeface="Arial"/>
                <a:cs typeface="Arial"/>
                <a:sym typeface="Arial"/>
              </a:rPr>
              <a:t>Mauro Morán · Ingeniero de Procesos</a:t>
            </a:r>
            <a:endParaRPr sz="1400" b="0" i="0" u="none" strike="noStrike" cap="none">
              <a:solidFill>
                <a:srgbClr val="000000"/>
              </a:solidFill>
              <a:latin typeface="Arial"/>
              <a:ea typeface="Arial"/>
              <a:cs typeface="Arial"/>
              <a:sym typeface="Arial"/>
            </a:endParaRPr>
          </a:p>
        </p:txBody>
      </p:sp>
      <p:sp>
        <p:nvSpPr>
          <p:cNvPr id="22" name="Google Shape;22;p1"/>
          <p:cNvSpPr/>
          <p:nvPr/>
        </p:nvSpPr>
        <p:spPr>
          <a:xfrm>
            <a:off x="533400" y="5429250"/>
            <a:ext cx="9144000" cy="24765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121"/>
              <a:buFont typeface="Arial"/>
              <a:buNone/>
            </a:pPr>
            <a:r>
              <a:rPr lang="es-AR" sz="1121" b="0" i="0" u="none" strike="noStrike" cap="none">
                <a:solidFill>
                  <a:srgbClr val="5F6670"/>
                </a:solidFill>
                <a:latin typeface="Arial"/>
                <a:ea typeface="Arial"/>
                <a:cs typeface="Arial"/>
                <a:sym typeface="Arial"/>
              </a:rPr>
              <a:t>Martes 22 de septiembre de 2026 · 16:30 a 18:30 · Caseros 356, Córdoba</a:t>
            </a:r>
            <a:endParaRPr sz="1400" b="0" i="0" u="none" strike="noStrike" cap="none">
              <a:solidFill>
                <a:srgbClr val="000000"/>
              </a:solidFill>
              <a:latin typeface="Arial"/>
              <a:ea typeface="Arial"/>
              <a:cs typeface="Arial"/>
              <a:sym typeface="Arial"/>
            </a:endParaRPr>
          </a:p>
        </p:txBody>
      </p:sp>
      <p:sp>
        <p:nvSpPr>
          <p:cNvPr id="23" name="Google Shape;23;p1"/>
          <p:cNvSpPr/>
          <p:nvPr/>
        </p:nvSpPr>
        <p:spPr>
          <a:xfrm>
            <a:off x="533400" y="6000750"/>
            <a:ext cx="10668000" cy="2286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979"/>
              <a:buFont typeface="Arial"/>
              <a:buNone/>
            </a:pPr>
            <a:r>
              <a:rPr lang="es-AR" sz="979" b="1" i="0" u="none" strike="noStrike" cap="none">
                <a:solidFill>
                  <a:srgbClr val="5F6670"/>
                </a:solidFill>
                <a:latin typeface="Arial"/>
                <a:ea typeface="Arial"/>
                <a:cs typeface="Arial"/>
                <a:sym typeface="Arial"/>
              </a:rPr>
              <a:t>Municipalidad de Córdoba · Club de Emprendedores · Fundación Tecnología con Propósito</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8"/>
        <p:cNvGrpSpPr/>
        <p:nvPr/>
      </p:nvGrpSpPr>
      <p:grpSpPr>
        <a:xfrm>
          <a:off x="0" y="0"/>
          <a:ext cx="0" cy="0"/>
          <a:chOff x="0" y="0"/>
          <a:chExt cx="0" cy="0"/>
        </a:xfrm>
      </p:grpSpPr>
      <p:sp>
        <p:nvSpPr>
          <p:cNvPr id="29" name="Google Shape;29;p2"/>
          <p:cNvSpPr/>
          <p:nvPr/>
        </p:nvSpPr>
        <p:spPr>
          <a:xfrm>
            <a:off x="0" y="0"/>
            <a:ext cx="12192000" cy="6858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0" name="Google Shape;30;p2"/>
          <p:cNvSpPr/>
          <p:nvPr/>
        </p:nvSpPr>
        <p:spPr>
          <a:xfrm>
            <a:off x="533400" y="1352550"/>
            <a:ext cx="4953000" cy="2667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237"/>
              <a:buFont typeface="Arial"/>
              <a:buNone/>
            </a:pPr>
            <a:r>
              <a:rPr lang="es-AR" sz="1237" b="1" i="0" u="none" strike="noStrike" cap="none">
                <a:solidFill>
                  <a:srgbClr val="3D8DFF"/>
                </a:solidFill>
                <a:latin typeface="Arial"/>
                <a:ea typeface="Arial"/>
                <a:cs typeface="Arial"/>
                <a:sym typeface="Arial"/>
              </a:rPr>
              <a:t>BLOQUE 2</a:t>
            </a:r>
            <a:endParaRPr sz="1400" b="0" i="0" u="none" strike="noStrike" cap="none">
              <a:solidFill>
                <a:srgbClr val="000000"/>
              </a:solidFill>
              <a:latin typeface="Arial"/>
              <a:ea typeface="Arial"/>
              <a:cs typeface="Arial"/>
              <a:sym typeface="Arial"/>
            </a:endParaRPr>
          </a:p>
        </p:txBody>
      </p:sp>
      <p:sp>
        <p:nvSpPr>
          <p:cNvPr id="31" name="Google Shape;31;p2"/>
          <p:cNvSpPr/>
          <p:nvPr/>
        </p:nvSpPr>
        <p:spPr>
          <a:xfrm>
            <a:off x="533400" y="323850"/>
            <a:ext cx="10668000" cy="85725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3450"/>
              <a:buFont typeface="Arial"/>
              <a:buNone/>
            </a:pPr>
            <a:r>
              <a:rPr lang="es-AR" sz="3450" b="1" i="0" u="none" strike="noStrike" cap="none">
                <a:solidFill>
                  <a:srgbClr val="111111"/>
                </a:solidFill>
                <a:latin typeface="Arial"/>
                <a:ea typeface="Arial"/>
                <a:cs typeface="Arial"/>
                <a:sym typeface="Arial"/>
              </a:rPr>
              <a:t>Crecer con método</a:t>
            </a:r>
            <a:endParaRPr sz="1400" b="0" i="0" u="none" strike="noStrike" cap="none">
              <a:solidFill>
                <a:srgbClr val="000000"/>
              </a:solidFill>
              <a:latin typeface="Arial"/>
              <a:ea typeface="Arial"/>
              <a:cs typeface="Arial"/>
              <a:sym typeface="Arial"/>
            </a:endParaRPr>
          </a:p>
        </p:txBody>
      </p:sp>
      <p:sp>
        <p:nvSpPr>
          <p:cNvPr id="32" name="Google Shape;32;p2"/>
          <p:cNvSpPr/>
          <p:nvPr/>
        </p:nvSpPr>
        <p:spPr>
          <a:xfrm>
            <a:off x="533400" y="6362700"/>
            <a:ext cx="11125200" cy="9525"/>
          </a:xfrm>
          <a:prstGeom prst="rect">
            <a:avLst/>
          </a:prstGeom>
          <a:solidFill>
            <a:srgbClr val="D5D7DA"/>
          </a:solidFill>
          <a:ln w="9525" cap="flat" cmpd="sng">
            <a:solidFill>
              <a:srgbClr val="D5D7D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 name="Google Shape;33;p2"/>
          <p:cNvSpPr/>
          <p:nvPr/>
        </p:nvSpPr>
        <p:spPr>
          <a:xfrm>
            <a:off x="533400" y="6477000"/>
            <a:ext cx="9334500" cy="209550"/>
          </a:xfrm>
          <a:prstGeom prst="rect">
            <a:avLst/>
          </a:prstGeom>
          <a:noFill/>
          <a:ln>
            <a:noFill/>
          </a:ln>
        </p:spPr>
        <p:txBody>
          <a:bodyPr spcFirstLastPara="1" wrap="square" lIns="91425" tIns="45700" rIns="91425" bIns="45700" anchor="t" anchorCtr="0">
            <a:normAutofit/>
          </a:bodyPr>
          <a:lstStyle/>
          <a:p>
            <a:pPr marL="0" marR="0" lvl="0" indent="0" algn="l" rtl="0">
              <a:lnSpc>
                <a:spcPct val="70000"/>
              </a:lnSpc>
              <a:spcBef>
                <a:spcPts val="0"/>
              </a:spcBef>
              <a:spcAft>
                <a:spcPts val="0"/>
              </a:spcAft>
              <a:buClr>
                <a:srgbClr val="000000"/>
              </a:buClr>
              <a:buSzPts val="1096"/>
              <a:buFont typeface="Arial"/>
              <a:buNone/>
            </a:pPr>
            <a:endParaRPr sz="1096" b="0" i="0" u="none" strike="noStrike" cap="none">
              <a:solidFill>
                <a:schemeClr val="dk1"/>
              </a:solidFill>
              <a:latin typeface="Calibri"/>
              <a:ea typeface="Calibri"/>
              <a:cs typeface="Calibri"/>
              <a:sym typeface="Calibri"/>
            </a:endParaRPr>
          </a:p>
        </p:txBody>
      </p:sp>
      <p:sp>
        <p:nvSpPr>
          <p:cNvPr id="34" name="Google Shape;34;p2"/>
          <p:cNvSpPr/>
          <p:nvPr/>
        </p:nvSpPr>
        <p:spPr>
          <a:xfrm>
            <a:off x="10287000" y="6477000"/>
            <a:ext cx="1371600" cy="209550"/>
          </a:xfrm>
          <a:prstGeom prst="rect">
            <a:avLst/>
          </a:prstGeom>
          <a:noFill/>
          <a:ln>
            <a:noFill/>
          </a:ln>
        </p:spPr>
        <p:txBody>
          <a:bodyPr spcFirstLastPara="1" wrap="square" lIns="91425" tIns="45700" rIns="91425" bIns="45700" anchor="t" anchorCtr="0">
            <a:normAutofit/>
          </a:bodyPr>
          <a:lstStyle/>
          <a:p>
            <a:pPr marL="0" marR="0" lvl="0" indent="0" algn="r" rtl="0">
              <a:lnSpc>
                <a:spcPct val="80000"/>
              </a:lnSpc>
              <a:spcBef>
                <a:spcPts val="0"/>
              </a:spcBef>
              <a:spcAft>
                <a:spcPts val="0"/>
              </a:spcAft>
              <a:buClr>
                <a:srgbClr val="000000"/>
              </a:buClr>
              <a:buSzPts val="874"/>
              <a:buFont typeface="Arial"/>
              <a:buNone/>
            </a:pPr>
            <a:r>
              <a:rPr lang="es-AR" sz="874" b="0" i="0" u="none" strike="noStrike" cap="none">
                <a:solidFill>
                  <a:srgbClr val="5F6670"/>
                </a:solidFill>
                <a:latin typeface="Arial"/>
                <a:ea typeface="Arial"/>
                <a:cs typeface="Arial"/>
                <a:sym typeface="Arial"/>
              </a:rPr>
              <a:t>M4 · 2</a:t>
            </a:r>
            <a:endParaRPr sz="1400" b="0" i="0" u="none" strike="noStrike" cap="none">
              <a:solidFill>
                <a:srgbClr val="000000"/>
              </a:solidFill>
              <a:latin typeface="Arial"/>
              <a:ea typeface="Arial"/>
              <a:cs typeface="Arial"/>
              <a:sym typeface="Arial"/>
            </a:endParaRPr>
          </a:p>
        </p:txBody>
      </p:sp>
      <p:sp>
        <p:nvSpPr>
          <p:cNvPr id="35" name="Google Shape;35;p2"/>
          <p:cNvSpPr/>
          <p:nvPr/>
        </p:nvSpPr>
        <p:spPr>
          <a:xfrm>
            <a:off x="533400" y="2571750"/>
            <a:ext cx="3556000" cy="990600"/>
          </a:xfrm>
          <a:prstGeom prst="rect">
            <a:avLst/>
          </a:prstGeom>
          <a:solidFill>
            <a:srgbClr val="F1F1F1"/>
          </a:solidFill>
          <a:ln w="9525" cap="flat" cmpd="sng">
            <a:solidFill>
              <a:srgbClr val="F1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6" name="Google Shape;36;p2"/>
          <p:cNvSpPr/>
          <p:nvPr/>
        </p:nvSpPr>
        <p:spPr>
          <a:xfrm>
            <a:off x="628650" y="2686050"/>
            <a:ext cx="3365500" cy="7620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1875"/>
              <a:buFont typeface="Arial"/>
              <a:buNone/>
            </a:pPr>
            <a:r>
              <a:rPr lang="es-AR" sz="1875" b="0" i="0" u="none" strike="noStrike" cap="none">
                <a:solidFill>
                  <a:srgbClr val="111111"/>
                </a:solidFill>
                <a:latin typeface="Arial"/>
                <a:ea typeface="Arial"/>
                <a:cs typeface="Arial"/>
                <a:sym typeface="Arial"/>
              </a:rPr>
              <a:t>Módulo 3</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75"/>
              <a:buFont typeface="Arial"/>
              <a:buNone/>
            </a:pPr>
            <a:r>
              <a:rPr lang="es-AR" sz="1875" b="0" i="0" u="none" strike="noStrike" cap="none">
                <a:solidFill>
                  <a:srgbClr val="111111"/>
                </a:solidFill>
                <a:latin typeface="Arial"/>
                <a:ea typeface="Arial"/>
                <a:cs typeface="Arial"/>
                <a:sym typeface="Arial"/>
              </a:rPr>
              <a:t>Diagnosticar</a:t>
            </a:r>
            <a:endParaRPr sz="1400" b="0" i="0" u="none" strike="noStrike" cap="none">
              <a:solidFill>
                <a:srgbClr val="000000"/>
              </a:solidFill>
              <a:latin typeface="Arial"/>
              <a:ea typeface="Arial"/>
              <a:cs typeface="Arial"/>
              <a:sym typeface="Arial"/>
            </a:endParaRPr>
          </a:p>
        </p:txBody>
      </p:sp>
      <p:sp>
        <p:nvSpPr>
          <p:cNvPr id="37" name="Google Shape;37;p2"/>
          <p:cNvSpPr/>
          <p:nvPr/>
        </p:nvSpPr>
        <p:spPr>
          <a:xfrm>
            <a:off x="4089400" y="3057525"/>
            <a:ext cx="228600" cy="19050"/>
          </a:xfrm>
          <a:prstGeom prst="rect">
            <a:avLst/>
          </a:prstGeom>
          <a:solidFill>
            <a:srgbClr val="111111"/>
          </a:solidFill>
          <a:ln w="9525" cap="flat" cmpd="sng">
            <a:solidFill>
              <a:srgbClr val="11111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8" name="Google Shape;38;p2"/>
          <p:cNvSpPr/>
          <p:nvPr/>
        </p:nvSpPr>
        <p:spPr>
          <a:xfrm>
            <a:off x="4318000" y="2571750"/>
            <a:ext cx="3556000" cy="990600"/>
          </a:xfrm>
          <a:prstGeom prst="rect">
            <a:avLst/>
          </a:prstGeom>
          <a:solidFill>
            <a:srgbClr val="3D8DFF"/>
          </a:solidFill>
          <a:ln w="9525" cap="flat" cmpd="sng">
            <a:solidFill>
              <a:srgbClr val="3D8D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9" name="Google Shape;39;p2"/>
          <p:cNvSpPr/>
          <p:nvPr/>
        </p:nvSpPr>
        <p:spPr>
          <a:xfrm>
            <a:off x="4413250" y="2686050"/>
            <a:ext cx="3365500" cy="7620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1875"/>
              <a:buFont typeface="Arial"/>
              <a:buNone/>
            </a:pPr>
            <a:r>
              <a:rPr lang="es-AR" sz="1875" b="1" i="0" u="none" strike="noStrike" cap="none">
                <a:solidFill>
                  <a:srgbClr val="FFFFFF"/>
                </a:solidFill>
                <a:latin typeface="Arial"/>
                <a:ea typeface="Arial"/>
                <a:cs typeface="Arial"/>
                <a:sym typeface="Arial"/>
              </a:rPr>
              <a:t>Módulo 4</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75"/>
              <a:buFont typeface="Arial"/>
              <a:buNone/>
            </a:pPr>
            <a:r>
              <a:rPr lang="es-AR" sz="1875" b="1" i="0" u="none" strike="noStrike" cap="none">
                <a:solidFill>
                  <a:srgbClr val="FFFFFF"/>
                </a:solidFill>
                <a:latin typeface="Arial"/>
                <a:ea typeface="Arial"/>
                <a:cs typeface="Arial"/>
                <a:sym typeface="Arial"/>
              </a:rPr>
              <a:t>Ordenar</a:t>
            </a:r>
            <a:endParaRPr sz="1400" b="0" i="0" u="none" strike="noStrike" cap="none">
              <a:solidFill>
                <a:srgbClr val="000000"/>
              </a:solidFill>
              <a:latin typeface="Arial"/>
              <a:ea typeface="Arial"/>
              <a:cs typeface="Arial"/>
              <a:sym typeface="Arial"/>
            </a:endParaRPr>
          </a:p>
        </p:txBody>
      </p:sp>
      <p:sp>
        <p:nvSpPr>
          <p:cNvPr id="40" name="Google Shape;40;p2"/>
          <p:cNvSpPr/>
          <p:nvPr/>
        </p:nvSpPr>
        <p:spPr>
          <a:xfrm>
            <a:off x="7874000" y="3057525"/>
            <a:ext cx="228600" cy="19050"/>
          </a:xfrm>
          <a:prstGeom prst="rect">
            <a:avLst/>
          </a:prstGeom>
          <a:solidFill>
            <a:srgbClr val="111111"/>
          </a:solidFill>
          <a:ln w="9525" cap="flat" cmpd="sng">
            <a:solidFill>
              <a:srgbClr val="11111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 name="Google Shape;41;p2"/>
          <p:cNvSpPr/>
          <p:nvPr/>
        </p:nvSpPr>
        <p:spPr>
          <a:xfrm>
            <a:off x="8102600" y="2571750"/>
            <a:ext cx="3556000" cy="990600"/>
          </a:xfrm>
          <a:prstGeom prst="rect">
            <a:avLst/>
          </a:prstGeom>
          <a:solidFill>
            <a:srgbClr val="F1F1F1"/>
          </a:solidFill>
          <a:ln w="9525" cap="flat" cmpd="sng">
            <a:solidFill>
              <a:srgbClr val="F1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2" name="Google Shape;42;p2"/>
          <p:cNvSpPr/>
          <p:nvPr/>
        </p:nvSpPr>
        <p:spPr>
          <a:xfrm>
            <a:off x="8197850" y="2686050"/>
            <a:ext cx="3365500" cy="7620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1875"/>
              <a:buFont typeface="Arial"/>
              <a:buNone/>
            </a:pPr>
            <a:r>
              <a:rPr lang="es-AR" sz="1875" b="0" i="0" u="none" strike="noStrike" cap="none">
                <a:solidFill>
                  <a:srgbClr val="111111"/>
                </a:solidFill>
                <a:latin typeface="Arial"/>
                <a:ea typeface="Arial"/>
                <a:cs typeface="Arial"/>
                <a:sym typeface="Arial"/>
              </a:rPr>
              <a:t>Módulo 5</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75"/>
              <a:buFont typeface="Arial"/>
              <a:buNone/>
            </a:pPr>
            <a:r>
              <a:rPr lang="es-AR" sz="1875" b="0" i="0" u="none" strike="noStrike" cap="none">
                <a:solidFill>
                  <a:srgbClr val="111111"/>
                </a:solidFill>
                <a:latin typeface="Arial"/>
                <a:ea typeface="Arial"/>
                <a:cs typeface="Arial"/>
                <a:sym typeface="Arial"/>
              </a:rPr>
              <a:t>Tecnología con propósito</a:t>
            </a:r>
            <a:endParaRPr sz="1400" b="0" i="0" u="none" strike="noStrike" cap="none">
              <a:solidFill>
                <a:srgbClr val="000000"/>
              </a:solidFill>
              <a:latin typeface="Arial"/>
              <a:ea typeface="Arial"/>
              <a:cs typeface="Arial"/>
              <a:sym typeface="Arial"/>
            </a:endParaRPr>
          </a:p>
        </p:txBody>
      </p:sp>
      <p:sp>
        <p:nvSpPr>
          <p:cNvPr id="43" name="Google Shape;43;p2"/>
          <p:cNvSpPr/>
          <p:nvPr/>
        </p:nvSpPr>
        <p:spPr>
          <a:xfrm>
            <a:off x="1524000" y="4476750"/>
            <a:ext cx="9144000" cy="666750"/>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rgbClr val="000000"/>
              </a:buClr>
              <a:buSzPts val="1887"/>
              <a:buFont typeface="Arial"/>
              <a:buNone/>
            </a:pPr>
            <a:r>
              <a:rPr lang="es-AR" sz="1888" b="0" i="0" u="none" strike="noStrike" cap="none">
                <a:solidFill>
                  <a:srgbClr val="5F6670"/>
                </a:solidFill>
                <a:latin typeface="Arial"/>
                <a:ea typeface="Arial"/>
                <a:cs typeface="Arial"/>
                <a:sym typeface="Arial"/>
              </a:rPr>
              <a:t>Con el proceso o pérdidas del módulo anterior, hoy le vamos a dar forma (método, roles, registro, control), sin necesariamente hablar de herramientas todavía.</a:t>
            </a:r>
            <a:endParaRPr sz="1888" b="0" i="0" u="none" strike="noStrike" cap="none">
              <a:solidFill>
                <a:srgbClr val="5F667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8"/>
        <p:cNvGrpSpPr/>
        <p:nvPr/>
      </p:nvGrpSpPr>
      <p:grpSpPr>
        <a:xfrm>
          <a:off x="0" y="0"/>
          <a:ext cx="0" cy="0"/>
          <a:chOff x="0" y="0"/>
          <a:chExt cx="0" cy="0"/>
        </a:xfrm>
      </p:grpSpPr>
      <p:sp>
        <p:nvSpPr>
          <p:cNvPr id="49" name="Google Shape;49;p3"/>
          <p:cNvSpPr/>
          <p:nvPr/>
        </p:nvSpPr>
        <p:spPr>
          <a:xfrm>
            <a:off x="0" y="0"/>
            <a:ext cx="12192000" cy="6858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0" name="Google Shape;50;p3"/>
          <p:cNvSpPr/>
          <p:nvPr/>
        </p:nvSpPr>
        <p:spPr>
          <a:xfrm>
            <a:off x="533400" y="1352550"/>
            <a:ext cx="4953000" cy="2667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413"/>
              <a:buFont typeface="Arial"/>
              <a:buNone/>
            </a:pPr>
            <a:r>
              <a:rPr lang="es-AR" sz="1413" b="1" i="0" u="none" strike="noStrike" cap="none">
                <a:solidFill>
                  <a:srgbClr val="3D8DFF"/>
                </a:solidFill>
                <a:latin typeface="Arial"/>
                <a:ea typeface="Arial"/>
                <a:cs typeface="Arial"/>
                <a:sym typeface="Arial"/>
              </a:rPr>
              <a:t>PREGUNTA INICIAL</a:t>
            </a:r>
            <a:endParaRPr sz="1400" b="0" i="0" u="none" strike="noStrike" cap="none">
              <a:solidFill>
                <a:srgbClr val="000000"/>
              </a:solidFill>
              <a:latin typeface="Arial"/>
              <a:ea typeface="Arial"/>
              <a:cs typeface="Arial"/>
              <a:sym typeface="Arial"/>
            </a:endParaRPr>
          </a:p>
        </p:txBody>
      </p:sp>
      <p:sp>
        <p:nvSpPr>
          <p:cNvPr id="51" name="Google Shape;51;p3"/>
          <p:cNvSpPr/>
          <p:nvPr/>
        </p:nvSpPr>
        <p:spPr>
          <a:xfrm>
            <a:off x="533400" y="323850"/>
            <a:ext cx="10668000" cy="1095375"/>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3518"/>
              <a:buFont typeface="Arial"/>
              <a:buNone/>
            </a:pPr>
            <a:r>
              <a:rPr lang="es-AR" sz="3519" b="1" i="0" u="none" strike="noStrike" cap="none">
                <a:solidFill>
                  <a:srgbClr val="111111"/>
                </a:solidFill>
                <a:latin typeface="Arial"/>
                <a:ea typeface="Arial"/>
                <a:cs typeface="Arial"/>
                <a:sym typeface="Arial"/>
              </a:rPr>
              <a:t>¿Qué pasaría si la semana que viene llegan el doble de pedidos?</a:t>
            </a:r>
            <a:endParaRPr sz="1400" b="0" i="0" u="none" strike="noStrike" cap="none">
              <a:solidFill>
                <a:srgbClr val="000000"/>
              </a:solidFill>
              <a:latin typeface="Arial"/>
              <a:ea typeface="Arial"/>
              <a:cs typeface="Arial"/>
              <a:sym typeface="Arial"/>
            </a:endParaRPr>
          </a:p>
        </p:txBody>
      </p:sp>
      <p:sp>
        <p:nvSpPr>
          <p:cNvPr id="52" name="Google Shape;52;p3"/>
          <p:cNvSpPr/>
          <p:nvPr/>
        </p:nvSpPr>
        <p:spPr>
          <a:xfrm>
            <a:off x="12592000" y="0"/>
            <a:ext cx="11125200" cy="9525"/>
          </a:xfrm>
          <a:prstGeom prst="rect">
            <a:avLst/>
          </a:prstGeom>
          <a:solidFill>
            <a:srgbClr val="D5D7DA"/>
          </a:solidFill>
          <a:ln w="9525" cap="flat" cmpd="sng">
            <a:solidFill>
              <a:srgbClr val="D5D7D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3" name="Google Shape;53;p3"/>
          <p:cNvSpPr/>
          <p:nvPr/>
        </p:nvSpPr>
        <p:spPr>
          <a:xfrm>
            <a:off x="533400" y="6477000"/>
            <a:ext cx="9334500" cy="209550"/>
          </a:xfrm>
          <a:prstGeom prst="rect">
            <a:avLst/>
          </a:prstGeom>
          <a:noFill/>
          <a:ln>
            <a:noFill/>
          </a:ln>
        </p:spPr>
        <p:txBody>
          <a:bodyPr spcFirstLastPara="1" wrap="square" lIns="91425" tIns="45700" rIns="91425" bIns="45700" anchor="t" anchorCtr="0">
            <a:normAutofit/>
          </a:bodyPr>
          <a:lstStyle/>
          <a:p>
            <a:pPr marL="0" marR="0" lvl="0" indent="0" algn="l" rtl="0">
              <a:lnSpc>
                <a:spcPct val="70000"/>
              </a:lnSpc>
              <a:spcBef>
                <a:spcPts val="0"/>
              </a:spcBef>
              <a:spcAft>
                <a:spcPts val="0"/>
              </a:spcAft>
              <a:buClr>
                <a:srgbClr val="000000"/>
              </a:buClr>
              <a:buSzPts val="1096"/>
              <a:buFont typeface="Arial"/>
              <a:buNone/>
            </a:pPr>
            <a:endParaRPr sz="1096" b="0" i="0" u="none" strike="noStrike" cap="none">
              <a:solidFill>
                <a:schemeClr val="dk1"/>
              </a:solidFill>
              <a:latin typeface="Calibri"/>
              <a:ea typeface="Calibri"/>
              <a:cs typeface="Calibri"/>
              <a:sym typeface="Calibri"/>
            </a:endParaRPr>
          </a:p>
        </p:txBody>
      </p:sp>
      <p:sp>
        <p:nvSpPr>
          <p:cNvPr id="54" name="Google Shape;54;p3"/>
          <p:cNvSpPr/>
          <p:nvPr/>
        </p:nvSpPr>
        <p:spPr>
          <a:xfrm>
            <a:off x="10287000" y="6477000"/>
            <a:ext cx="1371600" cy="2095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903"/>
              <a:buFont typeface="Arial"/>
              <a:buNone/>
            </a:pPr>
            <a:r>
              <a:rPr lang="es-AR" sz="903" b="0" i="0" u="none" strike="noStrike" cap="none">
                <a:solidFill>
                  <a:srgbClr val="5F6670"/>
                </a:solidFill>
                <a:latin typeface="Arial"/>
                <a:ea typeface="Arial"/>
                <a:cs typeface="Arial"/>
                <a:sym typeface="Arial"/>
              </a:rPr>
              <a:t>M4 · 3</a:t>
            </a:r>
            <a:endParaRPr sz="1400" b="0" i="0" u="none" strike="noStrike" cap="none">
              <a:solidFill>
                <a:srgbClr val="000000"/>
              </a:solidFill>
              <a:latin typeface="Arial"/>
              <a:ea typeface="Arial"/>
              <a:cs typeface="Arial"/>
              <a:sym typeface="Arial"/>
            </a:endParaRPr>
          </a:p>
        </p:txBody>
      </p:sp>
      <p:sp>
        <p:nvSpPr>
          <p:cNvPr id="55" name="Google Shape;55;p3"/>
          <p:cNvSpPr/>
          <p:nvPr/>
        </p:nvSpPr>
        <p:spPr>
          <a:xfrm>
            <a:off x="533400" y="2324100"/>
            <a:ext cx="7620000" cy="47625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2600"/>
              <a:buFont typeface="Arial"/>
              <a:buNone/>
            </a:pPr>
            <a:r>
              <a:rPr lang="es-AR" sz="2600" b="0" i="0" u="none" strike="noStrike" cap="none">
                <a:solidFill>
                  <a:srgbClr val="5F6670"/>
                </a:solidFill>
                <a:latin typeface="Arial"/>
                <a:ea typeface="Arial"/>
                <a:cs typeface="Arial"/>
                <a:sym typeface="Arial"/>
              </a:rPr>
              <a:t>¿Qué se complicaría primero?</a:t>
            </a:r>
            <a:endParaRPr sz="1400" b="0" i="0" u="none" strike="noStrike" cap="none">
              <a:solidFill>
                <a:srgbClr val="000000"/>
              </a:solidFill>
              <a:latin typeface="Arial"/>
              <a:ea typeface="Arial"/>
              <a:cs typeface="Arial"/>
              <a:sym typeface="Arial"/>
            </a:endParaRPr>
          </a:p>
        </p:txBody>
      </p:sp>
      <p:sp>
        <p:nvSpPr>
          <p:cNvPr id="56" name="Google Shape;56;p3"/>
          <p:cNvSpPr/>
          <p:nvPr/>
        </p:nvSpPr>
        <p:spPr>
          <a:xfrm>
            <a:off x="533400" y="3219450"/>
            <a:ext cx="2118360" cy="762000"/>
          </a:xfrm>
          <a:prstGeom prst="rect">
            <a:avLst/>
          </a:prstGeom>
          <a:solidFill>
            <a:srgbClr val="F1F1F1"/>
          </a:solidFill>
          <a:ln w="9525" cap="flat" cmpd="sng">
            <a:solidFill>
              <a:srgbClr val="F1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 name="Google Shape;57;p3"/>
          <p:cNvSpPr/>
          <p:nvPr/>
        </p:nvSpPr>
        <p:spPr>
          <a:xfrm>
            <a:off x="628650" y="3333750"/>
            <a:ext cx="1927860" cy="533400"/>
          </a:xfrm>
          <a:prstGeom prst="roundRect">
            <a:avLst>
              <a:gd name="adj" fmla="val 16667"/>
            </a:avLst>
          </a:prstGeom>
          <a:solidFill>
            <a:srgbClr val="EDF6FF"/>
          </a:solidFill>
          <a:ln w="19050" cap="flat" cmpd="sng">
            <a:solidFill>
              <a:srgbClr val="D6E9FF"/>
            </a:solidFill>
            <a:prstDash val="solid"/>
            <a:round/>
            <a:headEnd type="none" w="sm" len="sm"/>
            <a:tailEnd type="none" w="sm" len="sm"/>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2400"/>
              <a:buFont typeface="Arial"/>
              <a:buNone/>
            </a:pPr>
            <a:r>
              <a:rPr lang="es-AR" sz="2400" b="1" i="0" u="none" strike="noStrike" cap="none">
                <a:solidFill>
                  <a:srgbClr val="1B5FB8"/>
                </a:solidFill>
                <a:latin typeface="Arial"/>
                <a:ea typeface="Arial"/>
                <a:cs typeface="Arial"/>
                <a:sym typeface="Arial"/>
              </a:rPr>
              <a:t>Responder</a:t>
            </a:r>
            <a:endParaRPr sz="1400" b="0" i="0" u="none" strike="noStrike" cap="none">
              <a:solidFill>
                <a:srgbClr val="000000"/>
              </a:solidFill>
              <a:latin typeface="Arial"/>
              <a:ea typeface="Arial"/>
              <a:cs typeface="Arial"/>
              <a:sym typeface="Arial"/>
            </a:endParaRPr>
          </a:p>
        </p:txBody>
      </p:sp>
      <p:sp>
        <p:nvSpPr>
          <p:cNvPr id="58" name="Google Shape;58;p3"/>
          <p:cNvSpPr/>
          <p:nvPr/>
        </p:nvSpPr>
        <p:spPr>
          <a:xfrm>
            <a:off x="12592000" y="0"/>
            <a:ext cx="133350" cy="19050"/>
          </a:xfrm>
          <a:prstGeom prst="rect">
            <a:avLst/>
          </a:prstGeom>
          <a:solidFill>
            <a:srgbClr val="111111"/>
          </a:solidFill>
          <a:ln w="9525" cap="flat" cmpd="sng">
            <a:solidFill>
              <a:srgbClr val="11111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 name="Google Shape;59;p3"/>
          <p:cNvSpPr/>
          <p:nvPr/>
        </p:nvSpPr>
        <p:spPr>
          <a:xfrm>
            <a:off x="2785110" y="3219450"/>
            <a:ext cx="2118360" cy="762000"/>
          </a:xfrm>
          <a:prstGeom prst="rect">
            <a:avLst/>
          </a:prstGeom>
          <a:solidFill>
            <a:srgbClr val="F1F1F1"/>
          </a:solidFill>
          <a:ln w="9525" cap="flat" cmpd="sng">
            <a:solidFill>
              <a:srgbClr val="F1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0" name="Google Shape;60;p3"/>
          <p:cNvSpPr/>
          <p:nvPr/>
        </p:nvSpPr>
        <p:spPr>
          <a:xfrm>
            <a:off x="2880360" y="3333750"/>
            <a:ext cx="1927860" cy="533400"/>
          </a:xfrm>
          <a:prstGeom prst="roundRect">
            <a:avLst>
              <a:gd name="adj" fmla="val 16667"/>
            </a:avLst>
          </a:prstGeom>
          <a:solidFill>
            <a:srgbClr val="EDF6FF"/>
          </a:solidFill>
          <a:ln w="19050" cap="flat" cmpd="sng">
            <a:solidFill>
              <a:srgbClr val="D6E9FF"/>
            </a:solidFill>
            <a:prstDash val="solid"/>
            <a:round/>
            <a:headEnd type="none" w="sm" len="sm"/>
            <a:tailEnd type="none" w="sm" len="sm"/>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2400"/>
              <a:buFont typeface="Arial"/>
              <a:buNone/>
            </a:pPr>
            <a:r>
              <a:rPr lang="es-AR" sz="2400" b="1" i="0" u="none" strike="noStrike" cap="none">
                <a:solidFill>
                  <a:srgbClr val="1B5FB8"/>
                </a:solidFill>
                <a:latin typeface="Arial"/>
                <a:ea typeface="Arial"/>
                <a:cs typeface="Arial"/>
                <a:sym typeface="Arial"/>
              </a:rPr>
              <a:t>Comprar</a:t>
            </a:r>
            <a:endParaRPr sz="1400" b="0" i="0" u="none" strike="noStrike" cap="none">
              <a:solidFill>
                <a:srgbClr val="000000"/>
              </a:solidFill>
              <a:latin typeface="Arial"/>
              <a:ea typeface="Arial"/>
              <a:cs typeface="Arial"/>
              <a:sym typeface="Arial"/>
            </a:endParaRPr>
          </a:p>
        </p:txBody>
      </p:sp>
      <p:sp>
        <p:nvSpPr>
          <p:cNvPr id="61" name="Google Shape;61;p3"/>
          <p:cNvSpPr/>
          <p:nvPr/>
        </p:nvSpPr>
        <p:spPr>
          <a:xfrm>
            <a:off x="12592000" y="0"/>
            <a:ext cx="133350" cy="19050"/>
          </a:xfrm>
          <a:prstGeom prst="rect">
            <a:avLst/>
          </a:prstGeom>
          <a:solidFill>
            <a:srgbClr val="111111"/>
          </a:solidFill>
          <a:ln w="9525" cap="flat" cmpd="sng">
            <a:solidFill>
              <a:srgbClr val="11111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2" name="Google Shape;62;p3"/>
          <p:cNvSpPr/>
          <p:nvPr/>
        </p:nvSpPr>
        <p:spPr>
          <a:xfrm>
            <a:off x="5036820" y="3219450"/>
            <a:ext cx="2118360" cy="762000"/>
          </a:xfrm>
          <a:prstGeom prst="rect">
            <a:avLst/>
          </a:prstGeom>
          <a:solidFill>
            <a:srgbClr val="F1F1F1"/>
          </a:solidFill>
          <a:ln w="9525" cap="flat" cmpd="sng">
            <a:solidFill>
              <a:srgbClr val="F1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3" name="Google Shape;63;p3"/>
          <p:cNvSpPr/>
          <p:nvPr/>
        </p:nvSpPr>
        <p:spPr>
          <a:xfrm>
            <a:off x="5132070" y="3333750"/>
            <a:ext cx="1927860" cy="533400"/>
          </a:xfrm>
          <a:prstGeom prst="roundRect">
            <a:avLst>
              <a:gd name="adj" fmla="val 16667"/>
            </a:avLst>
          </a:prstGeom>
          <a:solidFill>
            <a:srgbClr val="EDF6FF"/>
          </a:solidFill>
          <a:ln w="19050" cap="flat" cmpd="sng">
            <a:solidFill>
              <a:srgbClr val="D6E9FF"/>
            </a:solidFill>
            <a:prstDash val="solid"/>
            <a:round/>
            <a:headEnd type="none" w="sm" len="sm"/>
            <a:tailEnd type="none" w="sm" len="sm"/>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2400"/>
              <a:buFont typeface="Arial"/>
              <a:buNone/>
            </a:pPr>
            <a:r>
              <a:rPr lang="es-AR" sz="2400" b="1" i="0" u="none" strike="noStrike" cap="none">
                <a:solidFill>
                  <a:srgbClr val="1B5FB8"/>
                </a:solidFill>
                <a:latin typeface="Arial"/>
                <a:ea typeface="Arial"/>
                <a:cs typeface="Arial"/>
                <a:sym typeface="Arial"/>
              </a:rPr>
              <a:t>Producir</a:t>
            </a:r>
            <a:endParaRPr sz="1400" b="0" i="0" u="none" strike="noStrike" cap="none">
              <a:solidFill>
                <a:srgbClr val="000000"/>
              </a:solidFill>
              <a:latin typeface="Arial"/>
              <a:ea typeface="Arial"/>
              <a:cs typeface="Arial"/>
              <a:sym typeface="Arial"/>
            </a:endParaRPr>
          </a:p>
        </p:txBody>
      </p:sp>
      <p:sp>
        <p:nvSpPr>
          <p:cNvPr id="64" name="Google Shape;64;p3"/>
          <p:cNvSpPr/>
          <p:nvPr/>
        </p:nvSpPr>
        <p:spPr>
          <a:xfrm>
            <a:off x="12592000" y="0"/>
            <a:ext cx="133350" cy="19050"/>
          </a:xfrm>
          <a:prstGeom prst="rect">
            <a:avLst/>
          </a:prstGeom>
          <a:solidFill>
            <a:srgbClr val="111111"/>
          </a:solidFill>
          <a:ln w="9525" cap="flat" cmpd="sng">
            <a:solidFill>
              <a:srgbClr val="11111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 name="Google Shape;65;p3"/>
          <p:cNvSpPr/>
          <p:nvPr/>
        </p:nvSpPr>
        <p:spPr>
          <a:xfrm>
            <a:off x="7288530" y="3219450"/>
            <a:ext cx="2118360" cy="762000"/>
          </a:xfrm>
          <a:prstGeom prst="rect">
            <a:avLst/>
          </a:prstGeom>
          <a:solidFill>
            <a:srgbClr val="F1F1F1"/>
          </a:solidFill>
          <a:ln w="9525" cap="flat" cmpd="sng">
            <a:solidFill>
              <a:srgbClr val="F1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 name="Google Shape;66;p3"/>
          <p:cNvSpPr/>
          <p:nvPr/>
        </p:nvSpPr>
        <p:spPr>
          <a:xfrm>
            <a:off x="7383780" y="3333750"/>
            <a:ext cx="1927860" cy="533400"/>
          </a:xfrm>
          <a:prstGeom prst="roundRect">
            <a:avLst>
              <a:gd name="adj" fmla="val 16667"/>
            </a:avLst>
          </a:prstGeom>
          <a:solidFill>
            <a:srgbClr val="EDF6FF"/>
          </a:solidFill>
          <a:ln w="19050" cap="flat" cmpd="sng">
            <a:solidFill>
              <a:srgbClr val="D6E9FF"/>
            </a:solidFill>
            <a:prstDash val="solid"/>
            <a:round/>
            <a:headEnd type="none" w="sm" len="sm"/>
            <a:tailEnd type="none" w="sm" len="sm"/>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2400"/>
              <a:buFont typeface="Arial"/>
              <a:buNone/>
            </a:pPr>
            <a:r>
              <a:rPr lang="es-AR" sz="2400" b="1" i="0" u="none" strike="noStrike" cap="none">
                <a:solidFill>
                  <a:srgbClr val="1B5FB8"/>
                </a:solidFill>
                <a:latin typeface="Arial"/>
                <a:ea typeface="Arial"/>
                <a:cs typeface="Arial"/>
                <a:sym typeface="Arial"/>
              </a:rPr>
              <a:t>Entregar</a:t>
            </a:r>
            <a:endParaRPr sz="1400" b="0" i="0" u="none" strike="noStrike" cap="none">
              <a:solidFill>
                <a:srgbClr val="000000"/>
              </a:solidFill>
              <a:latin typeface="Arial"/>
              <a:ea typeface="Arial"/>
              <a:cs typeface="Arial"/>
              <a:sym typeface="Arial"/>
            </a:endParaRPr>
          </a:p>
        </p:txBody>
      </p:sp>
      <p:sp>
        <p:nvSpPr>
          <p:cNvPr id="67" name="Google Shape;67;p3"/>
          <p:cNvSpPr/>
          <p:nvPr/>
        </p:nvSpPr>
        <p:spPr>
          <a:xfrm>
            <a:off x="12592000" y="0"/>
            <a:ext cx="133350" cy="19050"/>
          </a:xfrm>
          <a:prstGeom prst="rect">
            <a:avLst/>
          </a:prstGeom>
          <a:solidFill>
            <a:srgbClr val="111111"/>
          </a:solidFill>
          <a:ln w="9525" cap="flat" cmpd="sng">
            <a:solidFill>
              <a:srgbClr val="11111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8" name="Google Shape;68;p3"/>
          <p:cNvSpPr/>
          <p:nvPr/>
        </p:nvSpPr>
        <p:spPr>
          <a:xfrm>
            <a:off x="9540240" y="3219450"/>
            <a:ext cx="2118360" cy="762000"/>
          </a:xfrm>
          <a:prstGeom prst="rect">
            <a:avLst/>
          </a:prstGeom>
          <a:solidFill>
            <a:srgbClr val="F1F1F1"/>
          </a:solidFill>
          <a:ln w="9525" cap="flat" cmpd="sng">
            <a:solidFill>
              <a:srgbClr val="F1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 name="Google Shape;69;p3"/>
          <p:cNvSpPr/>
          <p:nvPr/>
        </p:nvSpPr>
        <p:spPr>
          <a:xfrm>
            <a:off x="9635490" y="3333750"/>
            <a:ext cx="1927860" cy="533400"/>
          </a:xfrm>
          <a:prstGeom prst="roundRect">
            <a:avLst>
              <a:gd name="adj" fmla="val 16667"/>
            </a:avLst>
          </a:prstGeom>
          <a:solidFill>
            <a:srgbClr val="EDF6FF"/>
          </a:solidFill>
          <a:ln w="19050" cap="flat" cmpd="sng">
            <a:solidFill>
              <a:srgbClr val="D6E9FF"/>
            </a:solidFill>
            <a:prstDash val="solid"/>
            <a:round/>
            <a:headEnd type="none" w="sm" len="sm"/>
            <a:tailEnd type="none" w="sm" len="sm"/>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2400"/>
              <a:buFont typeface="Arial"/>
              <a:buNone/>
            </a:pPr>
            <a:r>
              <a:rPr lang="es-AR" sz="2400" b="1" i="0" u="none" strike="noStrike" cap="none">
                <a:solidFill>
                  <a:srgbClr val="1B5FB8"/>
                </a:solidFill>
                <a:latin typeface="Arial"/>
                <a:ea typeface="Arial"/>
                <a:cs typeface="Arial"/>
                <a:sym typeface="Arial"/>
              </a:rPr>
              <a:t>Cobrar</a:t>
            </a:r>
            <a:endParaRPr sz="1400" b="0" i="0" u="none" strike="noStrike" cap="none">
              <a:solidFill>
                <a:srgbClr val="000000"/>
              </a:solidFill>
              <a:latin typeface="Arial"/>
              <a:ea typeface="Arial"/>
              <a:cs typeface="Arial"/>
              <a:sym typeface="Arial"/>
            </a:endParaRPr>
          </a:p>
        </p:txBody>
      </p:sp>
      <p:sp>
        <p:nvSpPr>
          <p:cNvPr id="70" name="Google Shape;70;p3"/>
          <p:cNvSpPr/>
          <p:nvPr/>
        </p:nvSpPr>
        <p:spPr>
          <a:xfrm>
            <a:off x="533400" y="4819650"/>
            <a:ext cx="11125200" cy="40005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2220"/>
              <a:buFont typeface="Arial"/>
              <a:buNone/>
            </a:pPr>
            <a:r>
              <a:rPr lang="es-AR" sz="2220" b="0" i="0" u="none" strike="noStrike" cap="none">
                <a:solidFill>
                  <a:srgbClr val="111111"/>
                </a:solidFill>
                <a:latin typeface="Arial"/>
                <a:ea typeface="Arial"/>
                <a:cs typeface="Arial"/>
                <a:sym typeface="Arial"/>
              </a:rPr>
              <a:t>La respuesta marca dónde conviene empezar a ordenar.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75"/>
        <p:cNvGrpSpPr/>
        <p:nvPr/>
      </p:nvGrpSpPr>
      <p:grpSpPr>
        <a:xfrm>
          <a:off x="0" y="0"/>
          <a:ext cx="0" cy="0"/>
          <a:chOff x="0" y="0"/>
          <a:chExt cx="0" cy="0"/>
        </a:xfrm>
      </p:grpSpPr>
      <p:sp>
        <p:nvSpPr>
          <p:cNvPr id="76" name="Google Shape;76;p4"/>
          <p:cNvSpPr/>
          <p:nvPr/>
        </p:nvSpPr>
        <p:spPr>
          <a:xfrm>
            <a:off x="0" y="0"/>
            <a:ext cx="12192000" cy="6858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7" name="Google Shape;77;p4"/>
          <p:cNvSpPr/>
          <p:nvPr/>
        </p:nvSpPr>
        <p:spPr>
          <a:xfrm>
            <a:off x="533400" y="1352550"/>
            <a:ext cx="4953000" cy="2667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237"/>
              <a:buFont typeface="Arial"/>
              <a:buNone/>
            </a:pPr>
            <a:r>
              <a:rPr lang="es-AR" sz="1237" b="1" i="0" u="none" strike="noStrike" cap="none">
                <a:solidFill>
                  <a:srgbClr val="3D8DFF"/>
                </a:solidFill>
                <a:latin typeface="Arial"/>
                <a:ea typeface="Arial"/>
                <a:cs typeface="Arial"/>
                <a:sym typeface="Arial"/>
              </a:rPr>
              <a:t>SITUACIÓN COTIDIANA</a:t>
            </a:r>
            <a:endParaRPr sz="1400" b="0" i="0" u="none" strike="noStrike" cap="none">
              <a:solidFill>
                <a:srgbClr val="000000"/>
              </a:solidFill>
              <a:latin typeface="Arial"/>
              <a:ea typeface="Arial"/>
              <a:cs typeface="Arial"/>
              <a:sym typeface="Arial"/>
            </a:endParaRPr>
          </a:p>
        </p:txBody>
      </p:sp>
      <p:sp>
        <p:nvSpPr>
          <p:cNvPr id="78" name="Google Shape;78;p4"/>
          <p:cNvSpPr/>
          <p:nvPr/>
        </p:nvSpPr>
        <p:spPr>
          <a:xfrm>
            <a:off x="533400" y="323850"/>
            <a:ext cx="10668000" cy="1095375"/>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3293"/>
              <a:buFont typeface="Arial"/>
              <a:buNone/>
            </a:pPr>
            <a:r>
              <a:rPr lang="es-AR" sz="3294" b="1" i="0" u="none" strike="noStrike" cap="none">
                <a:solidFill>
                  <a:srgbClr val="111111"/>
                </a:solidFill>
                <a:latin typeface="Arial"/>
                <a:ea typeface="Arial"/>
                <a:cs typeface="Arial"/>
                <a:sym typeface="Arial"/>
              </a:rPr>
              <a:t>Cuando crecen las ventas, los desórdenes se vuelven visibles</a:t>
            </a:r>
            <a:endParaRPr sz="1400" b="0" i="0" u="none" strike="noStrike" cap="none">
              <a:solidFill>
                <a:srgbClr val="000000"/>
              </a:solidFill>
              <a:latin typeface="Arial"/>
              <a:ea typeface="Arial"/>
              <a:cs typeface="Arial"/>
              <a:sym typeface="Arial"/>
            </a:endParaRPr>
          </a:p>
        </p:txBody>
      </p:sp>
      <p:sp>
        <p:nvSpPr>
          <p:cNvPr id="79" name="Google Shape;79;p4"/>
          <p:cNvSpPr/>
          <p:nvPr/>
        </p:nvSpPr>
        <p:spPr>
          <a:xfrm>
            <a:off x="533400" y="6362700"/>
            <a:ext cx="11125200" cy="9525"/>
          </a:xfrm>
          <a:prstGeom prst="rect">
            <a:avLst/>
          </a:prstGeom>
          <a:solidFill>
            <a:srgbClr val="D5D7DA"/>
          </a:solidFill>
          <a:ln w="9525" cap="flat" cmpd="sng">
            <a:solidFill>
              <a:srgbClr val="D5D7D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 name="Google Shape;80;p4"/>
          <p:cNvSpPr/>
          <p:nvPr/>
        </p:nvSpPr>
        <p:spPr>
          <a:xfrm>
            <a:off x="533400" y="6477000"/>
            <a:ext cx="9334500" cy="209550"/>
          </a:xfrm>
          <a:prstGeom prst="rect">
            <a:avLst/>
          </a:prstGeom>
          <a:noFill/>
          <a:ln>
            <a:noFill/>
          </a:ln>
        </p:spPr>
        <p:txBody>
          <a:bodyPr spcFirstLastPara="1" wrap="square" lIns="91425" tIns="45700" rIns="91425" bIns="45700" anchor="t" anchorCtr="0">
            <a:normAutofit/>
          </a:bodyPr>
          <a:lstStyle/>
          <a:p>
            <a:pPr marL="0" marR="0" lvl="0" indent="0" algn="l" rtl="0">
              <a:lnSpc>
                <a:spcPct val="70000"/>
              </a:lnSpc>
              <a:spcBef>
                <a:spcPts val="0"/>
              </a:spcBef>
              <a:spcAft>
                <a:spcPts val="0"/>
              </a:spcAft>
              <a:buClr>
                <a:srgbClr val="000000"/>
              </a:buClr>
              <a:buSzPts val="1096"/>
              <a:buFont typeface="Arial"/>
              <a:buNone/>
            </a:pPr>
            <a:endParaRPr sz="1096" b="0" i="0" u="none" strike="noStrike" cap="none">
              <a:solidFill>
                <a:schemeClr val="dk1"/>
              </a:solidFill>
              <a:latin typeface="Calibri"/>
              <a:ea typeface="Calibri"/>
              <a:cs typeface="Calibri"/>
              <a:sym typeface="Calibri"/>
            </a:endParaRPr>
          </a:p>
        </p:txBody>
      </p:sp>
      <p:sp>
        <p:nvSpPr>
          <p:cNvPr id="81" name="Google Shape;81;p4"/>
          <p:cNvSpPr/>
          <p:nvPr/>
        </p:nvSpPr>
        <p:spPr>
          <a:xfrm>
            <a:off x="10287000" y="6477000"/>
            <a:ext cx="1371600" cy="209550"/>
          </a:xfrm>
          <a:prstGeom prst="rect">
            <a:avLst/>
          </a:prstGeom>
          <a:noFill/>
          <a:ln>
            <a:noFill/>
          </a:ln>
        </p:spPr>
        <p:txBody>
          <a:bodyPr spcFirstLastPara="1" wrap="square" lIns="91425" tIns="45700" rIns="91425" bIns="45700" anchor="t" anchorCtr="0">
            <a:normAutofit/>
          </a:bodyPr>
          <a:lstStyle/>
          <a:p>
            <a:pPr marL="0" marR="0" lvl="0" indent="0" algn="r" rtl="0">
              <a:lnSpc>
                <a:spcPct val="80000"/>
              </a:lnSpc>
              <a:spcBef>
                <a:spcPts val="0"/>
              </a:spcBef>
              <a:spcAft>
                <a:spcPts val="0"/>
              </a:spcAft>
              <a:buClr>
                <a:srgbClr val="000000"/>
              </a:buClr>
              <a:buSzPts val="874"/>
              <a:buFont typeface="Arial"/>
              <a:buNone/>
            </a:pPr>
            <a:r>
              <a:rPr lang="es-AR" sz="874" b="0" i="0" u="none" strike="noStrike" cap="none">
                <a:solidFill>
                  <a:srgbClr val="5F6670"/>
                </a:solidFill>
                <a:latin typeface="Arial"/>
                <a:ea typeface="Arial"/>
                <a:cs typeface="Arial"/>
                <a:sym typeface="Arial"/>
              </a:rPr>
              <a:t>M4 · 4</a:t>
            </a:r>
            <a:endParaRPr sz="1400" b="0" i="0" u="none" strike="noStrike" cap="none">
              <a:solidFill>
                <a:srgbClr val="000000"/>
              </a:solidFill>
              <a:latin typeface="Arial"/>
              <a:ea typeface="Arial"/>
              <a:cs typeface="Arial"/>
              <a:sym typeface="Arial"/>
            </a:endParaRPr>
          </a:p>
        </p:txBody>
      </p:sp>
      <p:sp>
        <p:nvSpPr>
          <p:cNvPr id="82" name="Google Shape;82;p4"/>
          <p:cNvSpPr/>
          <p:nvPr/>
        </p:nvSpPr>
        <p:spPr>
          <a:xfrm>
            <a:off x="533400" y="2476500"/>
            <a:ext cx="2362200" cy="3048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5"/>
              <a:buFont typeface="Arial"/>
              <a:buNone/>
            </a:pPr>
            <a:r>
              <a:rPr lang="es-AR" sz="1665" b="1" i="0" u="none" strike="noStrike" cap="none">
                <a:solidFill>
                  <a:srgbClr val="3D8DFF"/>
                </a:solidFill>
                <a:latin typeface="Arial"/>
                <a:ea typeface="Arial"/>
                <a:cs typeface="Arial"/>
                <a:sym typeface="Arial"/>
              </a:rPr>
              <a:t>01</a:t>
            </a:r>
            <a:endParaRPr sz="1400" b="0" i="0" u="none" strike="noStrike" cap="none">
              <a:solidFill>
                <a:srgbClr val="000000"/>
              </a:solidFill>
              <a:latin typeface="Arial"/>
              <a:ea typeface="Arial"/>
              <a:cs typeface="Arial"/>
              <a:sym typeface="Arial"/>
            </a:endParaRPr>
          </a:p>
        </p:txBody>
      </p:sp>
      <p:sp>
        <p:nvSpPr>
          <p:cNvPr id="83" name="Google Shape;83;p4"/>
          <p:cNvSpPr/>
          <p:nvPr/>
        </p:nvSpPr>
        <p:spPr>
          <a:xfrm>
            <a:off x="533400" y="2905125"/>
            <a:ext cx="2362200" cy="3238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4"/>
              <a:buFont typeface="Arial"/>
              <a:buNone/>
            </a:pPr>
            <a:r>
              <a:rPr lang="es-AR" sz="1664" b="1" i="0" u="none" strike="noStrike" cap="none">
                <a:solidFill>
                  <a:srgbClr val="111111"/>
                </a:solidFill>
                <a:latin typeface="Arial"/>
                <a:ea typeface="Arial"/>
                <a:cs typeface="Arial"/>
                <a:sym typeface="Arial"/>
              </a:rPr>
              <a:t>Mensajes dispersos</a:t>
            </a:r>
            <a:endParaRPr sz="1400" b="0" i="0" u="none" strike="noStrike" cap="none">
              <a:solidFill>
                <a:srgbClr val="000000"/>
              </a:solidFill>
              <a:latin typeface="Arial"/>
              <a:ea typeface="Arial"/>
              <a:cs typeface="Arial"/>
              <a:sym typeface="Arial"/>
            </a:endParaRPr>
          </a:p>
        </p:txBody>
      </p:sp>
      <p:sp>
        <p:nvSpPr>
          <p:cNvPr id="84" name="Google Shape;84;p4"/>
          <p:cNvSpPr/>
          <p:nvPr/>
        </p:nvSpPr>
        <p:spPr>
          <a:xfrm>
            <a:off x="533400" y="3343275"/>
            <a:ext cx="2362200" cy="6477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407"/>
              <a:buFont typeface="Arial"/>
              <a:buNone/>
            </a:pPr>
            <a:r>
              <a:rPr lang="es-AR" sz="1407" b="0" i="0" u="none" strike="noStrike" cap="none">
                <a:solidFill>
                  <a:srgbClr val="5F6670"/>
                </a:solidFill>
                <a:latin typeface="Arial"/>
                <a:ea typeface="Arial"/>
                <a:cs typeface="Arial"/>
                <a:sym typeface="Arial"/>
              </a:rPr>
              <a:t>La información del pedido queda repartida entre chats, notas y memoria.</a:t>
            </a:r>
            <a:endParaRPr sz="1400" b="0" i="0" u="none" strike="noStrike" cap="none">
              <a:solidFill>
                <a:srgbClr val="000000"/>
              </a:solidFill>
              <a:latin typeface="Arial"/>
              <a:ea typeface="Arial"/>
              <a:cs typeface="Arial"/>
              <a:sym typeface="Arial"/>
            </a:endParaRPr>
          </a:p>
        </p:txBody>
      </p:sp>
      <p:sp>
        <p:nvSpPr>
          <p:cNvPr id="85" name="Google Shape;85;p4"/>
          <p:cNvSpPr/>
          <p:nvPr/>
        </p:nvSpPr>
        <p:spPr>
          <a:xfrm>
            <a:off x="3390900" y="2476500"/>
            <a:ext cx="2362200" cy="3048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5"/>
              <a:buFont typeface="Arial"/>
              <a:buNone/>
            </a:pPr>
            <a:r>
              <a:rPr lang="es-AR" sz="1665" b="1" i="0" u="none" strike="noStrike" cap="none">
                <a:solidFill>
                  <a:srgbClr val="3D8DFF"/>
                </a:solidFill>
                <a:latin typeface="Arial"/>
                <a:ea typeface="Arial"/>
                <a:cs typeface="Arial"/>
                <a:sym typeface="Arial"/>
              </a:rPr>
              <a:t>02</a:t>
            </a:r>
            <a:endParaRPr sz="1400" b="0" i="0" u="none" strike="noStrike" cap="none">
              <a:solidFill>
                <a:srgbClr val="000000"/>
              </a:solidFill>
              <a:latin typeface="Arial"/>
              <a:ea typeface="Arial"/>
              <a:cs typeface="Arial"/>
              <a:sym typeface="Arial"/>
            </a:endParaRPr>
          </a:p>
        </p:txBody>
      </p:sp>
      <p:sp>
        <p:nvSpPr>
          <p:cNvPr id="86" name="Google Shape;86;p4"/>
          <p:cNvSpPr/>
          <p:nvPr/>
        </p:nvSpPr>
        <p:spPr>
          <a:xfrm>
            <a:off x="3390900" y="2905125"/>
            <a:ext cx="2362200" cy="3238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4"/>
              <a:buFont typeface="Arial"/>
              <a:buNone/>
            </a:pPr>
            <a:r>
              <a:rPr lang="es-AR" sz="1664" b="1" i="0" u="none" strike="noStrike" cap="none">
                <a:solidFill>
                  <a:srgbClr val="111111"/>
                </a:solidFill>
                <a:latin typeface="Arial"/>
                <a:ea typeface="Arial"/>
                <a:cs typeface="Arial"/>
                <a:sym typeface="Arial"/>
              </a:rPr>
              <a:t>Fechas confusas</a:t>
            </a:r>
            <a:endParaRPr sz="1400" b="0" i="0" u="none" strike="noStrike" cap="none">
              <a:solidFill>
                <a:srgbClr val="000000"/>
              </a:solidFill>
              <a:latin typeface="Arial"/>
              <a:ea typeface="Arial"/>
              <a:cs typeface="Arial"/>
              <a:sym typeface="Arial"/>
            </a:endParaRPr>
          </a:p>
        </p:txBody>
      </p:sp>
      <p:sp>
        <p:nvSpPr>
          <p:cNvPr id="87" name="Google Shape;87;p4"/>
          <p:cNvSpPr/>
          <p:nvPr/>
        </p:nvSpPr>
        <p:spPr>
          <a:xfrm>
            <a:off x="3390900" y="3343275"/>
            <a:ext cx="2362200" cy="6477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407"/>
              <a:buFont typeface="Arial"/>
              <a:buNone/>
            </a:pPr>
            <a:r>
              <a:rPr lang="es-AR" sz="1407" b="0" i="0" u="none" strike="noStrike" cap="none">
                <a:solidFill>
                  <a:srgbClr val="5F6670"/>
                </a:solidFill>
                <a:latin typeface="Arial"/>
                <a:ea typeface="Arial"/>
                <a:cs typeface="Arial"/>
                <a:sym typeface="Arial"/>
              </a:rPr>
              <a:t>Se promete una entrega sin ver qué trabajo ya está comprometido.</a:t>
            </a:r>
            <a:endParaRPr sz="1400" b="0" i="0" u="none" strike="noStrike" cap="none">
              <a:solidFill>
                <a:srgbClr val="000000"/>
              </a:solidFill>
              <a:latin typeface="Arial"/>
              <a:ea typeface="Arial"/>
              <a:cs typeface="Arial"/>
              <a:sym typeface="Arial"/>
            </a:endParaRPr>
          </a:p>
        </p:txBody>
      </p:sp>
      <p:sp>
        <p:nvSpPr>
          <p:cNvPr id="88" name="Google Shape;88;p4"/>
          <p:cNvSpPr/>
          <p:nvPr/>
        </p:nvSpPr>
        <p:spPr>
          <a:xfrm>
            <a:off x="6248400" y="2476500"/>
            <a:ext cx="2362200" cy="3048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5"/>
              <a:buFont typeface="Arial"/>
              <a:buNone/>
            </a:pPr>
            <a:r>
              <a:rPr lang="es-AR" sz="1665" b="1" i="0" u="none" strike="noStrike" cap="none">
                <a:solidFill>
                  <a:srgbClr val="3D8DFF"/>
                </a:solidFill>
                <a:latin typeface="Arial"/>
                <a:ea typeface="Arial"/>
                <a:cs typeface="Arial"/>
                <a:sym typeface="Arial"/>
              </a:rPr>
              <a:t>03</a:t>
            </a:r>
            <a:endParaRPr sz="1400" b="0" i="0" u="none" strike="noStrike" cap="none">
              <a:solidFill>
                <a:srgbClr val="000000"/>
              </a:solidFill>
              <a:latin typeface="Arial"/>
              <a:ea typeface="Arial"/>
              <a:cs typeface="Arial"/>
              <a:sym typeface="Arial"/>
            </a:endParaRPr>
          </a:p>
        </p:txBody>
      </p:sp>
      <p:sp>
        <p:nvSpPr>
          <p:cNvPr id="89" name="Google Shape;89;p4"/>
          <p:cNvSpPr/>
          <p:nvPr/>
        </p:nvSpPr>
        <p:spPr>
          <a:xfrm>
            <a:off x="6248400" y="2905125"/>
            <a:ext cx="2362200" cy="3238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4"/>
              <a:buFont typeface="Arial"/>
              <a:buNone/>
            </a:pPr>
            <a:r>
              <a:rPr lang="es-AR" sz="1664" b="1" i="0" u="none" strike="noStrike" cap="none">
                <a:solidFill>
                  <a:srgbClr val="111111"/>
                </a:solidFill>
                <a:latin typeface="Arial"/>
                <a:ea typeface="Arial"/>
                <a:cs typeface="Arial"/>
                <a:sym typeface="Arial"/>
              </a:rPr>
              <a:t>Faltantes</a:t>
            </a:r>
            <a:endParaRPr sz="1400" b="0" i="0" u="none" strike="noStrike" cap="none">
              <a:solidFill>
                <a:srgbClr val="000000"/>
              </a:solidFill>
              <a:latin typeface="Arial"/>
              <a:ea typeface="Arial"/>
              <a:cs typeface="Arial"/>
              <a:sym typeface="Arial"/>
            </a:endParaRPr>
          </a:p>
        </p:txBody>
      </p:sp>
      <p:sp>
        <p:nvSpPr>
          <p:cNvPr id="90" name="Google Shape;90;p4"/>
          <p:cNvSpPr/>
          <p:nvPr/>
        </p:nvSpPr>
        <p:spPr>
          <a:xfrm>
            <a:off x="6248400" y="3343275"/>
            <a:ext cx="2362200" cy="6477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433"/>
              <a:buFont typeface="Arial"/>
              <a:buNone/>
            </a:pPr>
            <a:r>
              <a:rPr lang="es-AR" sz="1433" b="0" i="0" u="none" strike="noStrike" cap="none">
                <a:solidFill>
                  <a:srgbClr val="5F6670"/>
                </a:solidFill>
                <a:latin typeface="Arial"/>
                <a:ea typeface="Arial"/>
                <a:cs typeface="Arial"/>
                <a:sym typeface="Arial"/>
              </a:rPr>
              <a:t>Un material o un insumo recién aparece cuando ya hace falta.</a:t>
            </a:r>
            <a:endParaRPr sz="1400" b="0" i="0" u="none" strike="noStrike" cap="none">
              <a:solidFill>
                <a:srgbClr val="000000"/>
              </a:solidFill>
              <a:latin typeface="Arial"/>
              <a:ea typeface="Arial"/>
              <a:cs typeface="Arial"/>
              <a:sym typeface="Arial"/>
            </a:endParaRPr>
          </a:p>
        </p:txBody>
      </p:sp>
      <p:sp>
        <p:nvSpPr>
          <p:cNvPr id="91" name="Google Shape;91;p4"/>
          <p:cNvSpPr/>
          <p:nvPr/>
        </p:nvSpPr>
        <p:spPr>
          <a:xfrm>
            <a:off x="9105900" y="2476500"/>
            <a:ext cx="2362200" cy="3048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5"/>
              <a:buFont typeface="Arial"/>
              <a:buNone/>
            </a:pPr>
            <a:r>
              <a:rPr lang="es-AR" sz="1665" b="1" i="0" u="none" strike="noStrike" cap="none">
                <a:solidFill>
                  <a:srgbClr val="3D8DFF"/>
                </a:solidFill>
                <a:latin typeface="Arial"/>
                <a:ea typeface="Arial"/>
                <a:cs typeface="Arial"/>
                <a:sym typeface="Arial"/>
              </a:rPr>
              <a:t>04</a:t>
            </a:r>
            <a:endParaRPr sz="1400" b="0" i="0" u="none" strike="noStrike" cap="none">
              <a:solidFill>
                <a:srgbClr val="000000"/>
              </a:solidFill>
              <a:latin typeface="Arial"/>
              <a:ea typeface="Arial"/>
              <a:cs typeface="Arial"/>
              <a:sym typeface="Arial"/>
            </a:endParaRPr>
          </a:p>
        </p:txBody>
      </p:sp>
      <p:sp>
        <p:nvSpPr>
          <p:cNvPr id="92" name="Google Shape;92;p4"/>
          <p:cNvSpPr/>
          <p:nvPr/>
        </p:nvSpPr>
        <p:spPr>
          <a:xfrm>
            <a:off x="9105900" y="2905125"/>
            <a:ext cx="2362200" cy="3238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4"/>
              <a:buFont typeface="Arial"/>
              <a:buNone/>
            </a:pPr>
            <a:r>
              <a:rPr lang="es-AR" sz="1664" b="1" i="0" u="none" strike="noStrike" cap="none">
                <a:solidFill>
                  <a:srgbClr val="111111"/>
                </a:solidFill>
                <a:latin typeface="Arial"/>
                <a:ea typeface="Arial"/>
                <a:cs typeface="Arial"/>
                <a:sym typeface="Arial"/>
              </a:rPr>
              <a:t>Trabajo repetido</a:t>
            </a:r>
            <a:endParaRPr sz="1400" b="0" i="0" u="none" strike="noStrike" cap="none">
              <a:solidFill>
                <a:srgbClr val="000000"/>
              </a:solidFill>
              <a:latin typeface="Arial"/>
              <a:ea typeface="Arial"/>
              <a:cs typeface="Arial"/>
              <a:sym typeface="Arial"/>
            </a:endParaRPr>
          </a:p>
        </p:txBody>
      </p:sp>
      <p:sp>
        <p:nvSpPr>
          <p:cNvPr id="93" name="Google Shape;93;p4"/>
          <p:cNvSpPr/>
          <p:nvPr/>
        </p:nvSpPr>
        <p:spPr>
          <a:xfrm>
            <a:off x="9105900" y="3343275"/>
            <a:ext cx="2362200" cy="6477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407"/>
              <a:buFont typeface="Arial"/>
              <a:buNone/>
            </a:pPr>
            <a:r>
              <a:rPr lang="es-AR" sz="1407" b="0" i="0" u="none" strike="noStrike" cap="none">
                <a:solidFill>
                  <a:srgbClr val="5F6670"/>
                </a:solidFill>
                <a:latin typeface="Arial"/>
                <a:ea typeface="Arial"/>
                <a:cs typeface="Arial"/>
                <a:sym typeface="Arial"/>
              </a:rPr>
              <a:t>Volvemos a preguntar, buscar o corregir información que ya existía.</a:t>
            </a:r>
            <a:endParaRPr sz="1400" b="0" i="0" u="none" strike="noStrike" cap="none">
              <a:solidFill>
                <a:srgbClr val="000000"/>
              </a:solidFill>
              <a:latin typeface="Arial"/>
              <a:ea typeface="Arial"/>
              <a:cs typeface="Arial"/>
              <a:sym typeface="Arial"/>
            </a:endParaRPr>
          </a:p>
        </p:txBody>
      </p:sp>
      <p:sp>
        <p:nvSpPr>
          <p:cNvPr id="94" name="Google Shape;94;p4"/>
          <p:cNvSpPr/>
          <p:nvPr/>
        </p:nvSpPr>
        <p:spPr>
          <a:xfrm>
            <a:off x="1219200" y="5029200"/>
            <a:ext cx="9753600" cy="552450"/>
          </a:xfrm>
          <a:prstGeom prst="rect">
            <a:avLst/>
          </a:prstGeom>
          <a:solidFill>
            <a:srgbClr val="EDF6FF"/>
          </a:solidFill>
          <a:ln w="9525" cap="flat" cmpd="sng">
            <a:solidFill>
              <a:srgbClr val="EDF6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5" name="Google Shape;95;p4"/>
          <p:cNvSpPr/>
          <p:nvPr/>
        </p:nvSpPr>
        <p:spPr>
          <a:xfrm>
            <a:off x="1409700" y="5172075"/>
            <a:ext cx="9372600" cy="266700"/>
          </a:xfrm>
          <a:prstGeom prst="rect">
            <a:avLst/>
          </a:prstGeom>
          <a:noFill/>
          <a:ln>
            <a:noFill/>
          </a:ln>
        </p:spPr>
        <p:txBody>
          <a:bodyPr spcFirstLastPara="1" wrap="square" lIns="91425" tIns="45700" rIns="91425" bIns="45700" anchor="t" anchorCtr="0">
            <a:normAutofit/>
          </a:bodyPr>
          <a:lstStyle/>
          <a:p>
            <a:pPr marL="0" marR="0" lvl="0" indent="0" algn="ctr" rtl="0">
              <a:lnSpc>
                <a:spcPct val="80000"/>
              </a:lnSpc>
              <a:spcBef>
                <a:spcPts val="0"/>
              </a:spcBef>
              <a:spcAft>
                <a:spcPts val="0"/>
              </a:spcAft>
              <a:buClr>
                <a:srgbClr val="000000"/>
              </a:buClr>
              <a:buSzPts val="1279"/>
              <a:buFont typeface="Arial"/>
              <a:buNone/>
            </a:pPr>
            <a:r>
              <a:rPr lang="es-AR" sz="1279" b="1" i="0" u="none" strike="noStrike" cap="none">
                <a:solidFill>
                  <a:srgbClr val="111111"/>
                </a:solidFill>
                <a:latin typeface="Arial"/>
                <a:ea typeface="Arial"/>
                <a:cs typeface="Arial"/>
                <a:sym typeface="Arial"/>
              </a:rPr>
              <a:t>Crecer exige que algunas tareas dejen de depender de la urgencia.</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00"/>
        <p:cNvGrpSpPr/>
        <p:nvPr/>
      </p:nvGrpSpPr>
      <p:grpSpPr>
        <a:xfrm>
          <a:off x="0" y="0"/>
          <a:ext cx="0" cy="0"/>
          <a:chOff x="0" y="0"/>
          <a:chExt cx="0" cy="0"/>
        </a:xfrm>
      </p:grpSpPr>
      <p:sp>
        <p:nvSpPr>
          <p:cNvPr id="101" name="Google Shape;101;p5"/>
          <p:cNvSpPr/>
          <p:nvPr/>
        </p:nvSpPr>
        <p:spPr>
          <a:xfrm>
            <a:off x="0" y="0"/>
            <a:ext cx="12192000" cy="6858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2" name="Google Shape;102;p5"/>
          <p:cNvSpPr/>
          <p:nvPr/>
        </p:nvSpPr>
        <p:spPr>
          <a:xfrm>
            <a:off x="533400" y="1352550"/>
            <a:ext cx="4953000" cy="2667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237"/>
              <a:buFont typeface="Arial"/>
              <a:buNone/>
            </a:pPr>
            <a:r>
              <a:rPr lang="es-AR" sz="1237" b="1" i="0" u="none" strike="noStrike" cap="none">
                <a:solidFill>
                  <a:srgbClr val="3D8DFF"/>
                </a:solidFill>
                <a:latin typeface="Arial"/>
                <a:ea typeface="Arial"/>
                <a:cs typeface="Arial"/>
                <a:sym typeface="Arial"/>
              </a:rPr>
              <a:t>IDEA CENTRAL</a:t>
            </a:r>
            <a:endParaRPr sz="1400" b="0" i="0" u="none" strike="noStrike" cap="none">
              <a:solidFill>
                <a:srgbClr val="000000"/>
              </a:solidFill>
              <a:latin typeface="Arial"/>
              <a:ea typeface="Arial"/>
              <a:cs typeface="Arial"/>
              <a:sym typeface="Arial"/>
            </a:endParaRPr>
          </a:p>
        </p:txBody>
      </p:sp>
      <p:sp>
        <p:nvSpPr>
          <p:cNvPr id="103" name="Google Shape;103;p5"/>
          <p:cNvSpPr/>
          <p:nvPr/>
        </p:nvSpPr>
        <p:spPr>
          <a:xfrm>
            <a:off x="533400" y="323850"/>
            <a:ext cx="10668000" cy="85725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3450"/>
              <a:buFont typeface="Arial"/>
              <a:buNone/>
            </a:pPr>
            <a:r>
              <a:rPr lang="es-AR" sz="3450" b="1" i="0" u="none" strike="noStrike" cap="none">
                <a:solidFill>
                  <a:srgbClr val="111111"/>
                </a:solidFill>
                <a:latin typeface="Arial"/>
                <a:ea typeface="Arial"/>
                <a:cs typeface="Arial"/>
                <a:sym typeface="Arial"/>
              </a:rPr>
              <a:t>Ordenar para crecer</a:t>
            </a:r>
            <a:endParaRPr sz="1400" b="0" i="0" u="none" strike="noStrike" cap="none">
              <a:solidFill>
                <a:srgbClr val="000000"/>
              </a:solidFill>
              <a:latin typeface="Arial"/>
              <a:ea typeface="Arial"/>
              <a:cs typeface="Arial"/>
              <a:sym typeface="Arial"/>
            </a:endParaRPr>
          </a:p>
        </p:txBody>
      </p:sp>
      <p:sp>
        <p:nvSpPr>
          <p:cNvPr id="104" name="Google Shape;104;p5"/>
          <p:cNvSpPr/>
          <p:nvPr/>
        </p:nvSpPr>
        <p:spPr>
          <a:xfrm>
            <a:off x="533400" y="6362700"/>
            <a:ext cx="11125200" cy="9525"/>
          </a:xfrm>
          <a:prstGeom prst="rect">
            <a:avLst/>
          </a:prstGeom>
          <a:solidFill>
            <a:srgbClr val="D5D7DA"/>
          </a:solidFill>
          <a:ln w="9525" cap="flat" cmpd="sng">
            <a:solidFill>
              <a:srgbClr val="D5D7D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5" name="Google Shape;105;p5"/>
          <p:cNvSpPr/>
          <p:nvPr/>
        </p:nvSpPr>
        <p:spPr>
          <a:xfrm>
            <a:off x="533400" y="6477000"/>
            <a:ext cx="9334500" cy="209550"/>
          </a:xfrm>
          <a:prstGeom prst="rect">
            <a:avLst/>
          </a:prstGeom>
          <a:noFill/>
          <a:ln>
            <a:noFill/>
          </a:ln>
        </p:spPr>
        <p:txBody>
          <a:bodyPr spcFirstLastPara="1" wrap="square" lIns="91425" tIns="45700" rIns="91425" bIns="45700" anchor="t" anchorCtr="0">
            <a:normAutofit/>
          </a:bodyPr>
          <a:lstStyle/>
          <a:p>
            <a:pPr marL="0" marR="0" lvl="0" indent="0" algn="l" rtl="0">
              <a:lnSpc>
                <a:spcPct val="70000"/>
              </a:lnSpc>
              <a:spcBef>
                <a:spcPts val="0"/>
              </a:spcBef>
              <a:spcAft>
                <a:spcPts val="0"/>
              </a:spcAft>
              <a:buClr>
                <a:srgbClr val="000000"/>
              </a:buClr>
              <a:buSzPts val="1096"/>
              <a:buFont typeface="Arial"/>
              <a:buNone/>
            </a:pPr>
            <a:endParaRPr sz="1096" b="0" i="0" u="none" strike="noStrike" cap="none">
              <a:solidFill>
                <a:schemeClr val="dk1"/>
              </a:solidFill>
              <a:latin typeface="Calibri"/>
              <a:ea typeface="Calibri"/>
              <a:cs typeface="Calibri"/>
              <a:sym typeface="Calibri"/>
            </a:endParaRPr>
          </a:p>
        </p:txBody>
      </p:sp>
      <p:sp>
        <p:nvSpPr>
          <p:cNvPr id="106" name="Google Shape;106;p5"/>
          <p:cNvSpPr/>
          <p:nvPr/>
        </p:nvSpPr>
        <p:spPr>
          <a:xfrm>
            <a:off x="10287000" y="6477000"/>
            <a:ext cx="1371600" cy="209550"/>
          </a:xfrm>
          <a:prstGeom prst="rect">
            <a:avLst/>
          </a:prstGeom>
          <a:noFill/>
          <a:ln>
            <a:noFill/>
          </a:ln>
        </p:spPr>
        <p:txBody>
          <a:bodyPr spcFirstLastPara="1" wrap="square" lIns="91425" tIns="45700" rIns="91425" bIns="45700" anchor="t" anchorCtr="0">
            <a:normAutofit/>
          </a:bodyPr>
          <a:lstStyle/>
          <a:p>
            <a:pPr marL="0" marR="0" lvl="0" indent="0" algn="r" rtl="0">
              <a:lnSpc>
                <a:spcPct val="80000"/>
              </a:lnSpc>
              <a:spcBef>
                <a:spcPts val="0"/>
              </a:spcBef>
              <a:spcAft>
                <a:spcPts val="0"/>
              </a:spcAft>
              <a:buClr>
                <a:srgbClr val="000000"/>
              </a:buClr>
              <a:buSzPts val="874"/>
              <a:buFont typeface="Arial"/>
              <a:buNone/>
            </a:pPr>
            <a:r>
              <a:rPr lang="es-AR" sz="874" b="0" i="0" u="none" strike="noStrike" cap="none">
                <a:solidFill>
                  <a:srgbClr val="5F6670"/>
                </a:solidFill>
                <a:latin typeface="Arial"/>
                <a:ea typeface="Arial"/>
                <a:cs typeface="Arial"/>
                <a:sym typeface="Arial"/>
              </a:rPr>
              <a:t>M4 · 5</a:t>
            </a:r>
            <a:endParaRPr sz="1400" b="0" i="0" u="none" strike="noStrike" cap="none">
              <a:solidFill>
                <a:srgbClr val="000000"/>
              </a:solidFill>
              <a:latin typeface="Arial"/>
              <a:ea typeface="Arial"/>
              <a:cs typeface="Arial"/>
              <a:sym typeface="Arial"/>
            </a:endParaRPr>
          </a:p>
        </p:txBody>
      </p:sp>
      <p:sp>
        <p:nvSpPr>
          <p:cNvPr id="107" name="Google Shape;107;p5"/>
          <p:cNvSpPr/>
          <p:nvPr/>
        </p:nvSpPr>
        <p:spPr>
          <a:xfrm>
            <a:off x="1143000" y="2190750"/>
            <a:ext cx="9906000" cy="15240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3133"/>
              <a:buFont typeface="Arial"/>
              <a:buNone/>
            </a:pPr>
            <a:r>
              <a:rPr lang="es-AR" sz="3133" b="1" i="0" u="none" strike="noStrike" cap="none">
                <a:solidFill>
                  <a:srgbClr val="111111"/>
                </a:solidFill>
                <a:latin typeface="Arial"/>
                <a:ea typeface="Arial"/>
                <a:cs typeface="Arial"/>
                <a:sym typeface="Arial"/>
              </a:rPr>
              <a:t>Dar una forma clara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133"/>
              <a:buFont typeface="Arial"/>
              <a:buNone/>
            </a:pPr>
            <a:r>
              <a:rPr lang="es-AR" sz="3133" b="1" i="0" u="none" strike="noStrike" cap="none">
                <a:solidFill>
                  <a:srgbClr val="111111"/>
                </a:solidFill>
                <a:latin typeface="Arial"/>
                <a:ea typeface="Arial"/>
                <a:cs typeface="Arial"/>
                <a:sym typeface="Arial"/>
              </a:rPr>
              <a:t>a lo que hacemos seguido</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133"/>
              <a:buFont typeface="Arial"/>
              <a:buNone/>
            </a:pPr>
            <a:r>
              <a:rPr lang="es-AR" sz="3133" b="1" i="0" u="none" strike="noStrike" cap="none">
                <a:solidFill>
                  <a:srgbClr val="111111"/>
                </a:solidFill>
                <a:latin typeface="Arial"/>
                <a:ea typeface="Arial"/>
                <a:cs typeface="Arial"/>
                <a:sym typeface="Arial"/>
              </a:rPr>
              <a:t>y una forma simple de mirar cómo venimos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Shape 112"/>
        <p:cNvGrpSpPr/>
        <p:nvPr/>
      </p:nvGrpSpPr>
      <p:grpSpPr>
        <a:xfrm>
          <a:off x="0" y="0"/>
          <a:ext cx="0" cy="0"/>
          <a:chOff x="0" y="0"/>
          <a:chExt cx="0" cy="0"/>
        </a:xfrm>
      </p:grpSpPr>
      <p:sp>
        <p:nvSpPr>
          <p:cNvPr id="113" name="Google Shape;113;p6"/>
          <p:cNvSpPr/>
          <p:nvPr/>
        </p:nvSpPr>
        <p:spPr>
          <a:xfrm>
            <a:off x="0" y="45296"/>
            <a:ext cx="12192000" cy="6858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4" name="Google Shape;114;p6"/>
          <p:cNvSpPr/>
          <p:nvPr/>
        </p:nvSpPr>
        <p:spPr>
          <a:xfrm>
            <a:off x="676836" y="2326350"/>
            <a:ext cx="3400000" cy="2800000"/>
          </a:xfrm>
          <a:prstGeom prst="roundRect">
            <a:avLst>
              <a:gd name="adj" fmla="val 10000"/>
            </a:avLst>
          </a:prstGeom>
          <a:solidFill>
            <a:srgbClr val="EDF6FF"/>
          </a:solidFill>
          <a:ln w="15875" cap="flat" cmpd="sng">
            <a:solidFill>
              <a:srgbClr val="D6E9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5" name="Google Shape;115;p6"/>
          <p:cNvSpPr/>
          <p:nvPr/>
        </p:nvSpPr>
        <p:spPr>
          <a:xfrm>
            <a:off x="4296836" y="2326350"/>
            <a:ext cx="3400000" cy="2800000"/>
          </a:xfrm>
          <a:prstGeom prst="roundRect">
            <a:avLst>
              <a:gd name="adj" fmla="val 10000"/>
            </a:avLst>
          </a:prstGeom>
          <a:solidFill>
            <a:srgbClr val="EDF6FF"/>
          </a:solidFill>
          <a:ln w="15875" cap="flat" cmpd="sng">
            <a:solidFill>
              <a:srgbClr val="D6E9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6" name="Google Shape;116;p6"/>
          <p:cNvSpPr/>
          <p:nvPr/>
        </p:nvSpPr>
        <p:spPr>
          <a:xfrm>
            <a:off x="7916836" y="2326350"/>
            <a:ext cx="3400000" cy="2800000"/>
          </a:xfrm>
          <a:prstGeom prst="roundRect">
            <a:avLst>
              <a:gd name="adj" fmla="val 10000"/>
            </a:avLst>
          </a:prstGeom>
          <a:solidFill>
            <a:srgbClr val="EDF6FF"/>
          </a:solidFill>
          <a:ln w="15875" cap="flat" cmpd="sng">
            <a:solidFill>
              <a:srgbClr val="D6E9FF"/>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7" name="Google Shape;117;p6"/>
          <p:cNvSpPr/>
          <p:nvPr/>
        </p:nvSpPr>
        <p:spPr>
          <a:xfrm>
            <a:off x="533400" y="380000"/>
            <a:ext cx="6000000" cy="2800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342"/>
              <a:buFont typeface="Arial"/>
              <a:buNone/>
            </a:pPr>
            <a:r>
              <a:rPr lang="es-AR" sz="1342" b="1" i="0" u="none" strike="noStrike" cap="none">
                <a:solidFill>
                  <a:srgbClr val="3D8DFF"/>
                </a:solidFill>
                <a:latin typeface="Arial"/>
                <a:ea typeface="Arial"/>
                <a:cs typeface="Arial"/>
                <a:sym typeface="Arial"/>
              </a:rPr>
              <a:t>RESULTADO ESPERADO</a:t>
            </a:r>
            <a:endParaRPr sz="1400" b="0" i="0" u="none" strike="noStrike" cap="none">
              <a:solidFill>
                <a:srgbClr val="000000"/>
              </a:solidFill>
              <a:latin typeface="Arial"/>
              <a:ea typeface="Arial"/>
              <a:cs typeface="Arial"/>
              <a:sym typeface="Arial"/>
            </a:endParaRPr>
          </a:p>
        </p:txBody>
      </p:sp>
      <p:sp>
        <p:nvSpPr>
          <p:cNvPr id="118" name="Google Shape;118;p6"/>
          <p:cNvSpPr/>
          <p:nvPr/>
        </p:nvSpPr>
        <p:spPr>
          <a:xfrm>
            <a:off x="533400" y="680000"/>
            <a:ext cx="11125200" cy="9000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2910"/>
              <a:buFont typeface="Arial"/>
              <a:buNone/>
            </a:pPr>
            <a:r>
              <a:rPr lang="es-AR" sz="2910" b="1" i="0" u="none" strike="noStrike" cap="none">
                <a:solidFill>
                  <a:srgbClr val="111111"/>
                </a:solidFill>
                <a:latin typeface="Arial"/>
                <a:ea typeface="Arial"/>
                <a:cs typeface="Arial"/>
                <a:sym typeface="Arial"/>
              </a:rPr>
              <a:t>Al salir de este módulo se van a llevar tres cosas concretas</a:t>
            </a:r>
            <a:endParaRPr sz="2910" b="1" i="0" u="none" strike="noStrike" cap="none">
              <a:solidFill>
                <a:srgbClr val="111111"/>
              </a:solidFill>
              <a:latin typeface="Arial"/>
              <a:ea typeface="Arial"/>
              <a:cs typeface="Arial"/>
              <a:sym typeface="Arial"/>
            </a:endParaRPr>
          </a:p>
        </p:txBody>
      </p:sp>
      <p:sp>
        <p:nvSpPr>
          <p:cNvPr id="119" name="Google Shape;119;p6"/>
          <p:cNvSpPr/>
          <p:nvPr/>
        </p:nvSpPr>
        <p:spPr>
          <a:xfrm>
            <a:off x="533400" y="6362700"/>
            <a:ext cx="11125200" cy="9525"/>
          </a:xfrm>
          <a:prstGeom prst="rect">
            <a:avLst/>
          </a:prstGeom>
          <a:solidFill>
            <a:srgbClr val="D5D7DA"/>
          </a:solidFill>
          <a:ln w="9525" cap="flat" cmpd="sng">
            <a:solidFill>
              <a:srgbClr val="D5D7D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0" name="Google Shape;120;p6"/>
          <p:cNvSpPr/>
          <p:nvPr/>
        </p:nvSpPr>
        <p:spPr>
          <a:xfrm>
            <a:off x="533400" y="6477000"/>
            <a:ext cx="9334500" cy="209550"/>
          </a:xfrm>
          <a:prstGeom prst="rect">
            <a:avLst/>
          </a:prstGeom>
          <a:noFill/>
          <a:ln>
            <a:noFill/>
          </a:ln>
        </p:spPr>
        <p:txBody>
          <a:bodyPr spcFirstLastPara="1" wrap="square" lIns="91425" tIns="45700" rIns="91425" bIns="45700" anchor="t" anchorCtr="0">
            <a:normAutofit/>
          </a:bodyPr>
          <a:lstStyle/>
          <a:p>
            <a:pPr marL="0" marR="0" lvl="0" indent="0" algn="l" rtl="0">
              <a:lnSpc>
                <a:spcPct val="70000"/>
              </a:lnSpc>
              <a:spcBef>
                <a:spcPts val="0"/>
              </a:spcBef>
              <a:spcAft>
                <a:spcPts val="0"/>
              </a:spcAft>
              <a:buClr>
                <a:srgbClr val="000000"/>
              </a:buClr>
              <a:buSzPts val="1096"/>
              <a:buFont typeface="Arial"/>
              <a:buNone/>
            </a:pPr>
            <a:endParaRPr sz="1096" b="0" i="0" u="none" strike="noStrike" cap="none">
              <a:solidFill>
                <a:schemeClr val="dk1"/>
              </a:solidFill>
              <a:latin typeface="Calibri"/>
              <a:ea typeface="Calibri"/>
              <a:cs typeface="Calibri"/>
              <a:sym typeface="Calibri"/>
            </a:endParaRPr>
          </a:p>
        </p:txBody>
      </p:sp>
      <p:sp>
        <p:nvSpPr>
          <p:cNvPr id="121" name="Google Shape;121;p6"/>
          <p:cNvSpPr/>
          <p:nvPr/>
        </p:nvSpPr>
        <p:spPr>
          <a:xfrm>
            <a:off x="10287000" y="6477000"/>
            <a:ext cx="1371600" cy="209550"/>
          </a:xfrm>
          <a:prstGeom prst="rect">
            <a:avLst/>
          </a:prstGeom>
          <a:noFill/>
          <a:ln>
            <a:noFill/>
          </a:ln>
        </p:spPr>
        <p:txBody>
          <a:bodyPr spcFirstLastPara="1" wrap="square" lIns="91425" tIns="45700" rIns="91425" bIns="45700" anchor="t" anchorCtr="0">
            <a:normAutofit/>
          </a:bodyPr>
          <a:lstStyle/>
          <a:p>
            <a:pPr marL="0" marR="0" lvl="0" indent="0" algn="r" rtl="0">
              <a:lnSpc>
                <a:spcPct val="80000"/>
              </a:lnSpc>
              <a:spcBef>
                <a:spcPts val="0"/>
              </a:spcBef>
              <a:spcAft>
                <a:spcPts val="0"/>
              </a:spcAft>
              <a:buClr>
                <a:srgbClr val="000000"/>
              </a:buClr>
              <a:buSzPts val="864"/>
              <a:buFont typeface="Arial"/>
              <a:buNone/>
            </a:pPr>
            <a:r>
              <a:rPr lang="es-AR" sz="864" b="0" i="0" u="none" strike="noStrike" cap="none">
                <a:solidFill>
                  <a:srgbClr val="5F6670"/>
                </a:solidFill>
                <a:latin typeface="Arial"/>
                <a:ea typeface="Arial"/>
                <a:cs typeface="Arial"/>
                <a:sym typeface="Arial"/>
              </a:rPr>
              <a:t>M4 · 6</a:t>
            </a:r>
            <a:endParaRPr sz="1400" b="0" i="0" u="none" strike="noStrike" cap="none">
              <a:solidFill>
                <a:srgbClr val="000000"/>
              </a:solidFill>
              <a:latin typeface="Arial"/>
              <a:ea typeface="Arial"/>
              <a:cs typeface="Arial"/>
              <a:sym typeface="Arial"/>
            </a:endParaRPr>
          </a:p>
        </p:txBody>
      </p:sp>
      <p:sp>
        <p:nvSpPr>
          <p:cNvPr id="122" name="Google Shape;122;p6"/>
          <p:cNvSpPr/>
          <p:nvPr/>
        </p:nvSpPr>
        <p:spPr>
          <a:xfrm>
            <a:off x="836836" y="2526350"/>
            <a:ext cx="3080000" cy="4000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2380"/>
              <a:buFont typeface="Arial"/>
              <a:buNone/>
            </a:pPr>
            <a:r>
              <a:rPr lang="es-AR" sz="2380" b="1" i="0" u="none" strike="noStrike" cap="none">
                <a:solidFill>
                  <a:srgbClr val="3D8DFF"/>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123" name="Google Shape;123;p6"/>
          <p:cNvSpPr/>
          <p:nvPr/>
        </p:nvSpPr>
        <p:spPr>
          <a:xfrm>
            <a:off x="836836" y="2976350"/>
            <a:ext cx="3080000" cy="4500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2198"/>
              <a:buFont typeface="Arial"/>
              <a:buNone/>
            </a:pPr>
            <a:r>
              <a:rPr lang="es-AR" sz="2198" b="1" i="0" u="none" strike="noStrike" cap="none">
                <a:solidFill>
                  <a:srgbClr val="111111"/>
                </a:solidFill>
                <a:latin typeface="Arial"/>
                <a:ea typeface="Arial"/>
                <a:cs typeface="Arial"/>
                <a:sym typeface="Arial"/>
              </a:rPr>
              <a:t>Estándar mínimo</a:t>
            </a:r>
            <a:endParaRPr sz="1400" b="0" i="0" u="none" strike="noStrike" cap="none">
              <a:solidFill>
                <a:srgbClr val="000000"/>
              </a:solidFill>
              <a:latin typeface="Arial"/>
              <a:ea typeface="Arial"/>
              <a:cs typeface="Arial"/>
              <a:sym typeface="Arial"/>
            </a:endParaRPr>
          </a:p>
        </p:txBody>
      </p:sp>
      <p:sp>
        <p:nvSpPr>
          <p:cNvPr id="124" name="Google Shape;124;p6"/>
          <p:cNvSpPr/>
          <p:nvPr/>
        </p:nvSpPr>
        <p:spPr>
          <a:xfrm>
            <a:off x="836836" y="3526350"/>
            <a:ext cx="3080000" cy="12000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1600"/>
              <a:buFont typeface="Arial"/>
              <a:buNone/>
            </a:pPr>
            <a:r>
              <a:rPr lang="es-AR" sz="1600" b="0" i="0" u="none" strike="noStrike" cap="none">
                <a:solidFill>
                  <a:srgbClr val="5F6670"/>
                </a:solidFill>
                <a:latin typeface="Arial"/>
                <a:ea typeface="Arial"/>
                <a:cs typeface="Arial"/>
                <a:sym typeface="Arial"/>
              </a:rPr>
              <a:t>De 1 tarea frecuente: inicio, datos, roles, terminado y registro.</a:t>
            </a:r>
            <a:endParaRPr sz="1400" b="0" i="0" u="none" strike="noStrike" cap="none">
              <a:solidFill>
                <a:srgbClr val="000000"/>
              </a:solidFill>
              <a:latin typeface="Arial"/>
              <a:ea typeface="Arial"/>
              <a:cs typeface="Arial"/>
              <a:sym typeface="Arial"/>
            </a:endParaRPr>
          </a:p>
        </p:txBody>
      </p:sp>
      <p:sp>
        <p:nvSpPr>
          <p:cNvPr id="125" name="Google Shape;125;p6"/>
          <p:cNvSpPr/>
          <p:nvPr/>
        </p:nvSpPr>
        <p:spPr>
          <a:xfrm>
            <a:off x="4456836" y="2526350"/>
            <a:ext cx="3080000" cy="4000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2380"/>
              <a:buFont typeface="Arial"/>
              <a:buNone/>
            </a:pPr>
            <a:r>
              <a:rPr lang="es-AR" sz="2380" b="1" i="0" u="none" strike="noStrike" cap="none">
                <a:solidFill>
                  <a:srgbClr val="3D8DFF"/>
                </a:solidFill>
                <a:latin typeface="Arial"/>
                <a:ea typeface="Arial"/>
                <a:cs typeface="Arial"/>
                <a:sym typeface="Arial"/>
              </a:rPr>
              <a:t>2</a:t>
            </a:r>
            <a:endParaRPr sz="1400" b="0" i="0" u="none" strike="noStrike" cap="none">
              <a:solidFill>
                <a:srgbClr val="000000"/>
              </a:solidFill>
              <a:latin typeface="Arial"/>
              <a:ea typeface="Arial"/>
              <a:cs typeface="Arial"/>
              <a:sym typeface="Arial"/>
            </a:endParaRPr>
          </a:p>
        </p:txBody>
      </p:sp>
      <p:sp>
        <p:nvSpPr>
          <p:cNvPr id="126" name="Google Shape;126;p6"/>
          <p:cNvSpPr/>
          <p:nvPr/>
        </p:nvSpPr>
        <p:spPr>
          <a:xfrm>
            <a:off x="4456836" y="2976350"/>
            <a:ext cx="3080000" cy="4500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2198"/>
              <a:buFont typeface="Arial"/>
              <a:buNone/>
            </a:pPr>
            <a:r>
              <a:rPr lang="es-AR" sz="2198" b="1" i="0" u="none" strike="noStrike" cap="none">
                <a:solidFill>
                  <a:srgbClr val="111111"/>
                </a:solidFill>
                <a:latin typeface="Arial"/>
                <a:ea typeface="Arial"/>
                <a:cs typeface="Arial"/>
                <a:sym typeface="Arial"/>
              </a:rPr>
              <a:t>Tablero / registro</a:t>
            </a:r>
            <a:endParaRPr sz="2198" b="1" i="0" u="none" strike="noStrike" cap="none">
              <a:solidFill>
                <a:srgbClr val="111111"/>
              </a:solidFill>
              <a:latin typeface="Arial"/>
              <a:ea typeface="Arial"/>
              <a:cs typeface="Arial"/>
              <a:sym typeface="Arial"/>
            </a:endParaRPr>
          </a:p>
        </p:txBody>
      </p:sp>
      <p:sp>
        <p:nvSpPr>
          <p:cNvPr id="127" name="Google Shape;127;p6"/>
          <p:cNvSpPr/>
          <p:nvPr/>
        </p:nvSpPr>
        <p:spPr>
          <a:xfrm>
            <a:off x="4456836" y="3526350"/>
            <a:ext cx="3080000" cy="12000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1600"/>
              <a:buFont typeface="Arial"/>
              <a:buNone/>
            </a:pPr>
            <a:r>
              <a:rPr lang="es-AR" sz="1600" b="0" i="0" u="none" strike="noStrike" cap="none">
                <a:solidFill>
                  <a:srgbClr val="5F6670"/>
                </a:solidFill>
                <a:latin typeface="Arial"/>
                <a:ea typeface="Arial"/>
                <a:cs typeface="Arial"/>
                <a:sym typeface="Arial"/>
              </a:rPr>
              <a:t>Idea de tablero o registro simple para ver pendiente, en curso y listo.</a:t>
            </a:r>
            <a:endParaRPr sz="1400" b="0" i="0" u="none" strike="noStrike" cap="none">
              <a:solidFill>
                <a:srgbClr val="000000"/>
              </a:solidFill>
              <a:latin typeface="Arial"/>
              <a:ea typeface="Arial"/>
              <a:cs typeface="Arial"/>
              <a:sym typeface="Arial"/>
            </a:endParaRPr>
          </a:p>
        </p:txBody>
      </p:sp>
      <p:sp>
        <p:nvSpPr>
          <p:cNvPr id="128" name="Google Shape;128;p6"/>
          <p:cNvSpPr/>
          <p:nvPr/>
        </p:nvSpPr>
        <p:spPr>
          <a:xfrm>
            <a:off x="8076836" y="2526350"/>
            <a:ext cx="3080000" cy="4000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2380"/>
              <a:buFont typeface="Arial"/>
              <a:buNone/>
            </a:pPr>
            <a:r>
              <a:rPr lang="es-AR" sz="2380" b="1" i="0" u="none" strike="noStrike" cap="none">
                <a:solidFill>
                  <a:srgbClr val="3D8DFF"/>
                </a:solidFill>
                <a:latin typeface="Arial"/>
                <a:ea typeface="Arial"/>
                <a:cs typeface="Arial"/>
                <a:sym typeface="Arial"/>
              </a:rPr>
              <a:t>3</a:t>
            </a:r>
            <a:endParaRPr sz="1400" b="0" i="0" u="none" strike="noStrike" cap="none">
              <a:solidFill>
                <a:srgbClr val="000000"/>
              </a:solidFill>
              <a:latin typeface="Arial"/>
              <a:ea typeface="Arial"/>
              <a:cs typeface="Arial"/>
              <a:sym typeface="Arial"/>
            </a:endParaRPr>
          </a:p>
        </p:txBody>
      </p:sp>
      <p:sp>
        <p:nvSpPr>
          <p:cNvPr id="129" name="Google Shape;129;p6"/>
          <p:cNvSpPr/>
          <p:nvPr/>
        </p:nvSpPr>
        <p:spPr>
          <a:xfrm>
            <a:off x="8076836" y="2976350"/>
            <a:ext cx="3080000" cy="4500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2198"/>
              <a:buFont typeface="Arial"/>
              <a:buNone/>
            </a:pPr>
            <a:r>
              <a:rPr lang="es-AR" sz="2198" b="1" i="0" u="none" strike="noStrike" cap="none">
                <a:solidFill>
                  <a:srgbClr val="111111"/>
                </a:solidFill>
                <a:latin typeface="Arial"/>
                <a:ea typeface="Arial"/>
                <a:cs typeface="Arial"/>
                <a:sym typeface="Arial"/>
              </a:rPr>
              <a:t>1 indicador</a:t>
            </a:r>
            <a:endParaRPr sz="1400" b="0" i="0" u="none" strike="noStrike" cap="none">
              <a:solidFill>
                <a:srgbClr val="000000"/>
              </a:solidFill>
              <a:latin typeface="Arial"/>
              <a:ea typeface="Arial"/>
              <a:cs typeface="Arial"/>
              <a:sym typeface="Arial"/>
            </a:endParaRPr>
          </a:p>
        </p:txBody>
      </p:sp>
      <p:sp>
        <p:nvSpPr>
          <p:cNvPr id="130" name="Google Shape;130;p6"/>
          <p:cNvSpPr/>
          <p:nvPr/>
        </p:nvSpPr>
        <p:spPr>
          <a:xfrm>
            <a:off x="8076836" y="3526350"/>
            <a:ext cx="3080000" cy="12000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1600"/>
              <a:buFont typeface="Arial"/>
              <a:buNone/>
            </a:pPr>
            <a:r>
              <a:rPr lang="es-AR" sz="1600" b="0" i="0" u="none" strike="noStrike" cap="none">
                <a:solidFill>
                  <a:srgbClr val="5F6670"/>
                </a:solidFill>
                <a:latin typeface="Arial"/>
                <a:ea typeface="Arial"/>
                <a:cs typeface="Arial"/>
                <a:sym typeface="Arial"/>
              </a:rPr>
              <a:t>Un número ligado a una decisión: tiempo, materiales o correcciones.</a:t>
            </a:r>
            <a:endParaRPr sz="1400" b="0" i="0" u="none" strike="noStrike" cap="none">
              <a:solidFill>
                <a:srgbClr val="000000"/>
              </a:solidFill>
              <a:latin typeface="Arial"/>
              <a:ea typeface="Arial"/>
              <a:cs typeface="Arial"/>
              <a:sym typeface="Arial"/>
            </a:endParaRPr>
          </a:p>
        </p:txBody>
      </p:sp>
      <p:cxnSp>
        <p:nvCxnSpPr>
          <p:cNvPr id="131" name="Google Shape;131;p6"/>
          <p:cNvCxnSpPr/>
          <p:nvPr/>
        </p:nvCxnSpPr>
        <p:spPr>
          <a:xfrm rot="10800000" flipH="1">
            <a:off x="1364700" y="317050"/>
            <a:ext cx="8081400" cy="5755200"/>
          </a:xfrm>
          <a:prstGeom prst="straightConnector1">
            <a:avLst/>
          </a:prstGeom>
          <a:noFill/>
          <a:ln w="9525" cap="flat" cmpd="sng">
            <a:solidFill>
              <a:schemeClr val="dk2"/>
            </a:solidFill>
            <a:prstDash val="solid"/>
            <a:round/>
            <a:headEnd type="none" w="sm" len="sm"/>
            <a:tailEnd type="none" w="sm" len="sm"/>
          </a:ln>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36"/>
        <p:cNvGrpSpPr/>
        <p:nvPr/>
      </p:nvGrpSpPr>
      <p:grpSpPr>
        <a:xfrm>
          <a:off x="0" y="0"/>
          <a:ext cx="0" cy="0"/>
          <a:chOff x="0" y="0"/>
          <a:chExt cx="0" cy="0"/>
        </a:xfrm>
      </p:grpSpPr>
      <p:sp>
        <p:nvSpPr>
          <p:cNvPr id="137" name="Google Shape;137;p7"/>
          <p:cNvSpPr/>
          <p:nvPr/>
        </p:nvSpPr>
        <p:spPr>
          <a:xfrm>
            <a:off x="533400" y="2552700"/>
            <a:ext cx="2118360" cy="800100"/>
          </a:xfrm>
          <a:prstGeom prst="rect">
            <a:avLst/>
          </a:prstGeom>
          <a:solidFill>
            <a:srgbClr val="F1F1F1"/>
          </a:solidFill>
          <a:ln w="9525" cap="flat" cmpd="sng">
            <a:solidFill>
              <a:srgbClr val="F1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8" name="Google Shape;138;p7"/>
          <p:cNvSpPr/>
          <p:nvPr/>
        </p:nvSpPr>
        <p:spPr>
          <a:xfrm>
            <a:off x="2605087" y="2812750"/>
            <a:ext cx="226695" cy="28000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s-AR" sz="3600" b="1" i="0" u="none" strike="noStrike" cap="none">
                <a:solidFill>
                  <a:srgbClr val="3D8DFF"/>
                </a:solidFill>
                <a:latin typeface="Arial"/>
                <a:ea typeface="Arial"/>
                <a:cs typeface="Arial"/>
                <a:sym typeface="Arial"/>
              </a:rPr>
              <a:t>→</a:t>
            </a:r>
            <a:endParaRPr sz="1800" b="0" i="0" u="none" strike="noStrike" cap="none">
              <a:solidFill>
                <a:schemeClr val="dk1"/>
              </a:solidFill>
              <a:latin typeface="Calibri"/>
              <a:ea typeface="Calibri"/>
              <a:cs typeface="Calibri"/>
              <a:sym typeface="Calibri"/>
            </a:endParaRPr>
          </a:p>
        </p:txBody>
      </p:sp>
      <p:sp>
        <p:nvSpPr>
          <p:cNvPr id="139" name="Google Shape;139;p7"/>
          <p:cNvSpPr/>
          <p:nvPr/>
        </p:nvSpPr>
        <p:spPr>
          <a:xfrm>
            <a:off x="533400" y="1352550"/>
            <a:ext cx="4953000" cy="2667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413"/>
              <a:buFont typeface="Arial"/>
              <a:buNone/>
            </a:pPr>
            <a:r>
              <a:rPr lang="es-AR" sz="1413" b="1" i="0" u="none" strike="noStrike" cap="none">
                <a:solidFill>
                  <a:srgbClr val="3D8DFF"/>
                </a:solidFill>
                <a:latin typeface="Arial"/>
                <a:ea typeface="Arial"/>
                <a:cs typeface="Arial"/>
                <a:sym typeface="Arial"/>
              </a:rPr>
              <a:t>TRABAJO DIARIO</a:t>
            </a:r>
            <a:endParaRPr sz="1400" b="0" i="0" u="none" strike="noStrike" cap="none">
              <a:solidFill>
                <a:srgbClr val="000000"/>
              </a:solidFill>
              <a:latin typeface="Arial"/>
              <a:ea typeface="Arial"/>
              <a:cs typeface="Arial"/>
              <a:sym typeface="Arial"/>
            </a:endParaRPr>
          </a:p>
        </p:txBody>
      </p:sp>
      <p:sp>
        <p:nvSpPr>
          <p:cNvPr id="140" name="Google Shape;140;p7"/>
          <p:cNvSpPr/>
          <p:nvPr/>
        </p:nvSpPr>
        <p:spPr>
          <a:xfrm>
            <a:off x="533400" y="323850"/>
            <a:ext cx="10668000" cy="85725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4000"/>
              <a:buFont typeface="Arial"/>
              <a:buNone/>
            </a:pPr>
            <a:r>
              <a:rPr lang="es-AR" sz="4000" b="1" i="0" u="none" strike="noStrike" cap="none">
                <a:solidFill>
                  <a:srgbClr val="111111"/>
                </a:solidFill>
                <a:latin typeface="Arial"/>
                <a:ea typeface="Arial"/>
                <a:cs typeface="Arial"/>
                <a:sym typeface="Arial"/>
              </a:rPr>
              <a:t>Una tarea repetida ya es un proceso</a:t>
            </a:r>
            <a:endParaRPr sz="1400" b="0" i="0" u="none" strike="noStrike" cap="none">
              <a:solidFill>
                <a:srgbClr val="000000"/>
              </a:solidFill>
              <a:latin typeface="Arial"/>
              <a:ea typeface="Arial"/>
              <a:cs typeface="Arial"/>
              <a:sym typeface="Arial"/>
            </a:endParaRPr>
          </a:p>
        </p:txBody>
      </p:sp>
      <p:sp>
        <p:nvSpPr>
          <p:cNvPr id="141" name="Google Shape;141;p7"/>
          <p:cNvSpPr/>
          <p:nvPr/>
        </p:nvSpPr>
        <p:spPr>
          <a:xfrm>
            <a:off x="4856797" y="2812750"/>
            <a:ext cx="226695" cy="28000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s-AR" sz="3600" b="1" i="0" u="none" strike="noStrike" cap="none">
                <a:solidFill>
                  <a:srgbClr val="3D8DFF"/>
                </a:solidFill>
                <a:latin typeface="Arial"/>
                <a:ea typeface="Arial"/>
                <a:cs typeface="Arial"/>
                <a:sym typeface="Arial"/>
              </a:rPr>
              <a:t>→</a:t>
            </a:r>
            <a:endParaRPr sz="1800" b="0" i="0" u="none" strike="noStrike" cap="none">
              <a:solidFill>
                <a:schemeClr val="dk1"/>
              </a:solidFill>
              <a:latin typeface="Calibri"/>
              <a:ea typeface="Calibri"/>
              <a:cs typeface="Calibri"/>
              <a:sym typeface="Calibri"/>
            </a:endParaRPr>
          </a:p>
        </p:txBody>
      </p:sp>
      <p:sp>
        <p:nvSpPr>
          <p:cNvPr id="142" name="Google Shape;142;p7"/>
          <p:cNvSpPr/>
          <p:nvPr/>
        </p:nvSpPr>
        <p:spPr>
          <a:xfrm>
            <a:off x="7108507" y="2812750"/>
            <a:ext cx="226695" cy="280000"/>
          </a:xfrm>
          <a:prstGeom prst="roundRect">
            <a:avLst>
              <a:gd name="adj" fmla="val 16667"/>
            </a:avLst>
          </a:prstGeom>
          <a:noFill/>
          <a:ln>
            <a:noFill/>
          </a:ln>
        </p:spPr>
        <p:txBody>
          <a:bodyPr spcFirstLastPara="1" wrap="square" lIns="91425" tIns="45700" rIns="91425" bIns="45700" anchor="ctr" anchorCtr="0">
            <a:normAutofit/>
          </a:bodyPr>
          <a:lstStyle/>
          <a:p>
            <a:pPr marL="0" marR="0" lvl="0" indent="0" algn="ctr" rtl="0">
              <a:lnSpc>
                <a:spcPct val="80000"/>
              </a:lnSpc>
              <a:spcBef>
                <a:spcPts val="0"/>
              </a:spcBef>
              <a:spcAft>
                <a:spcPts val="0"/>
              </a:spcAft>
              <a:buClr>
                <a:srgbClr val="000000"/>
              </a:buClr>
              <a:buSzPts val="1242"/>
              <a:buFont typeface="Arial"/>
              <a:buNone/>
            </a:pPr>
            <a:r>
              <a:rPr lang="es-AR" sz="1242" b="1" i="0" u="none" strike="noStrike" cap="none">
                <a:solidFill>
                  <a:srgbClr val="3D8DFF"/>
                </a:solidFill>
                <a:latin typeface="Arial"/>
                <a:ea typeface="Arial"/>
                <a:cs typeface="Arial"/>
                <a:sym typeface="Arial"/>
              </a:rPr>
              <a:t>→</a:t>
            </a:r>
            <a:endParaRPr sz="621" b="0" i="0" u="none" strike="noStrike" cap="none">
              <a:solidFill>
                <a:schemeClr val="dk1"/>
              </a:solidFill>
              <a:latin typeface="Calibri"/>
              <a:ea typeface="Calibri"/>
              <a:cs typeface="Calibri"/>
              <a:sym typeface="Calibri"/>
            </a:endParaRPr>
          </a:p>
        </p:txBody>
      </p:sp>
      <p:sp>
        <p:nvSpPr>
          <p:cNvPr id="143" name="Google Shape;143;p7"/>
          <p:cNvSpPr/>
          <p:nvPr/>
        </p:nvSpPr>
        <p:spPr>
          <a:xfrm>
            <a:off x="10287000" y="6477000"/>
            <a:ext cx="1371600" cy="2095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903"/>
              <a:buFont typeface="Arial"/>
              <a:buNone/>
            </a:pPr>
            <a:r>
              <a:rPr lang="es-AR" sz="903" b="0" i="0" u="none" strike="noStrike" cap="none">
                <a:solidFill>
                  <a:srgbClr val="5F6670"/>
                </a:solidFill>
                <a:latin typeface="Arial"/>
                <a:ea typeface="Arial"/>
                <a:cs typeface="Arial"/>
                <a:sym typeface="Arial"/>
              </a:rPr>
              <a:t>M4 · 7</a:t>
            </a:r>
            <a:endParaRPr sz="1400" b="0" i="0" u="none" strike="noStrike" cap="none">
              <a:solidFill>
                <a:srgbClr val="000000"/>
              </a:solidFill>
              <a:latin typeface="Arial"/>
              <a:ea typeface="Arial"/>
              <a:cs typeface="Arial"/>
              <a:sym typeface="Arial"/>
            </a:endParaRPr>
          </a:p>
        </p:txBody>
      </p:sp>
      <p:sp>
        <p:nvSpPr>
          <p:cNvPr id="144" name="Google Shape;144;p7"/>
          <p:cNvSpPr/>
          <p:nvPr/>
        </p:nvSpPr>
        <p:spPr>
          <a:xfrm>
            <a:off x="9360217" y="2812750"/>
            <a:ext cx="226695" cy="280000"/>
          </a:xfrm>
          <a:prstGeom prst="roundRect">
            <a:avLst>
              <a:gd name="adj" fmla="val 16667"/>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3600"/>
              <a:buFont typeface="Arial"/>
              <a:buNone/>
            </a:pPr>
            <a:r>
              <a:rPr lang="es-AR" sz="3600" b="1" i="0" u="none" strike="noStrike" cap="none">
                <a:solidFill>
                  <a:srgbClr val="3D8DFF"/>
                </a:solidFill>
                <a:latin typeface="Arial"/>
                <a:ea typeface="Arial"/>
                <a:cs typeface="Arial"/>
                <a:sym typeface="Arial"/>
              </a:rPr>
              <a:t>→</a:t>
            </a:r>
            <a:endParaRPr sz="1800" b="0" i="0" u="none" strike="noStrike" cap="none">
              <a:solidFill>
                <a:schemeClr val="dk1"/>
              </a:solidFill>
              <a:latin typeface="Calibri"/>
              <a:ea typeface="Calibri"/>
              <a:cs typeface="Calibri"/>
              <a:sym typeface="Calibri"/>
            </a:endParaRPr>
          </a:p>
        </p:txBody>
      </p:sp>
      <p:sp>
        <p:nvSpPr>
          <p:cNvPr id="145" name="Google Shape;145;p7"/>
          <p:cNvSpPr/>
          <p:nvPr/>
        </p:nvSpPr>
        <p:spPr>
          <a:xfrm>
            <a:off x="628650" y="2667000"/>
            <a:ext cx="1927860" cy="571500"/>
          </a:xfrm>
          <a:prstGeom prst="roundRect">
            <a:avLst>
              <a:gd name="adj" fmla="val 16667"/>
            </a:avLst>
          </a:prstGeom>
          <a:solidFill>
            <a:srgbClr val="EDF6FF"/>
          </a:solidFill>
          <a:ln w="25400" cap="flat" cmpd="sng">
            <a:solidFill>
              <a:srgbClr val="D6E9FF"/>
            </a:solidFill>
            <a:prstDash val="solid"/>
            <a:round/>
            <a:headEnd type="none" w="sm" len="sm"/>
            <a:tailEnd type="none" w="sm" len="sm"/>
          </a:ln>
        </p:spPr>
        <p:txBody>
          <a:bodyPr spcFirstLastPara="1" wrap="square" lIns="91425" tIns="45700" rIns="91425" bIns="45700" anchor="ctr" anchorCtr="0">
            <a:normAutofit/>
          </a:bodyPr>
          <a:lstStyle/>
          <a:p>
            <a:pPr marL="0" marR="0" lvl="0" indent="0" algn="ctr" rtl="0">
              <a:lnSpc>
                <a:spcPct val="80000"/>
              </a:lnSpc>
              <a:spcBef>
                <a:spcPts val="0"/>
              </a:spcBef>
              <a:spcAft>
                <a:spcPts val="0"/>
              </a:spcAft>
              <a:buClr>
                <a:srgbClr val="000000"/>
              </a:buClr>
              <a:buSzPts val="1704"/>
              <a:buFont typeface="Arial"/>
              <a:buNone/>
            </a:pPr>
            <a:r>
              <a:rPr lang="es-AR" sz="1705" b="1" i="0" u="none" strike="noStrike" cap="none">
                <a:solidFill>
                  <a:srgbClr val="111111"/>
                </a:solidFill>
                <a:latin typeface="Arial"/>
                <a:ea typeface="Arial"/>
                <a:cs typeface="Arial"/>
                <a:sym typeface="Arial"/>
              </a:rPr>
              <a:t>Tomar un pedido</a:t>
            </a:r>
            <a:endParaRPr sz="1705" b="1" i="0" u="none" strike="noStrike" cap="none">
              <a:solidFill>
                <a:srgbClr val="111111"/>
              </a:solidFill>
              <a:latin typeface="Arial"/>
              <a:ea typeface="Arial"/>
              <a:cs typeface="Arial"/>
              <a:sym typeface="Arial"/>
            </a:endParaRPr>
          </a:p>
        </p:txBody>
      </p:sp>
      <p:sp>
        <p:nvSpPr>
          <p:cNvPr id="146" name="Google Shape;146;p7"/>
          <p:cNvSpPr/>
          <p:nvPr/>
        </p:nvSpPr>
        <p:spPr>
          <a:xfrm>
            <a:off x="12592000" y="0"/>
            <a:ext cx="133350" cy="19050"/>
          </a:xfrm>
          <a:prstGeom prst="rect">
            <a:avLst/>
          </a:prstGeom>
          <a:solidFill>
            <a:srgbClr val="111111"/>
          </a:solidFill>
          <a:ln w="9525" cap="flat" cmpd="sng">
            <a:solidFill>
              <a:srgbClr val="11111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7" name="Google Shape;147;p7"/>
          <p:cNvSpPr/>
          <p:nvPr/>
        </p:nvSpPr>
        <p:spPr>
          <a:xfrm>
            <a:off x="2785110" y="2552700"/>
            <a:ext cx="2118360" cy="800100"/>
          </a:xfrm>
          <a:prstGeom prst="rect">
            <a:avLst/>
          </a:prstGeom>
          <a:solidFill>
            <a:srgbClr val="F1F1F1"/>
          </a:solidFill>
          <a:ln w="9525" cap="flat" cmpd="sng">
            <a:solidFill>
              <a:srgbClr val="F1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8" name="Google Shape;148;p7"/>
          <p:cNvSpPr/>
          <p:nvPr/>
        </p:nvSpPr>
        <p:spPr>
          <a:xfrm>
            <a:off x="2880360" y="2667000"/>
            <a:ext cx="1927860" cy="571500"/>
          </a:xfrm>
          <a:prstGeom prst="roundRect">
            <a:avLst>
              <a:gd name="adj" fmla="val 16667"/>
            </a:avLst>
          </a:prstGeom>
          <a:solidFill>
            <a:srgbClr val="EDF6FF"/>
          </a:solidFill>
          <a:ln w="25400" cap="flat" cmpd="sng">
            <a:solidFill>
              <a:srgbClr val="D6E9FF"/>
            </a:solidFill>
            <a:prstDash val="solid"/>
            <a:round/>
            <a:headEnd type="none" w="sm" len="sm"/>
            <a:tailEnd type="none" w="sm" len="sm"/>
          </a:ln>
        </p:spPr>
        <p:txBody>
          <a:bodyPr spcFirstLastPara="1" wrap="square" lIns="91425" tIns="45700" rIns="91425" bIns="45700" anchor="ctr" anchorCtr="0">
            <a:normAutofit/>
          </a:bodyPr>
          <a:lstStyle/>
          <a:p>
            <a:pPr marL="0" marR="0" lvl="0" indent="0" algn="ctr" rtl="0">
              <a:lnSpc>
                <a:spcPct val="80000"/>
              </a:lnSpc>
              <a:spcBef>
                <a:spcPts val="0"/>
              </a:spcBef>
              <a:spcAft>
                <a:spcPts val="0"/>
              </a:spcAft>
              <a:buClr>
                <a:srgbClr val="000000"/>
              </a:buClr>
              <a:buSzPts val="1704"/>
              <a:buFont typeface="Arial"/>
              <a:buNone/>
            </a:pPr>
            <a:r>
              <a:rPr lang="es-AR" sz="1705" b="1" i="0" u="none" strike="noStrike" cap="none">
                <a:solidFill>
                  <a:srgbClr val="111111"/>
                </a:solidFill>
                <a:latin typeface="Arial"/>
                <a:ea typeface="Arial"/>
                <a:cs typeface="Arial"/>
                <a:sym typeface="Arial"/>
              </a:rPr>
              <a:t>Preparar mercadería</a:t>
            </a:r>
            <a:endParaRPr sz="1400" b="0" i="0" u="none" strike="noStrike" cap="none">
              <a:solidFill>
                <a:srgbClr val="000000"/>
              </a:solidFill>
              <a:latin typeface="Arial"/>
              <a:ea typeface="Arial"/>
              <a:cs typeface="Arial"/>
              <a:sym typeface="Arial"/>
            </a:endParaRPr>
          </a:p>
        </p:txBody>
      </p:sp>
      <p:sp>
        <p:nvSpPr>
          <p:cNvPr id="149" name="Google Shape;149;p7"/>
          <p:cNvSpPr/>
          <p:nvPr/>
        </p:nvSpPr>
        <p:spPr>
          <a:xfrm>
            <a:off x="12592000" y="0"/>
            <a:ext cx="133350" cy="19050"/>
          </a:xfrm>
          <a:prstGeom prst="rect">
            <a:avLst/>
          </a:prstGeom>
          <a:solidFill>
            <a:srgbClr val="111111"/>
          </a:solidFill>
          <a:ln w="9525" cap="flat" cmpd="sng">
            <a:solidFill>
              <a:srgbClr val="11111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0" name="Google Shape;150;p7"/>
          <p:cNvSpPr/>
          <p:nvPr/>
        </p:nvSpPr>
        <p:spPr>
          <a:xfrm>
            <a:off x="5036820" y="2552700"/>
            <a:ext cx="2118360" cy="800100"/>
          </a:xfrm>
          <a:prstGeom prst="rect">
            <a:avLst/>
          </a:prstGeom>
          <a:solidFill>
            <a:srgbClr val="F1F1F1"/>
          </a:solidFill>
          <a:ln w="9525" cap="flat" cmpd="sng">
            <a:solidFill>
              <a:srgbClr val="F1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1" name="Google Shape;151;p7"/>
          <p:cNvSpPr/>
          <p:nvPr/>
        </p:nvSpPr>
        <p:spPr>
          <a:xfrm>
            <a:off x="5132070" y="2667000"/>
            <a:ext cx="1927860" cy="571500"/>
          </a:xfrm>
          <a:prstGeom prst="roundRect">
            <a:avLst>
              <a:gd name="adj" fmla="val 16667"/>
            </a:avLst>
          </a:prstGeom>
          <a:solidFill>
            <a:srgbClr val="EDF6FF"/>
          </a:solidFill>
          <a:ln w="25400" cap="flat" cmpd="sng">
            <a:solidFill>
              <a:srgbClr val="D6E9FF"/>
            </a:solidFill>
            <a:prstDash val="solid"/>
            <a:round/>
            <a:headEnd type="none" w="sm" len="sm"/>
            <a:tailEnd type="none" w="sm" len="sm"/>
          </a:ln>
        </p:spPr>
        <p:txBody>
          <a:bodyPr spcFirstLastPara="1" wrap="square" lIns="91425" tIns="45700" rIns="91425" bIns="45700" anchor="ctr" anchorCtr="0">
            <a:normAutofit/>
          </a:bodyPr>
          <a:lstStyle/>
          <a:p>
            <a:pPr marL="0" marR="0" lvl="0" indent="0" algn="ctr" rtl="0">
              <a:lnSpc>
                <a:spcPct val="80000"/>
              </a:lnSpc>
              <a:spcBef>
                <a:spcPts val="0"/>
              </a:spcBef>
              <a:spcAft>
                <a:spcPts val="0"/>
              </a:spcAft>
              <a:buClr>
                <a:srgbClr val="000000"/>
              </a:buClr>
              <a:buSzPts val="1704"/>
              <a:buFont typeface="Arial"/>
              <a:buNone/>
            </a:pPr>
            <a:r>
              <a:rPr lang="es-AR" sz="1705" b="1" i="0" u="none" strike="noStrike" cap="none">
                <a:solidFill>
                  <a:srgbClr val="111111"/>
                </a:solidFill>
                <a:latin typeface="Arial"/>
                <a:ea typeface="Arial"/>
                <a:cs typeface="Arial"/>
                <a:sym typeface="Arial"/>
              </a:rPr>
              <a:t>Armar un puesto</a:t>
            </a:r>
            <a:endParaRPr sz="1400" b="0" i="0" u="none" strike="noStrike" cap="none">
              <a:solidFill>
                <a:srgbClr val="000000"/>
              </a:solidFill>
              <a:latin typeface="Arial"/>
              <a:ea typeface="Arial"/>
              <a:cs typeface="Arial"/>
              <a:sym typeface="Arial"/>
            </a:endParaRPr>
          </a:p>
        </p:txBody>
      </p:sp>
      <p:sp>
        <p:nvSpPr>
          <p:cNvPr id="152" name="Google Shape;152;p7"/>
          <p:cNvSpPr/>
          <p:nvPr/>
        </p:nvSpPr>
        <p:spPr>
          <a:xfrm>
            <a:off x="12592000" y="0"/>
            <a:ext cx="133350" cy="19050"/>
          </a:xfrm>
          <a:prstGeom prst="rect">
            <a:avLst/>
          </a:prstGeom>
          <a:solidFill>
            <a:srgbClr val="111111"/>
          </a:solidFill>
          <a:ln w="9525" cap="flat" cmpd="sng">
            <a:solidFill>
              <a:srgbClr val="11111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3" name="Google Shape;153;p7"/>
          <p:cNvSpPr/>
          <p:nvPr/>
        </p:nvSpPr>
        <p:spPr>
          <a:xfrm>
            <a:off x="7288530" y="2552700"/>
            <a:ext cx="2118360" cy="800100"/>
          </a:xfrm>
          <a:prstGeom prst="rect">
            <a:avLst/>
          </a:prstGeom>
          <a:solidFill>
            <a:srgbClr val="F1F1F1"/>
          </a:solidFill>
          <a:ln w="9525" cap="flat" cmpd="sng">
            <a:solidFill>
              <a:srgbClr val="F1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4" name="Google Shape;154;p7"/>
          <p:cNvSpPr/>
          <p:nvPr/>
        </p:nvSpPr>
        <p:spPr>
          <a:xfrm>
            <a:off x="7383780" y="2667000"/>
            <a:ext cx="1927860" cy="571500"/>
          </a:xfrm>
          <a:prstGeom prst="roundRect">
            <a:avLst>
              <a:gd name="adj" fmla="val 16667"/>
            </a:avLst>
          </a:prstGeom>
          <a:solidFill>
            <a:srgbClr val="EDF6FF"/>
          </a:solidFill>
          <a:ln w="25400" cap="flat" cmpd="sng">
            <a:solidFill>
              <a:srgbClr val="D6E9FF"/>
            </a:solidFill>
            <a:prstDash val="solid"/>
            <a:round/>
            <a:headEnd type="none" w="sm" len="sm"/>
            <a:tailEnd type="none" w="sm" len="sm"/>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1700"/>
              <a:buFont typeface="Arial"/>
              <a:buNone/>
            </a:pPr>
            <a:r>
              <a:rPr lang="es-AR" sz="1700" b="1" i="0" u="none" strike="noStrike" cap="none">
                <a:solidFill>
                  <a:srgbClr val="111111"/>
                </a:solidFill>
                <a:latin typeface="Arial"/>
                <a:ea typeface="Arial"/>
                <a:cs typeface="Arial"/>
                <a:sym typeface="Arial"/>
              </a:rPr>
              <a:t>Entregar</a:t>
            </a:r>
            <a:endParaRPr sz="1700" b="1" i="0" u="none" strike="noStrike" cap="none">
              <a:solidFill>
                <a:srgbClr val="111111"/>
              </a:solidFill>
              <a:latin typeface="Arial"/>
              <a:ea typeface="Arial"/>
              <a:cs typeface="Arial"/>
              <a:sym typeface="Arial"/>
            </a:endParaRPr>
          </a:p>
        </p:txBody>
      </p:sp>
      <p:sp>
        <p:nvSpPr>
          <p:cNvPr id="155" name="Google Shape;155;p7"/>
          <p:cNvSpPr/>
          <p:nvPr/>
        </p:nvSpPr>
        <p:spPr>
          <a:xfrm>
            <a:off x="12592000" y="0"/>
            <a:ext cx="133350" cy="19050"/>
          </a:xfrm>
          <a:prstGeom prst="rect">
            <a:avLst/>
          </a:prstGeom>
          <a:solidFill>
            <a:srgbClr val="111111"/>
          </a:solidFill>
          <a:ln w="9525" cap="flat" cmpd="sng">
            <a:solidFill>
              <a:srgbClr val="11111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6" name="Google Shape;156;p7"/>
          <p:cNvSpPr/>
          <p:nvPr/>
        </p:nvSpPr>
        <p:spPr>
          <a:xfrm>
            <a:off x="9540240" y="2552700"/>
            <a:ext cx="2118360" cy="800100"/>
          </a:xfrm>
          <a:prstGeom prst="rect">
            <a:avLst/>
          </a:prstGeom>
          <a:solidFill>
            <a:srgbClr val="F1F1F1"/>
          </a:solidFill>
          <a:ln w="9525" cap="flat" cmpd="sng">
            <a:solidFill>
              <a:srgbClr val="F1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7" name="Google Shape;157;p7"/>
          <p:cNvSpPr/>
          <p:nvPr/>
        </p:nvSpPr>
        <p:spPr>
          <a:xfrm>
            <a:off x="9635490" y="2667000"/>
            <a:ext cx="1927860" cy="571500"/>
          </a:xfrm>
          <a:prstGeom prst="roundRect">
            <a:avLst>
              <a:gd name="adj" fmla="val 16667"/>
            </a:avLst>
          </a:prstGeom>
          <a:solidFill>
            <a:srgbClr val="EDF6FF"/>
          </a:solidFill>
          <a:ln w="25400" cap="flat" cmpd="sng">
            <a:solidFill>
              <a:srgbClr val="D6E9FF"/>
            </a:solidFill>
            <a:prstDash val="solid"/>
            <a:round/>
            <a:headEnd type="none" w="sm" len="sm"/>
            <a:tailEnd type="none" w="sm" len="sm"/>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1700"/>
              <a:buFont typeface="Arial"/>
              <a:buNone/>
            </a:pPr>
            <a:r>
              <a:rPr lang="es-AR" sz="1700" b="1" i="0" u="none" strike="noStrike" cap="none">
                <a:solidFill>
                  <a:srgbClr val="111111"/>
                </a:solidFill>
                <a:latin typeface="Arial"/>
                <a:ea typeface="Arial"/>
                <a:cs typeface="Arial"/>
                <a:sym typeface="Arial"/>
              </a:rPr>
              <a:t>Cobrar</a:t>
            </a:r>
            <a:endParaRPr sz="1700" b="1" i="0" u="none" strike="noStrike" cap="none">
              <a:solidFill>
                <a:srgbClr val="111111"/>
              </a:solidFill>
              <a:latin typeface="Arial"/>
              <a:ea typeface="Arial"/>
              <a:cs typeface="Arial"/>
              <a:sym typeface="Arial"/>
            </a:endParaRPr>
          </a:p>
        </p:txBody>
      </p:sp>
      <p:sp>
        <p:nvSpPr>
          <p:cNvPr id="158" name="Google Shape;158;p7"/>
          <p:cNvSpPr/>
          <p:nvPr/>
        </p:nvSpPr>
        <p:spPr>
          <a:xfrm>
            <a:off x="2111188" y="4193241"/>
            <a:ext cx="7969623" cy="4572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2400"/>
              <a:buFont typeface="Arial"/>
              <a:buNone/>
            </a:pPr>
            <a:r>
              <a:rPr lang="es-AR" sz="2400" b="0" i="0" u="none" strike="noStrike" cap="none">
                <a:solidFill>
                  <a:srgbClr val="5F6670"/>
                </a:solidFill>
                <a:latin typeface="Arial"/>
                <a:ea typeface="Arial"/>
                <a:cs typeface="Arial"/>
                <a:sym typeface="Arial"/>
              </a:rPr>
              <a:t>En cada paso se usan datos, tiempo, materiales o dinero.</a:t>
            </a:r>
            <a:endParaRPr sz="1400" b="0" i="0" u="none" strike="noStrike" cap="none">
              <a:solidFill>
                <a:srgbClr val="000000"/>
              </a:solidFill>
              <a:latin typeface="Arial"/>
              <a:ea typeface="Arial"/>
              <a:cs typeface="Arial"/>
              <a:sym typeface="Arial"/>
            </a:endParaRPr>
          </a:p>
        </p:txBody>
      </p:sp>
      <p:sp>
        <p:nvSpPr>
          <p:cNvPr id="159" name="Google Shape;159;p7"/>
          <p:cNvSpPr/>
          <p:nvPr/>
        </p:nvSpPr>
        <p:spPr>
          <a:xfrm>
            <a:off x="2421255" y="5479750"/>
            <a:ext cx="7349490" cy="495300"/>
          </a:xfrm>
          <a:prstGeom prst="rect">
            <a:avLst/>
          </a:prstGeom>
          <a:solidFill>
            <a:srgbClr val="EDF6FF"/>
          </a:solidFill>
          <a:ln w="9525" cap="flat" cmpd="sng">
            <a:solidFill>
              <a:srgbClr val="EDF6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0" name="Google Shape;160;p7"/>
          <p:cNvSpPr/>
          <p:nvPr/>
        </p:nvSpPr>
        <p:spPr>
          <a:xfrm>
            <a:off x="4178673" y="5603575"/>
            <a:ext cx="3377453" cy="2476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951"/>
              <a:buFont typeface="Arial"/>
              <a:buNone/>
            </a:pPr>
            <a:r>
              <a:rPr lang="es-AR" sz="951" b="1" i="0" u="none" strike="noStrike" cap="none">
                <a:solidFill>
                  <a:srgbClr val="111111"/>
                </a:solidFill>
                <a:latin typeface="Arial"/>
                <a:ea typeface="Arial"/>
                <a:cs typeface="Arial"/>
                <a:sym typeface="Arial"/>
              </a:rPr>
              <a:t>Cuando un paso se repite, también puede mejorarse.</a:t>
            </a:r>
            <a:endParaRPr sz="1400" b="0" i="0" u="none" strike="noStrike" cap="none">
              <a:solidFill>
                <a:srgbClr val="000000"/>
              </a:solidFill>
              <a:latin typeface="Arial"/>
              <a:ea typeface="Arial"/>
              <a:cs typeface="Arial"/>
              <a:sym typeface="Arial"/>
            </a:endParaRPr>
          </a:p>
        </p:txBody>
      </p:sp>
      <p:sp>
        <p:nvSpPr>
          <p:cNvPr id="161" name="Google Shape;161;p7"/>
          <p:cNvSpPr txBox="1"/>
          <p:nvPr/>
        </p:nvSpPr>
        <p:spPr>
          <a:xfrm>
            <a:off x="7383775" y="1934450"/>
            <a:ext cx="8619000" cy="43914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0"/>
              </a:spcAft>
              <a:buClr>
                <a:srgbClr val="000000"/>
              </a:buClr>
              <a:buSzPts val="1400"/>
              <a:buFont typeface="Arial"/>
              <a:buNone/>
            </a:pPr>
            <a:r>
              <a:rPr lang="es-AR" sz="1400" b="0" i="0" u="none" strike="noStrike" cap="none">
                <a:solidFill>
                  <a:srgbClr val="000000"/>
                </a:solidFill>
                <a:latin typeface="Arial"/>
                <a:ea typeface="Arial"/>
                <a:cs typeface="Arial"/>
                <a:sym typeface="Arial"/>
              </a:rPr>
              <a:t>“Recién vimos el caso de Mica. Tiene pedidos, consultas nuevas, materiales que revisar y fechas que cumplir. Aunque ella trabaje sola, ahí ya hay un proceso.</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1200"/>
              </a:spcBef>
              <a:spcAft>
                <a:spcPts val="0"/>
              </a:spcAft>
              <a:buClr>
                <a:srgbClr val="000000"/>
              </a:buClr>
              <a:buSzPts val="1400"/>
              <a:buFont typeface="Arial"/>
              <a:buNone/>
            </a:pPr>
            <a:r>
              <a:rPr lang="es-AR" sz="1400" b="0" i="0" u="none" strike="noStrike" cap="none">
                <a:solidFill>
                  <a:srgbClr val="000000"/>
                </a:solidFill>
                <a:latin typeface="Arial"/>
                <a:ea typeface="Arial"/>
                <a:cs typeface="Arial"/>
                <a:sym typeface="Arial"/>
              </a:rPr>
              <a:t>Un proceso no tiene que ser algo de una fábrica, ni una carpeta llena de papeles. Es simplemente una tarea que hacemos varias veces y que tiene pasos.</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1200"/>
              </a:spcBef>
              <a:spcAft>
                <a:spcPts val="0"/>
              </a:spcAft>
              <a:buClr>
                <a:srgbClr val="000000"/>
              </a:buClr>
              <a:buSzPts val="1400"/>
              <a:buFont typeface="Arial"/>
              <a:buNone/>
            </a:pPr>
            <a:r>
              <a:rPr lang="es-AR" sz="1400" b="0" i="0" u="none" strike="noStrike" cap="none">
                <a:solidFill>
                  <a:srgbClr val="000000"/>
                </a:solidFill>
                <a:latin typeface="Arial"/>
                <a:ea typeface="Arial"/>
                <a:cs typeface="Arial"/>
                <a:sym typeface="Arial"/>
              </a:rPr>
              <a:t>Por ejemplo: alguien consulta, tomamos el pedido, preparamos la mercadería o el servicio, entregamos y cobramos. Lo mismo pasa si tenés un puesto de café, vendés tejidos en una feria o hacés productos por encargo.</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1200"/>
              </a:spcBef>
              <a:spcAft>
                <a:spcPts val="0"/>
              </a:spcAft>
              <a:buClr>
                <a:srgbClr val="000000"/>
              </a:buClr>
              <a:buSzPts val="1400"/>
              <a:buFont typeface="Arial"/>
              <a:buNone/>
            </a:pPr>
            <a:r>
              <a:rPr lang="es-AR" sz="1400" b="0" i="0" u="none" strike="noStrike" cap="none">
                <a:solidFill>
                  <a:srgbClr val="000000"/>
                </a:solidFill>
                <a:latin typeface="Arial"/>
                <a:ea typeface="Arial"/>
                <a:cs typeface="Arial"/>
                <a:sym typeface="Arial"/>
              </a:rPr>
              <a:t>Cuando esa tarea se repite, podemos hacernos una pregunta sencilla: ¿hay una forma más clara de hacerla para no empezar de cero cada vez?</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1200"/>
              </a:spcBef>
              <a:spcAft>
                <a:spcPts val="0"/>
              </a:spcAft>
              <a:buClr>
                <a:srgbClr val="000000"/>
              </a:buClr>
              <a:buSzPts val="1400"/>
              <a:buFont typeface="Arial"/>
              <a:buNone/>
            </a:pPr>
            <a:r>
              <a:rPr lang="es-AR" sz="1400" b="0" i="0" u="none" strike="noStrike" cap="none">
                <a:solidFill>
                  <a:srgbClr val="000000"/>
                </a:solidFill>
                <a:latin typeface="Arial"/>
                <a:ea typeface="Arial"/>
                <a:cs typeface="Arial"/>
                <a:sym typeface="Arial"/>
              </a:rPr>
              <a:t>Porque si cada pedido depende de acordarse de todo, buscar mensajes o resolver a las apuradas, el trabajo se vuelve más pesado. En cambio, cuando los pasos básicos están claros, es más fácil cumplir, detectar lo que falta y atender una oportunidad sin desordenar lo que ya tenemos.</a:t>
            </a:r>
            <a:endParaRPr sz="1400" b="0" i="0" u="none" strike="noStrike" cap="none">
              <a:solidFill>
                <a:srgbClr val="000000"/>
              </a:solidFill>
              <a:latin typeface="Arial"/>
              <a:ea typeface="Arial"/>
              <a:cs typeface="Arial"/>
              <a:sym typeface="Arial"/>
            </a:endParaRPr>
          </a:p>
          <a:p>
            <a:pPr marL="0" marR="0" lvl="0" indent="0" algn="l" rtl="0">
              <a:lnSpc>
                <a:spcPct val="115000"/>
              </a:lnSpc>
              <a:spcBef>
                <a:spcPts val="1200"/>
              </a:spcBef>
              <a:spcAft>
                <a:spcPts val="1200"/>
              </a:spcAft>
              <a:buClr>
                <a:srgbClr val="000000"/>
              </a:buClr>
              <a:buSzPts val="1400"/>
              <a:buFont typeface="Arial"/>
              <a:buNone/>
            </a:pPr>
            <a:r>
              <a:rPr lang="es-AR" sz="1400" b="0" i="0" u="none" strike="noStrike" cap="none">
                <a:solidFill>
                  <a:srgbClr val="000000"/>
                </a:solidFill>
                <a:latin typeface="Arial"/>
                <a:ea typeface="Arial"/>
                <a:cs typeface="Arial"/>
                <a:sym typeface="Arial"/>
              </a:rPr>
              <a:t>No buscamos trabajar como una empresa grande. Buscamos que el día a día sea un poco más previsible y menos urgente.”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66"/>
        <p:cNvGrpSpPr/>
        <p:nvPr/>
      </p:nvGrpSpPr>
      <p:grpSpPr>
        <a:xfrm>
          <a:off x="0" y="0"/>
          <a:ext cx="0" cy="0"/>
          <a:chOff x="0" y="0"/>
          <a:chExt cx="0" cy="0"/>
        </a:xfrm>
      </p:grpSpPr>
      <p:sp>
        <p:nvSpPr>
          <p:cNvPr id="167" name="Google Shape;167;p8"/>
          <p:cNvSpPr/>
          <p:nvPr/>
        </p:nvSpPr>
        <p:spPr>
          <a:xfrm>
            <a:off x="0" y="0"/>
            <a:ext cx="12192000" cy="6858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8" name="Google Shape;168;p8"/>
          <p:cNvSpPr/>
          <p:nvPr/>
        </p:nvSpPr>
        <p:spPr>
          <a:xfrm>
            <a:off x="533400" y="1352550"/>
            <a:ext cx="4953000" cy="2667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237"/>
              <a:buFont typeface="Arial"/>
              <a:buNone/>
            </a:pPr>
            <a:r>
              <a:rPr lang="es-AR" sz="1237" b="1" i="0" u="none" strike="noStrike" cap="none">
                <a:solidFill>
                  <a:srgbClr val="3D8DFF"/>
                </a:solidFill>
                <a:latin typeface="Arial"/>
                <a:ea typeface="Arial"/>
                <a:cs typeface="Arial"/>
                <a:sym typeface="Arial"/>
              </a:rPr>
              <a:t>SEÑALES</a:t>
            </a:r>
            <a:endParaRPr sz="1400" b="0" i="0" u="none" strike="noStrike" cap="none">
              <a:solidFill>
                <a:srgbClr val="000000"/>
              </a:solidFill>
              <a:latin typeface="Arial"/>
              <a:ea typeface="Arial"/>
              <a:cs typeface="Arial"/>
              <a:sym typeface="Arial"/>
            </a:endParaRPr>
          </a:p>
        </p:txBody>
      </p:sp>
      <p:sp>
        <p:nvSpPr>
          <p:cNvPr id="169" name="Google Shape;169;p8"/>
          <p:cNvSpPr/>
          <p:nvPr/>
        </p:nvSpPr>
        <p:spPr>
          <a:xfrm>
            <a:off x="533400" y="323850"/>
            <a:ext cx="10668000" cy="85725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3450"/>
              <a:buFont typeface="Arial"/>
              <a:buNone/>
            </a:pPr>
            <a:r>
              <a:rPr lang="es-AR" sz="3450" b="1" i="0" u="none" strike="noStrike" cap="none">
                <a:solidFill>
                  <a:srgbClr val="111111"/>
                </a:solidFill>
                <a:latin typeface="Arial"/>
                <a:ea typeface="Arial"/>
                <a:cs typeface="Arial"/>
                <a:sym typeface="Arial"/>
              </a:rPr>
              <a:t>Se desordena cuando cada caso empieza de cero</a:t>
            </a:r>
            <a:endParaRPr sz="1400" b="0" i="0" u="none" strike="noStrike" cap="none">
              <a:solidFill>
                <a:srgbClr val="000000"/>
              </a:solidFill>
              <a:latin typeface="Arial"/>
              <a:ea typeface="Arial"/>
              <a:cs typeface="Arial"/>
              <a:sym typeface="Arial"/>
            </a:endParaRPr>
          </a:p>
        </p:txBody>
      </p:sp>
      <p:sp>
        <p:nvSpPr>
          <p:cNvPr id="170" name="Google Shape;170;p8"/>
          <p:cNvSpPr/>
          <p:nvPr/>
        </p:nvSpPr>
        <p:spPr>
          <a:xfrm>
            <a:off x="533400" y="6362700"/>
            <a:ext cx="11125200" cy="9525"/>
          </a:xfrm>
          <a:prstGeom prst="rect">
            <a:avLst/>
          </a:prstGeom>
          <a:solidFill>
            <a:srgbClr val="D5D7DA"/>
          </a:solidFill>
          <a:ln w="9525" cap="flat" cmpd="sng">
            <a:solidFill>
              <a:srgbClr val="D5D7D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1" name="Google Shape;171;p8"/>
          <p:cNvSpPr/>
          <p:nvPr/>
        </p:nvSpPr>
        <p:spPr>
          <a:xfrm>
            <a:off x="533400" y="6477000"/>
            <a:ext cx="9334500" cy="209550"/>
          </a:xfrm>
          <a:prstGeom prst="rect">
            <a:avLst/>
          </a:prstGeom>
          <a:noFill/>
          <a:ln>
            <a:noFill/>
          </a:ln>
        </p:spPr>
        <p:txBody>
          <a:bodyPr spcFirstLastPara="1" wrap="square" lIns="91425" tIns="45700" rIns="91425" bIns="45700" anchor="t" anchorCtr="0">
            <a:normAutofit/>
          </a:bodyPr>
          <a:lstStyle/>
          <a:p>
            <a:pPr marL="0" marR="0" lvl="0" indent="0" algn="l" rtl="0">
              <a:lnSpc>
                <a:spcPct val="70000"/>
              </a:lnSpc>
              <a:spcBef>
                <a:spcPts val="0"/>
              </a:spcBef>
              <a:spcAft>
                <a:spcPts val="0"/>
              </a:spcAft>
              <a:buClr>
                <a:srgbClr val="000000"/>
              </a:buClr>
              <a:buSzPts val="1096"/>
              <a:buFont typeface="Arial"/>
              <a:buNone/>
            </a:pPr>
            <a:endParaRPr sz="1096" b="0" i="0" u="none" strike="noStrike" cap="none">
              <a:solidFill>
                <a:schemeClr val="dk1"/>
              </a:solidFill>
              <a:latin typeface="Calibri"/>
              <a:ea typeface="Calibri"/>
              <a:cs typeface="Calibri"/>
              <a:sym typeface="Calibri"/>
            </a:endParaRPr>
          </a:p>
        </p:txBody>
      </p:sp>
      <p:sp>
        <p:nvSpPr>
          <p:cNvPr id="172" name="Google Shape;172;p8"/>
          <p:cNvSpPr/>
          <p:nvPr/>
        </p:nvSpPr>
        <p:spPr>
          <a:xfrm>
            <a:off x="10287000" y="6477000"/>
            <a:ext cx="1371600" cy="209550"/>
          </a:xfrm>
          <a:prstGeom prst="rect">
            <a:avLst/>
          </a:prstGeom>
          <a:noFill/>
          <a:ln>
            <a:noFill/>
          </a:ln>
        </p:spPr>
        <p:txBody>
          <a:bodyPr spcFirstLastPara="1" wrap="square" lIns="91425" tIns="45700" rIns="91425" bIns="45700" anchor="t" anchorCtr="0">
            <a:normAutofit/>
          </a:bodyPr>
          <a:lstStyle/>
          <a:p>
            <a:pPr marL="0" marR="0" lvl="0" indent="0" algn="r" rtl="0">
              <a:lnSpc>
                <a:spcPct val="80000"/>
              </a:lnSpc>
              <a:spcBef>
                <a:spcPts val="0"/>
              </a:spcBef>
              <a:spcAft>
                <a:spcPts val="0"/>
              </a:spcAft>
              <a:buClr>
                <a:srgbClr val="000000"/>
              </a:buClr>
              <a:buSzPts val="874"/>
              <a:buFont typeface="Arial"/>
              <a:buNone/>
            </a:pPr>
            <a:r>
              <a:rPr lang="es-AR" sz="874" b="0" i="0" u="none" strike="noStrike" cap="none">
                <a:solidFill>
                  <a:srgbClr val="5F6670"/>
                </a:solidFill>
                <a:latin typeface="Arial"/>
                <a:ea typeface="Arial"/>
                <a:cs typeface="Arial"/>
                <a:sym typeface="Arial"/>
              </a:rPr>
              <a:t>M4 · 8</a:t>
            </a:r>
            <a:endParaRPr sz="1400" b="0" i="0" u="none" strike="noStrike" cap="none">
              <a:solidFill>
                <a:srgbClr val="000000"/>
              </a:solidFill>
              <a:latin typeface="Arial"/>
              <a:ea typeface="Arial"/>
              <a:cs typeface="Arial"/>
              <a:sym typeface="Arial"/>
            </a:endParaRPr>
          </a:p>
        </p:txBody>
      </p:sp>
      <p:sp>
        <p:nvSpPr>
          <p:cNvPr id="173" name="Google Shape;173;p8"/>
          <p:cNvSpPr/>
          <p:nvPr/>
        </p:nvSpPr>
        <p:spPr>
          <a:xfrm>
            <a:off x="533400" y="2514600"/>
            <a:ext cx="2362200" cy="3048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5"/>
              <a:buFont typeface="Arial"/>
              <a:buNone/>
            </a:pPr>
            <a:r>
              <a:rPr lang="es-AR" sz="1665" b="1" i="0" u="none" strike="noStrike" cap="none">
                <a:solidFill>
                  <a:srgbClr val="3D8DFF"/>
                </a:solidFill>
                <a:latin typeface="Arial"/>
                <a:ea typeface="Arial"/>
                <a:cs typeface="Arial"/>
                <a:sym typeface="Arial"/>
              </a:rPr>
              <a:t>01</a:t>
            </a:r>
            <a:endParaRPr sz="1400" b="0" i="0" u="none" strike="noStrike" cap="none">
              <a:solidFill>
                <a:srgbClr val="000000"/>
              </a:solidFill>
              <a:latin typeface="Arial"/>
              <a:ea typeface="Arial"/>
              <a:cs typeface="Arial"/>
              <a:sym typeface="Arial"/>
            </a:endParaRPr>
          </a:p>
        </p:txBody>
      </p:sp>
      <p:sp>
        <p:nvSpPr>
          <p:cNvPr id="174" name="Google Shape;174;p8"/>
          <p:cNvSpPr/>
          <p:nvPr/>
        </p:nvSpPr>
        <p:spPr>
          <a:xfrm>
            <a:off x="533400" y="2943225"/>
            <a:ext cx="2362200" cy="3238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4"/>
              <a:buFont typeface="Arial"/>
              <a:buNone/>
            </a:pPr>
            <a:r>
              <a:rPr lang="es-AR" sz="1664" b="1" i="0" u="none" strike="noStrike" cap="none">
                <a:solidFill>
                  <a:srgbClr val="111111"/>
                </a:solidFill>
                <a:latin typeface="Arial"/>
                <a:ea typeface="Arial"/>
                <a:cs typeface="Arial"/>
                <a:sym typeface="Arial"/>
              </a:rPr>
              <a:t>Faltan datos</a:t>
            </a:r>
            <a:endParaRPr sz="1400" b="0" i="0" u="none" strike="noStrike" cap="none">
              <a:solidFill>
                <a:srgbClr val="000000"/>
              </a:solidFill>
              <a:latin typeface="Arial"/>
              <a:ea typeface="Arial"/>
              <a:cs typeface="Arial"/>
              <a:sym typeface="Arial"/>
            </a:endParaRPr>
          </a:p>
        </p:txBody>
      </p:sp>
      <p:sp>
        <p:nvSpPr>
          <p:cNvPr id="175" name="Google Shape;175;p8"/>
          <p:cNvSpPr/>
          <p:nvPr/>
        </p:nvSpPr>
        <p:spPr>
          <a:xfrm>
            <a:off x="533400" y="3381375"/>
            <a:ext cx="2362200" cy="6477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407"/>
              <a:buFont typeface="Arial"/>
              <a:buNone/>
            </a:pPr>
            <a:r>
              <a:rPr lang="es-AR" sz="1407" b="0" i="0" u="none" strike="noStrike" cap="none">
                <a:solidFill>
                  <a:srgbClr val="5F6670"/>
                </a:solidFill>
                <a:latin typeface="Arial"/>
                <a:ea typeface="Arial"/>
                <a:cs typeface="Arial"/>
                <a:sym typeface="Arial"/>
              </a:rPr>
              <a:t>El pedido llega sin medidas, modelo, fecha o forma de entrega.</a:t>
            </a:r>
            <a:endParaRPr sz="1400" b="0" i="0" u="none" strike="noStrike" cap="none">
              <a:solidFill>
                <a:srgbClr val="000000"/>
              </a:solidFill>
              <a:latin typeface="Arial"/>
              <a:ea typeface="Arial"/>
              <a:cs typeface="Arial"/>
              <a:sym typeface="Arial"/>
            </a:endParaRPr>
          </a:p>
        </p:txBody>
      </p:sp>
      <p:sp>
        <p:nvSpPr>
          <p:cNvPr id="176" name="Google Shape;176;p8"/>
          <p:cNvSpPr/>
          <p:nvPr/>
        </p:nvSpPr>
        <p:spPr>
          <a:xfrm>
            <a:off x="3390900" y="2514600"/>
            <a:ext cx="2362200" cy="3048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5"/>
              <a:buFont typeface="Arial"/>
              <a:buNone/>
            </a:pPr>
            <a:r>
              <a:rPr lang="es-AR" sz="1665" b="1" i="0" u="none" strike="noStrike" cap="none">
                <a:solidFill>
                  <a:srgbClr val="3D8DFF"/>
                </a:solidFill>
                <a:latin typeface="Arial"/>
                <a:ea typeface="Arial"/>
                <a:cs typeface="Arial"/>
                <a:sym typeface="Arial"/>
              </a:rPr>
              <a:t>02</a:t>
            </a:r>
            <a:endParaRPr sz="1400" b="0" i="0" u="none" strike="noStrike" cap="none">
              <a:solidFill>
                <a:srgbClr val="000000"/>
              </a:solidFill>
              <a:latin typeface="Arial"/>
              <a:ea typeface="Arial"/>
              <a:cs typeface="Arial"/>
              <a:sym typeface="Arial"/>
            </a:endParaRPr>
          </a:p>
        </p:txBody>
      </p:sp>
      <p:sp>
        <p:nvSpPr>
          <p:cNvPr id="177" name="Google Shape;177;p8"/>
          <p:cNvSpPr/>
          <p:nvPr/>
        </p:nvSpPr>
        <p:spPr>
          <a:xfrm>
            <a:off x="3390900" y="2943225"/>
            <a:ext cx="2362200" cy="3238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4"/>
              <a:buFont typeface="Arial"/>
              <a:buNone/>
            </a:pPr>
            <a:r>
              <a:rPr lang="es-AR" sz="1664" b="1" i="0" u="none" strike="noStrike" cap="none">
                <a:solidFill>
                  <a:srgbClr val="111111"/>
                </a:solidFill>
                <a:latin typeface="Arial"/>
                <a:ea typeface="Arial"/>
                <a:cs typeface="Arial"/>
                <a:sym typeface="Arial"/>
              </a:rPr>
              <a:t>Se improvisa</a:t>
            </a:r>
            <a:endParaRPr sz="1400" b="0" i="0" u="none" strike="noStrike" cap="none">
              <a:solidFill>
                <a:srgbClr val="000000"/>
              </a:solidFill>
              <a:latin typeface="Arial"/>
              <a:ea typeface="Arial"/>
              <a:cs typeface="Arial"/>
              <a:sym typeface="Arial"/>
            </a:endParaRPr>
          </a:p>
        </p:txBody>
      </p:sp>
      <p:sp>
        <p:nvSpPr>
          <p:cNvPr id="178" name="Google Shape;178;p8"/>
          <p:cNvSpPr/>
          <p:nvPr/>
        </p:nvSpPr>
        <p:spPr>
          <a:xfrm>
            <a:off x="3390900" y="3381375"/>
            <a:ext cx="2362200" cy="6477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407"/>
              <a:buFont typeface="Arial"/>
              <a:buNone/>
            </a:pPr>
            <a:r>
              <a:rPr lang="es-AR" sz="1407" b="0" i="0" u="none" strike="noStrike" cap="none">
                <a:solidFill>
                  <a:srgbClr val="5F6670"/>
                </a:solidFill>
                <a:latin typeface="Arial"/>
                <a:ea typeface="Arial"/>
                <a:cs typeface="Arial"/>
                <a:sym typeface="Arial"/>
              </a:rPr>
              <a:t>Cada presupuesto se arma sin una base clara de opciones y precios.</a:t>
            </a:r>
            <a:endParaRPr sz="1400" b="0" i="0" u="none" strike="noStrike" cap="none">
              <a:solidFill>
                <a:srgbClr val="000000"/>
              </a:solidFill>
              <a:latin typeface="Arial"/>
              <a:ea typeface="Arial"/>
              <a:cs typeface="Arial"/>
              <a:sym typeface="Arial"/>
            </a:endParaRPr>
          </a:p>
        </p:txBody>
      </p:sp>
      <p:sp>
        <p:nvSpPr>
          <p:cNvPr id="179" name="Google Shape;179;p8"/>
          <p:cNvSpPr/>
          <p:nvPr/>
        </p:nvSpPr>
        <p:spPr>
          <a:xfrm>
            <a:off x="6248400" y="2514600"/>
            <a:ext cx="2362200" cy="3048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5"/>
              <a:buFont typeface="Arial"/>
              <a:buNone/>
            </a:pPr>
            <a:r>
              <a:rPr lang="es-AR" sz="1665" b="1" i="0" u="none" strike="noStrike" cap="none">
                <a:solidFill>
                  <a:srgbClr val="3D8DFF"/>
                </a:solidFill>
                <a:latin typeface="Arial"/>
                <a:ea typeface="Arial"/>
                <a:cs typeface="Arial"/>
                <a:sym typeface="Arial"/>
              </a:rPr>
              <a:t>03</a:t>
            </a:r>
            <a:endParaRPr sz="1400" b="0" i="0" u="none" strike="noStrike" cap="none">
              <a:solidFill>
                <a:srgbClr val="000000"/>
              </a:solidFill>
              <a:latin typeface="Arial"/>
              <a:ea typeface="Arial"/>
              <a:cs typeface="Arial"/>
              <a:sym typeface="Arial"/>
            </a:endParaRPr>
          </a:p>
        </p:txBody>
      </p:sp>
      <p:sp>
        <p:nvSpPr>
          <p:cNvPr id="180" name="Google Shape;180;p8"/>
          <p:cNvSpPr/>
          <p:nvPr/>
        </p:nvSpPr>
        <p:spPr>
          <a:xfrm>
            <a:off x="6248400" y="2943225"/>
            <a:ext cx="2362200" cy="3238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4"/>
              <a:buFont typeface="Arial"/>
              <a:buNone/>
            </a:pPr>
            <a:r>
              <a:rPr lang="es-AR" sz="1664" b="1" i="0" u="none" strike="noStrike" cap="none">
                <a:solidFill>
                  <a:srgbClr val="111111"/>
                </a:solidFill>
                <a:latin typeface="Arial"/>
                <a:ea typeface="Arial"/>
                <a:cs typeface="Arial"/>
                <a:sym typeface="Arial"/>
              </a:rPr>
              <a:t>No se registra</a:t>
            </a:r>
            <a:endParaRPr sz="1400" b="0" i="0" u="none" strike="noStrike" cap="none">
              <a:solidFill>
                <a:srgbClr val="000000"/>
              </a:solidFill>
              <a:latin typeface="Arial"/>
              <a:ea typeface="Arial"/>
              <a:cs typeface="Arial"/>
              <a:sym typeface="Arial"/>
            </a:endParaRPr>
          </a:p>
        </p:txBody>
      </p:sp>
      <p:sp>
        <p:nvSpPr>
          <p:cNvPr id="181" name="Google Shape;181;p8"/>
          <p:cNvSpPr/>
          <p:nvPr/>
        </p:nvSpPr>
        <p:spPr>
          <a:xfrm>
            <a:off x="6248400" y="3381375"/>
            <a:ext cx="2362200" cy="6477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407"/>
              <a:buFont typeface="Arial"/>
              <a:buNone/>
            </a:pPr>
            <a:r>
              <a:rPr lang="es-AR" sz="1407" b="0" i="0" u="none" strike="noStrike" cap="none">
                <a:solidFill>
                  <a:srgbClr val="5F6670"/>
                </a:solidFill>
                <a:latin typeface="Arial"/>
                <a:ea typeface="Arial"/>
                <a:cs typeface="Arial"/>
                <a:sym typeface="Arial"/>
              </a:rPr>
              <a:t>La información queda en la memoria o en un mensaje perdido.</a:t>
            </a:r>
            <a:endParaRPr sz="1400" b="0" i="0" u="none" strike="noStrike" cap="none">
              <a:solidFill>
                <a:srgbClr val="000000"/>
              </a:solidFill>
              <a:latin typeface="Arial"/>
              <a:ea typeface="Arial"/>
              <a:cs typeface="Arial"/>
              <a:sym typeface="Arial"/>
            </a:endParaRPr>
          </a:p>
        </p:txBody>
      </p:sp>
      <p:sp>
        <p:nvSpPr>
          <p:cNvPr id="182" name="Google Shape;182;p8"/>
          <p:cNvSpPr/>
          <p:nvPr/>
        </p:nvSpPr>
        <p:spPr>
          <a:xfrm>
            <a:off x="9105900" y="2514600"/>
            <a:ext cx="2362200" cy="3048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5"/>
              <a:buFont typeface="Arial"/>
              <a:buNone/>
            </a:pPr>
            <a:r>
              <a:rPr lang="es-AR" sz="1665" b="1" i="0" u="none" strike="noStrike" cap="none">
                <a:solidFill>
                  <a:srgbClr val="3D8DFF"/>
                </a:solidFill>
                <a:latin typeface="Arial"/>
                <a:ea typeface="Arial"/>
                <a:cs typeface="Arial"/>
                <a:sym typeface="Arial"/>
              </a:rPr>
              <a:t>04</a:t>
            </a:r>
            <a:endParaRPr sz="1400" b="0" i="0" u="none" strike="noStrike" cap="none">
              <a:solidFill>
                <a:srgbClr val="000000"/>
              </a:solidFill>
              <a:latin typeface="Arial"/>
              <a:ea typeface="Arial"/>
              <a:cs typeface="Arial"/>
              <a:sym typeface="Arial"/>
            </a:endParaRPr>
          </a:p>
        </p:txBody>
      </p:sp>
      <p:sp>
        <p:nvSpPr>
          <p:cNvPr id="183" name="Google Shape;183;p8"/>
          <p:cNvSpPr/>
          <p:nvPr/>
        </p:nvSpPr>
        <p:spPr>
          <a:xfrm>
            <a:off x="9105900" y="2943225"/>
            <a:ext cx="2362200" cy="3238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4"/>
              <a:buFont typeface="Arial"/>
              <a:buNone/>
            </a:pPr>
            <a:r>
              <a:rPr lang="es-AR" sz="1664" b="1" i="0" u="none" strike="noStrike" cap="none">
                <a:solidFill>
                  <a:srgbClr val="111111"/>
                </a:solidFill>
                <a:latin typeface="Arial"/>
                <a:ea typeface="Arial"/>
                <a:cs typeface="Arial"/>
                <a:sym typeface="Arial"/>
              </a:rPr>
              <a:t>Se corrige tarde</a:t>
            </a:r>
            <a:endParaRPr sz="1400" b="0" i="0" u="none" strike="noStrike" cap="none">
              <a:solidFill>
                <a:srgbClr val="000000"/>
              </a:solidFill>
              <a:latin typeface="Arial"/>
              <a:ea typeface="Arial"/>
              <a:cs typeface="Arial"/>
              <a:sym typeface="Arial"/>
            </a:endParaRPr>
          </a:p>
        </p:txBody>
      </p:sp>
      <p:sp>
        <p:nvSpPr>
          <p:cNvPr id="184" name="Google Shape;184;p8"/>
          <p:cNvSpPr/>
          <p:nvPr/>
        </p:nvSpPr>
        <p:spPr>
          <a:xfrm>
            <a:off x="9105900" y="3381375"/>
            <a:ext cx="2362200" cy="6477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407"/>
              <a:buFont typeface="Arial"/>
              <a:buNone/>
            </a:pPr>
            <a:r>
              <a:rPr lang="es-AR" sz="1407" b="0" i="0" u="none" strike="noStrike" cap="none">
                <a:solidFill>
                  <a:srgbClr val="5F6670"/>
                </a:solidFill>
                <a:latin typeface="Arial"/>
                <a:ea typeface="Arial"/>
                <a:cs typeface="Arial"/>
                <a:sym typeface="Arial"/>
              </a:rPr>
              <a:t>El error aparece cuando ya se produjo, se preparó o se prometió algo.</a:t>
            </a:r>
            <a:endParaRPr sz="1400" b="0" i="0" u="none" strike="noStrike" cap="none">
              <a:solidFill>
                <a:srgbClr val="000000"/>
              </a:solidFill>
              <a:latin typeface="Arial"/>
              <a:ea typeface="Arial"/>
              <a:cs typeface="Arial"/>
              <a:sym typeface="Arial"/>
            </a:endParaRPr>
          </a:p>
        </p:txBody>
      </p:sp>
      <p:sp>
        <p:nvSpPr>
          <p:cNvPr id="185" name="Google Shape;185;p8"/>
          <p:cNvSpPr/>
          <p:nvPr/>
        </p:nvSpPr>
        <p:spPr>
          <a:xfrm>
            <a:off x="533400" y="5181600"/>
            <a:ext cx="11125200" cy="323850"/>
          </a:xfrm>
          <a:prstGeom prst="rect">
            <a:avLst/>
          </a:prstGeom>
          <a:noFill/>
          <a:ln>
            <a:noFill/>
          </a:ln>
        </p:spPr>
        <p:txBody>
          <a:bodyPr spcFirstLastPara="1" wrap="square" lIns="91425" tIns="45700" rIns="91425" bIns="45700" anchor="t" anchorCtr="0">
            <a:normAutofit/>
          </a:bodyPr>
          <a:lstStyle/>
          <a:p>
            <a:pPr marL="0" marR="0" lvl="0" indent="0" algn="ctr" rtl="0">
              <a:lnSpc>
                <a:spcPct val="80000"/>
              </a:lnSpc>
              <a:spcBef>
                <a:spcPts val="0"/>
              </a:spcBef>
              <a:spcAft>
                <a:spcPts val="0"/>
              </a:spcAft>
              <a:buClr>
                <a:srgbClr val="000000"/>
              </a:buClr>
              <a:buSzPts val="1660"/>
              <a:buFont typeface="Arial"/>
              <a:buNone/>
            </a:pPr>
            <a:r>
              <a:rPr lang="es-AR" sz="1660" b="0" i="0" u="none" strike="noStrike" cap="none">
                <a:solidFill>
                  <a:srgbClr val="5F6670"/>
                </a:solidFill>
                <a:latin typeface="Arial"/>
                <a:ea typeface="Arial"/>
                <a:cs typeface="Arial"/>
                <a:sym typeface="Arial"/>
              </a:rPr>
              <a:t>La claridad reduce trabajo extra y cuida la experiencia del cliente.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90"/>
        <p:cNvGrpSpPr/>
        <p:nvPr/>
      </p:nvGrpSpPr>
      <p:grpSpPr>
        <a:xfrm>
          <a:off x="0" y="0"/>
          <a:ext cx="0" cy="0"/>
          <a:chOff x="0" y="0"/>
          <a:chExt cx="0" cy="0"/>
        </a:xfrm>
      </p:grpSpPr>
      <p:sp>
        <p:nvSpPr>
          <p:cNvPr id="191" name="Google Shape;191;p9"/>
          <p:cNvSpPr/>
          <p:nvPr/>
        </p:nvSpPr>
        <p:spPr>
          <a:xfrm>
            <a:off x="0" y="0"/>
            <a:ext cx="12192000" cy="6858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2" name="Google Shape;192;p9"/>
          <p:cNvSpPr/>
          <p:nvPr/>
        </p:nvSpPr>
        <p:spPr>
          <a:xfrm>
            <a:off x="533400" y="1352550"/>
            <a:ext cx="4953000" cy="2667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237"/>
              <a:buFont typeface="Arial"/>
              <a:buNone/>
            </a:pPr>
            <a:r>
              <a:rPr lang="es-AR" sz="1237" b="1" i="0" u="none" strike="noStrike" cap="none">
                <a:solidFill>
                  <a:srgbClr val="3D8DFF"/>
                </a:solidFill>
                <a:latin typeface="Arial"/>
                <a:ea typeface="Arial"/>
                <a:cs typeface="Arial"/>
                <a:sym typeface="Arial"/>
              </a:rPr>
              <a:t>HERRAMIENTA 1</a:t>
            </a:r>
            <a:endParaRPr sz="1400" b="0" i="0" u="none" strike="noStrike" cap="none">
              <a:solidFill>
                <a:srgbClr val="000000"/>
              </a:solidFill>
              <a:latin typeface="Arial"/>
              <a:ea typeface="Arial"/>
              <a:cs typeface="Arial"/>
              <a:sym typeface="Arial"/>
            </a:endParaRPr>
          </a:p>
        </p:txBody>
      </p:sp>
      <p:sp>
        <p:nvSpPr>
          <p:cNvPr id="193" name="Google Shape;193;p9"/>
          <p:cNvSpPr/>
          <p:nvPr/>
        </p:nvSpPr>
        <p:spPr>
          <a:xfrm>
            <a:off x="533400" y="323850"/>
            <a:ext cx="10668000" cy="85725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3450"/>
              <a:buFont typeface="Arial"/>
              <a:buNone/>
            </a:pPr>
            <a:r>
              <a:rPr lang="es-AR" sz="3450" b="1" i="0" u="none" strike="noStrike" cap="none">
                <a:solidFill>
                  <a:srgbClr val="111111"/>
                </a:solidFill>
                <a:latin typeface="Arial"/>
                <a:ea typeface="Arial"/>
                <a:cs typeface="Arial"/>
                <a:sym typeface="Arial"/>
              </a:rPr>
              <a:t>Un estándar simple ayuda a repetir bien una tarea</a:t>
            </a:r>
            <a:endParaRPr sz="1400" b="0" i="0" u="none" strike="noStrike" cap="none">
              <a:solidFill>
                <a:srgbClr val="000000"/>
              </a:solidFill>
              <a:latin typeface="Arial"/>
              <a:ea typeface="Arial"/>
              <a:cs typeface="Arial"/>
              <a:sym typeface="Arial"/>
            </a:endParaRPr>
          </a:p>
        </p:txBody>
      </p:sp>
      <p:sp>
        <p:nvSpPr>
          <p:cNvPr id="194" name="Google Shape;194;p9"/>
          <p:cNvSpPr/>
          <p:nvPr/>
        </p:nvSpPr>
        <p:spPr>
          <a:xfrm>
            <a:off x="533400" y="6362700"/>
            <a:ext cx="11125200" cy="9525"/>
          </a:xfrm>
          <a:prstGeom prst="rect">
            <a:avLst/>
          </a:prstGeom>
          <a:solidFill>
            <a:srgbClr val="D5D7DA"/>
          </a:solidFill>
          <a:ln w="9525" cap="flat" cmpd="sng">
            <a:solidFill>
              <a:srgbClr val="D5D7D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5" name="Google Shape;195;p9"/>
          <p:cNvSpPr/>
          <p:nvPr/>
        </p:nvSpPr>
        <p:spPr>
          <a:xfrm>
            <a:off x="533400" y="6477000"/>
            <a:ext cx="9334500" cy="209550"/>
          </a:xfrm>
          <a:prstGeom prst="rect">
            <a:avLst/>
          </a:prstGeom>
          <a:noFill/>
          <a:ln>
            <a:noFill/>
          </a:ln>
        </p:spPr>
        <p:txBody>
          <a:bodyPr spcFirstLastPara="1" wrap="square" lIns="91425" tIns="45700" rIns="91425" bIns="45700" anchor="t" anchorCtr="0">
            <a:normAutofit/>
          </a:bodyPr>
          <a:lstStyle/>
          <a:p>
            <a:pPr marL="0" marR="0" lvl="0" indent="0" algn="l" rtl="0">
              <a:lnSpc>
                <a:spcPct val="70000"/>
              </a:lnSpc>
              <a:spcBef>
                <a:spcPts val="0"/>
              </a:spcBef>
              <a:spcAft>
                <a:spcPts val="0"/>
              </a:spcAft>
              <a:buClr>
                <a:srgbClr val="000000"/>
              </a:buClr>
              <a:buSzPts val="1096"/>
              <a:buFont typeface="Arial"/>
              <a:buNone/>
            </a:pPr>
            <a:endParaRPr sz="1096" b="0" i="0" u="none" strike="noStrike" cap="none">
              <a:solidFill>
                <a:schemeClr val="dk1"/>
              </a:solidFill>
              <a:latin typeface="Calibri"/>
              <a:ea typeface="Calibri"/>
              <a:cs typeface="Calibri"/>
              <a:sym typeface="Calibri"/>
            </a:endParaRPr>
          </a:p>
        </p:txBody>
      </p:sp>
      <p:sp>
        <p:nvSpPr>
          <p:cNvPr id="196" name="Google Shape;196;p9"/>
          <p:cNvSpPr/>
          <p:nvPr/>
        </p:nvSpPr>
        <p:spPr>
          <a:xfrm>
            <a:off x="10287000" y="6477000"/>
            <a:ext cx="1371600" cy="209550"/>
          </a:xfrm>
          <a:prstGeom prst="rect">
            <a:avLst/>
          </a:prstGeom>
          <a:noFill/>
          <a:ln>
            <a:noFill/>
          </a:ln>
        </p:spPr>
        <p:txBody>
          <a:bodyPr spcFirstLastPara="1" wrap="square" lIns="91425" tIns="45700" rIns="91425" bIns="45700" anchor="t" anchorCtr="0">
            <a:normAutofit/>
          </a:bodyPr>
          <a:lstStyle/>
          <a:p>
            <a:pPr marL="0" marR="0" lvl="0" indent="0" algn="r" rtl="0">
              <a:lnSpc>
                <a:spcPct val="80000"/>
              </a:lnSpc>
              <a:spcBef>
                <a:spcPts val="0"/>
              </a:spcBef>
              <a:spcAft>
                <a:spcPts val="0"/>
              </a:spcAft>
              <a:buClr>
                <a:srgbClr val="000000"/>
              </a:buClr>
              <a:buSzPts val="874"/>
              <a:buFont typeface="Arial"/>
              <a:buNone/>
            </a:pPr>
            <a:r>
              <a:rPr lang="es-AR" sz="874" b="0" i="0" u="none" strike="noStrike" cap="none">
                <a:solidFill>
                  <a:srgbClr val="5F6670"/>
                </a:solidFill>
                <a:latin typeface="Arial"/>
                <a:ea typeface="Arial"/>
                <a:cs typeface="Arial"/>
                <a:sym typeface="Arial"/>
              </a:rPr>
              <a:t>M4 · 9</a:t>
            </a:r>
            <a:endParaRPr sz="1400" b="0" i="0" u="none" strike="noStrike" cap="none">
              <a:solidFill>
                <a:srgbClr val="000000"/>
              </a:solidFill>
              <a:latin typeface="Arial"/>
              <a:ea typeface="Arial"/>
              <a:cs typeface="Arial"/>
              <a:sym typeface="Arial"/>
            </a:endParaRPr>
          </a:p>
        </p:txBody>
      </p:sp>
      <p:sp>
        <p:nvSpPr>
          <p:cNvPr id="197" name="Google Shape;197;p9"/>
          <p:cNvSpPr/>
          <p:nvPr/>
        </p:nvSpPr>
        <p:spPr>
          <a:xfrm>
            <a:off x="1143000" y="2362200"/>
            <a:ext cx="9906000" cy="1238250"/>
          </a:xfrm>
          <a:prstGeom prst="rect">
            <a:avLst/>
          </a:prstGeom>
          <a:solidFill>
            <a:srgbClr val="EDF6FF"/>
          </a:solidFill>
          <a:ln w="9525" cap="flat" cmpd="sng">
            <a:solidFill>
              <a:srgbClr val="EDF6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8" name="Google Shape;198;p9"/>
          <p:cNvSpPr/>
          <p:nvPr/>
        </p:nvSpPr>
        <p:spPr>
          <a:xfrm>
            <a:off x="1524000" y="2619375"/>
            <a:ext cx="9144000" cy="723900"/>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rgbClr val="000000"/>
              </a:buClr>
              <a:buSzPts val="2266"/>
              <a:buFont typeface="Arial"/>
              <a:buNone/>
            </a:pPr>
            <a:r>
              <a:rPr lang="es-AR" sz="2266" b="1" i="0" u="none" strike="noStrike" cap="none">
                <a:solidFill>
                  <a:srgbClr val="111111"/>
                </a:solidFill>
                <a:latin typeface="Arial"/>
                <a:ea typeface="Arial"/>
                <a:cs typeface="Arial"/>
                <a:sym typeface="Arial"/>
              </a:rPr>
              <a:t>La mejor manera que hoy conocemos</a:t>
            </a:r>
            <a:endParaRPr sz="1400" b="0" i="0" u="none" strike="noStrike" cap="none">
              <a:solidFill>
                <a:srgbClr val="000000"/>
              </a:solidFill>
              <a:latin typeface="Arial"/>
              <a:ea typeface="Arial"/>
              <a:cs typeface="Arial"/>
              <a:sym typeface="Arial"/>
            </a:endParaRPr>
          </a:p>
          <a:p>
            <a:pPr marL="0" marR="0" lvl="0" indent="0" algn="ctr" rtl="0">
              <a:lnSpc>
                <a:spcPct val="90000"/>
              </a:lnSpc>
              <a:spcBef>
                <a:spcPts val="0"/>
              </a:spcBef>
              <a:spcAft>
                <a:spcPts val="0"/>
              </a:spcAft>
              <a:buClr>
                <a:srgbClr val="000000"/>
              </a:buClr>
              <a:buSzPts val="2266"/>
              <a:buFont typeface="Arial"/>
              <a:buNone/>
            </a:pPr>
            <a:r>
              <a:rPr lang="es-AR" sz="2266" b="1" i="0" u="none" strike="noStrike" cap="none">
                <a:solidFill>
                  <a:srgbClr val="111111"/>
                </a:solidFill>
                <a:latin typeface="Arial"/>
                <a:ea typeface="Arial"/>
                <a:cs typeface="Arial"/>
                <a:sym typeface="Arial"/>
              </a:rPr>
              <a:t>para realizar una tarea frecuente</a:t>
            </a:r>
            <a:endParaRPr sz="1400" b="0" i="0" u="none" strike="noStrike" cap="none">
              <a:solidFill>
                <a:srgbClr val="000000"/>
              </a:solidFill>
              <a:latin typeface="Arial"/>
              <a:ea typeface="Arial"/>
              <a:cs typeface="Arial"/>
              <a:sym typeface="Arial"/>
            </a:endParaRPr>
          </a:p>
        </p:txBody>
      </p:sp>
      <p:sp>
        <p:nvSpPr>
          <p:cNvPr id="199" name="Google Shape;199;p9"/>
          <p:cNvSpPr/>
          <p:nvPr/>
        </p:nvSpPr>
        <p:spPr>
          <a:xfrm>
            <a:off x="1905000" y="4476750"/>
            <a:ext cx="1966913" cy="685800"/>
          </a:xfrm>
          <a:prstGeom prst="rect">
            <a:avLst/>
          </a:prstGeom>
          <a:solidFill>
            <a:srgbClr val="F1F1F1"/>
          </a:solidFill>
          <a:ln w="9525" cap="flat" cmpd="sng">
            <a:solidFill>
              <a:srgbClr val="F1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0" name="Google Shape;200;p9"/>
          <p:cNvSpPr/>
          <p:nvPr/>
        </p:nvSpPr>
        <p:spPr>
          <a:xfrm>
            <a:off x="2000250" y="4591050"/>
            <a:ext cx="1776413" cy="4572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1650"/>
              <a:buFont typeface="Arial"/>
              <a:buNone/>
            </a:pPr>
            <a:r>
              <a:rPr lang="es-AR" sz="1650" b="0" i="0" u="none" strike="noStrike" cap="none">
                <a:solidFill>
                  <a:srgbClr val="111111"/>
                </a:solidFill>
                <a:latin typeface="Arial"/>
                <a:ea typeface="Arial"/>
                <a:cs typeface="Arial"/>
                <a:sym typeface="Arial"/>
              </a:rPr>
              <a:t>Definir</a:t>
            </a:r>
            <a:endParaRPr sz="1400" b="0" i="0" u="none" strike="noStrike" cap="none">
              <a:solidFill>
                <a:srgbClr val="000000"/>
              </a:solidFill>
              <a:latin typeface="Arial"/>
              <a:ea typeface="Arial"/>
              <a:cs typeface="Arial"/>
              <a:sym typeface="Arial"/>
            </a:endParaRPr>
          </a:p>
        </p:txBody>
      </p:sp>
      <p:sp>
        <p:nvSpPr>
          <p:cNvPr id="201" name="Google Shape;201;p9"/>
          <p:cNvSpPr/>
          <p:nvPr/>
        </p:nvSpPr>
        <p:spPr>
          <a:xfrm>
            <a:off x="3871913" y="4810125"/>
            <a:ext cx="171450" cy="19050"/>
          </a:xfrm>
          <a:prstGeom prst="rect">
            <a:avLst/>
          </a:prstGeom>
          <a:solidFill>
            <a:srgbClr val="111111"/>
          </a:solidFill>
          <a:ln w="9525" cap="flat" cmpd="sng">
            <a:solidFill>
              <a:srgbClr val="11111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2" name="Google Shape;202;p9"/>
          <p:cNvSpPr/>
          <p:nvPr/>
        </p:nvSpPr>
        <p:spPr>
          <a:xfrm>
            <a:off x="4043363" y="4476750"/>
            <a:ext cx="1966913" cy="685800"/>
          </a:xfrm>
          <a:prstGeom prst="rect">
            <a:avLst/>
          </a:prstGeom>
          <a:solidFill>
            <a:srgbClr val="3D8DFF"/>
          </a:solidFill>
          <a:ln w="9525" cap="flat" cmpd="sng">
            <a:solidFill>
              <a:srgbClr val="3D8D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3" name="Google Shape;203;p9"/>
          <p:cNvSpPr/>
          <p:nvPr/>
        </p:nvSpPr>
        <p:spPr>
          <a:xfrm>
            <a:off x="4138613" y="4591050"/>
            <a:ext cx="1776413" cy="4572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1800"/>
              <a:buFont typeface="Arial"/>
              <a:buNone/>
            </a:pPr>
            <a:r>
              <a:rPr lang="es-AR" sz="1800" b="1" i="0" u="none" strike="noStrike" cap="none">
                <a:solidFill>
                  <a:srgbClr val="FFFFFF"/>
                </a:solidFill>
                <a:latin typeface="Arial"/>
                <a:ea typeface="Arial"/>
                <a:cs typeface="Arial"/>
                <a:sym typeface="Arial"/>
              </a:rPr>
              <a:t>Usar</a:t>
            </a:r>
            <a:endParaRPr sz="1400" b="0" i="0" u="none" strike="noStrike" cap="none">
              <a:solidFill>
                <a:srgbClr val="000000"/>
              </a:solidFill>
              <a:latin typeface="Arial"/>
              <a:ea typeface="Arial"/>
              <a:cs typeface="Arial"/>
              <a:sym typeface="Arial"/>
            </a:endParaRPr>
          </a:p>
        </p:txBody>
      </p:sp>
      <p:sp>
        <p:nvSpPr>
          <p:cNvPr id="204" name="Google Shape;204;p9"/>
          <p:cNvSpPr/>
          <p:nvPr/>
        </p:nvSpPr>
        <p:spPr>
          <a:xfrm>
            <a:off x="6010275" y="4810125"/>
            <a:ext cx="171450" cy="19050"/>
          </a:xfrm>
          <a:prstGeom prst="rect">
            <a:avLst/>
          </a:prstGeom>
          <a:solidFill>
            <a:srgbClr val="111111"/>
          </a:solidFill>
          <a:ln w="9525" cap="flat" cmpd="sng">
            <a:solidFill>
              <a:srgbClr val="11111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5" name="Google Shape;205;p9"/>
          <p:cNvSpPr/>
          <p:nvPr/>
        </p:nvSpPr>
        <p:spPr>
          <a:xfrm>
            <a:off x="6181725" y="4476750"/>
            <a:ext cx="1966913" cy="685800"/>
          </a:xfrm>
          <a:prstGeom prst="rect">
            <a:avLst/>
          </a:prstGeom>
          <a:solidFill>
            <a:srgbClr val="F1F1F1"/>
          </a:solidFill>
          <a:ln w="9525" cap="flat" cmpd="sng">
            <a:solidFill>
              <a:srgbClr val="F1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6" name="Google Shape;206;p9"/>
          <p:cNvSpPr/>
          <p:nvPr/>
        </p:nvSpPr>
        <p:spPr>
          <a:xfrm>
            <a:off x="6276975" y="4591050"/>
            <a:ext cx="1776413" cy="4572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1650"/>
              <a:buFont typeface="Arial"/>
              <a:buNone/>
            </a:pPr>
            <a:r>
              <a:rPr lang="es-AR" sz="1650" b="0" i="0" u="none" strike="noStrike" cap="none">
                <a:solidFill>
                  <a:srgbClr val="111111"/>
                </a:solidFill>
                <a:latin typeface="Arial"/>
                <a:ea typeface="Arial"/>
                <a:cs typeface="Arial"/>
                <a:sym typeface="Arial"/>
              </a:rPr>
              <a:t>Observar</a:t>
            </a:r>
            <a:endParaRPr sz="1400" b="0" i="0" u="none" strike="noStrike" cap="none">
              <a:solidFill>
                <a:srgbClr val="000000"/>
              </a:solidFill>
              <a:latin typeface="Arial"/>
              <a:ea typeface="Arial"/>
              <a:cs typeface="Arial"/>
              <a:sym typeface="Arial"/>
            </a:endParaRPr>
          </a:p>
        </p:txBody>
      </p:sp>
      <p:sp>
        <p:nvSpPr>
          <p:cNvPr id="207" name="Google Shape;207;p9"/>
          <p:cNvSpPr/>
          <p:nvPr/>
        </p:nvSpPr>
        <p:spPr>
          <a:xfrm>
            <a:off x="8148638" y="4810125"/>
            <a:ext cx="171450" cy="19050"/>
          </a:xfrm>
          <a:prstGeom prst="rect">
            <a:avLst/>
          </a:prstGeom>
          <a:solidFill>
            <a:srgbClr val="111111"/>
          </a:solidFill>
          <a:ln w="9525" cap="flat" cmpd="sng">
            <a:solidFill>
              <a:srgbClr val="11111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8" name="Google Shape;208;p9"/>
          <p:cNvSpPr/>
          <p:nvPr/>
        </p:nvSpPr>
        <p:spPr>
          <a:xfrm>
            <a:off x="8320088" y="4476750"/>
            <a:ext cx="1966913" cy="685800"/>
          </a:xfrm>
          <a:prstGeom prst="rect">
            <a:avLst/>
          </a:prstGeom>
          <a:solidFill>
            <a:srgbClr val="F1F1F1"/>
          </a:solidFill>
          <a:ln w="9525" cap="flat" cmpd="sng">
            <a:solidFill>
              <a:srgbClr val="F1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9" name="Google Shape;209;p9"/>
          <p:cNvSpPr/>
          <p:nvPr/>
        </p:nvSpPr>
        <p:spPr>
          <a:xfrm>
            <a:off x="8415338" y="4591050"/>
            <a:ext cx="1776413" cy="4572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1650"/>
              <a:buFont typeface="Arial"/>
              <a:buNone/>
            </a:pPr>
            <a:r>
              <a:rPr lang="es-AR" sz="1650" b="0" i="0" u="none" strike="noStrike" cap="none">
                <a:solidFill>
                  <a:srgbClr val="111111"/>
                </a:solidFill>
                <a:latin typeface="Arial"/>
                <a:ea typeface="Arial"/>
                <a:cs typeface="Arial"/>
                <a:sym typeface="Arial"/>
              </a:rPr>
              <a:t>Mejorar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pic>
        <p:nvPicPr>
          <p:cNvPr id="215" name="Google Shape;215;g3fbca4b61e8_0_0"/>
          <p:cNvPicPr preferRelativeResize="0"/>
          <p:nvPr/>
        </p:nvPicPr>
        <p:blipFill>
          <a:blip r:embed="rId3">
            <a:alphaModFix/>
          </a:blip>
          <a:stretch>
            <a:fillRect/>
          </a:stretch>
        </p:blipFill>
        <p:spPr>
          <a:xfrm>
            <a:off x="388250" y="1414875"/>
            <a:ext cx="4334950" cy="5443125"/>
          </a:xfrm>
          <a:prstGeom prst="rect">
            <a:avLst/>
          </a:prstGeom>
          <a:noFill/>
          <a:ln>
            <a:noFill/>
          </a:ln>
        </p:spPr>
      </p:pic>
      <p:pic>
        <p:nvPicPr>
          <p:cNvPr id="216" name="Google Shape;216;g3fbca4b61e8_0_0"/>
          <p:cNvPicPr preferRelativeResize="0"/>
          <p:nvPr/>
        </p:nvPicPr>
        <p:blipFill>
          <a:blip r:embed="rId4">
            <a:alphaModFix/>
          </a:blip>
          <a:stretch>
            <a:fillRect/>
          </a:stretch>
        </p:blipFill>
        <p:spPr>
          <a:xfrm>
            <a:off x="6144100" y="1291160"/>
            <a:ext cx="4334950" cy="5413291"/>
          </a:xfrm>
          <a:prstGeom prst="rect">
            <a:avLst/>
          </a:prstGeom>
          <a:noFill/>
          <a:ln>
            <a:noFill/>
          </a:ln>
        </p:spPr>
      </p:pic>
      <p:sp>
        <p:nvSpPr>
          <p:cNvPr id="217" name="Google Shape;217;g3fbca4b61e8_0_0"/>
          <p:cNvSpPr/>
          <p:nvPr/>
        </p:nvSpPr>
        <p:spPr>
          <a:xfrm>
            <a:off x="533400" y="323850"/>
            <a:ext cx="10668000" cy="857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450"/>
              <a:buFont typeface="Arial"/>
              <a:buNone/>
            </a:pPr>
            <a:r>
              <a:rPr lang="es-AR" sz="3450" b="1">
                <a:solidFill>
                  <a:srgbClr val="111111"/>
                </a:solidFill>
              </a:rPr>
              <a:t>Ejemplo de estándar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22"/>
        <p:cNvGrpSpPr/>
        <p:nvPr/>
      </p:nvGrpSpPr>
      <p:grpSpPr>
        <a:xfrm>
          <a:off x="0" y="0"/>
          <a:ext cx="0" cy="0"/>
          <a:chOff x="0" y="0"/>
          <a:chExt cx="0" cy="0"/>
        </a:xfrm>
      </p:grpSpPr>
      <p:sp>
        <p:nvSpPr>
          <p:cNvPr id="223" name="Google Shape;223;p10"/>
          <p:cNvSpPr/>
          <p:nvPr/>
        </p:nvSpPr>
        <p:spPr>
          <a:xfrm>
            <a:off x="0" y="0"/>
            <a:ext cx="12192000" cy="6858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4" name="Google Shape;224;p10"/>
          <p:cNvSpPr/>
          <p:nvPr/>
        </p:nvSpPr>
        <p:spPr>
          <a:xfrm>
            <a:off x="533400" y="1352550"/>
            <a:ext cx="4953000" cy="2667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237"/>
              <a:buFont typeface="Arial"/>
              <a:buNone/>
            </a:pPr>
            <a:r>
              <a:rPr lang="es-AR" sz="1237" b="1" i="0" u="none" strike="noStrike" cap="none">
                <a:solidFill>
                  <a:srgbClr val="3D8DFF"/>
                </a:solidFill>
                <a:latin typeface="Arial"/>
                <a:ea typeface="Arial"/>
                <a:cs typeface="Arial"/>
                <a:sym typeface="Arial"/>
              </a:rPr>
              <a:t>ESTÁNDAR SIMPLE</a:t>
            </a:r>
            <a:endParaRPr sz="1400" b="0" i="0" u="none" strike="noStrike" cap="none">
              <a:solidFill>
                <a:srgbClr val="000000"/>
              </a:solidFill>
              <a:latin typeface="Arial"/>
              <a:ea typeface="Arial"/>
              <a:cs typeface="Arial"/>
              <a:sym typeface="Arial"/>
            </a:endParaRPr>
          </a:p>
        </p:txBody>
      </p:sp>
      <p:sp>
        <p:nvSpPr>
          <p:cNvPr id="225" name="Google Shape;225;p10"/>
          <p:cNvSpPr/>
          <p:nvPr/>
        </p:nvSpPr>
        <p:spPr>
          <a:xfrm>
            <a:off x="533400" y="323850"/>
            <a:ext cx="10668000" cy="1000125"/>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3450"/>
              <a:buFont typeface="Arial"/>
              <a:buNone/>
            </a:pPr>
            <a:r>
              <a:rPr lang="es-AR" sz="3450" b="1" i="0" u="none" strike="noStrike" cap="none">
                <a:solidFill>
                  <a:srgbClr val="111111"/>
                </a:solidFill>
                <a:latin typeface="Arial"/>
                <a:ea typeface="Arial"/>
                <a:cs typeface="Arial"/>
                <a:sym typeface="Arial"/>
              </a:rPr>
              <a:t>Cinco preguntas que construyen un estándar útil</a:t>
            </a:r>
            <a:endParaRPr sz="3450" b="1" i="0" u="none" strike="noStrike" cap="none">
              <a:solidFill>
                <a:srgbClr val="111111"/>
              </a:solidFill>
              <a:latin typeface="Arial"/>
              <a:ea typeface="Arial"/>
              <a:cs typeface="Arial"/>
              <a:sym typeface="Arial"/>
            </a:endParaRPr>
          </a:p>
        </p:txBody>
      </p:sp>
      <p:sp>
        <p:nvSpPr>
          <p:cNvPr id="226" name="Google Shape;226;p10"/>
          <p:cNvSpPr/>
          <p:nvPr/>
        </p:nvSpPr>
        <p:spPr>
          <a:xfrm>
            <a:off x="533400" y="6362700"/>
            <a:ext cx="11125200" cy="9525"/>
          </a:xfrm>
          <a:prstGeom prst="rect">
            <a:avLst/>
          </a:prstGeom>
          <a:solidFill>
            <a:srgbClr val="D5D7DA"/>
          </a:solidFill>
          <a:ln w="9525" cap="flat" cmpd="sng">
            <a:solidFill>
              <a:srgbClr val="D5D7D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7" name="Google Shape;227;p10"/>
          <p:cNvSpPr/>
          <p:nvPr/>
        </p:nvSpPr>
        <p:spPr>
          <a:xfrm>
            <a:off x="533400" y="6477000"/>
            <a:ext cx="9334500" cy="209550"/>
          </a:xfrm>
          <a:prstGeom prst="rect">
            <a:avLst/>
          </a:prstGeom>
          <a:noFill/>
          <a:ln>
            <a:noFill/>
          </a:ln>
        </p:spPr>
        <p:txBody>
          <a:bodyPr spcFirstLastPara="1" wrap="square" lIns="91425" tIns="45700" rIns="91425" bIns="45700" anchor="t" anchorCtr="0">
            <a:normAutofit/>
          </a:bodyPr>
          <a:lstStyle/>
          <a:p>
            <a:pPr marL="0" marR="0" lvl="0" indent="0" algn="l" rtl="0">
              <a:lnSpc>
                <a:spcPct val="70000"/>
              </a:lnSpc>
              <a:spcBef>
                <a:spcPts val="0"/>
              </a:spcBef>
              <a:spcAft>
                <a:spcPts val="0"/>
              </a:spcAft>
              <a:buClr>
                <a:srgbClr val="000000"/>
              </a:buClr>
              <a:buSzPts val="1096"/>
              <a:buFont typeface="Arial"/>
              <a:buNone/>
            </a:pPr>
            <a:endParaRPr sz="1096" b="0" i="0" u="none" strike="noStrike" cap="none">
              <a:solidFill>
                <a:schemeClr val="dk1"/>
              </a:solidFill>
              <a:latin typeface="Calibri"/>
              <a:ea typeface="Calibri"/>
              <a:cs typeface="Calibri"/>
              <a:sym typeface="Calibri"/>
            </a:endParaRPr>
          </a:p>
        </p:txBody>
      </p:sp>
      <p:sp>
        <p:nvSpPr>
          <p:cNvPr id="228" name="Google Shape;228;p10"/>
          <p:cNvSpPr/>
          <p:nvPr/>
        </p:nvSpPr>
        <p:spPr>
          <a:xfrm>
            <a:off x="10287000" y="6477000"/>
            <a:ext cx="1371600" cy="209550"/>
          </a:xfrm>
          <a:prstGeom prst="rect">
            <a:avLst/>
          </a:prstGeom>
          <a:noFill/>
          <a:ln>
            <a:noFill/>
          </a:ln>
        </p:spPr>
        <p:txBody>
          <a:bodyPr spcFirstLastPara="1" wrap="square" lIns="91425" tIns="45700" rIns="91425" bIns="45700" anchor="t" anchorCtr="0">
            <a:normAutofit/>
          </a:bodyPr>
          <a:lstStyle/>
          <a:p>
            <a:pPr marL="0" marR="0" lvl="0" indent="0" algn="r" rtl="0">
              <a:lnSpc>
                <a:spcPct val="80000"/>
              </a:lnSpc>
              <a:spcBef>
                <a:spcPts val="0"/>
              </a:spcBef>
              <a:spcAft>
                <a:spcPts val="0"/>
              </a:spcAft>
              <a:buClr>
                <a:srgbClr val="000000"/>
              </a:buClr>
              <a:buSzPts val="874"/>
              <a:buFont typeface="Arial"/>
              <a:buNone/>
            </a:pPr>
            <a:r>
              <a:rPr lang="es-AR" sz="874" b="0" i="0" u="none" strike="noStrike" cap="none">
                <a:solidFill>
                  <a:srgbClr val="5F6670"/>
                </a:solidFill>
                <a:latin typeface="Arial"/>
                <a:ea typeface="Arial"/>
                <a:cs typeface="Arial"/>
                <a:sym typeface="Arial"/>
              </a:rPr>
              <a:t>M4 · 10</a:t>
            </a:r>
            <a:endParaRPr sz="1400" b="0" i="0" u="none" strike="noStrike" cap="none">
              <a:solidFill>
                <a:srgbClr val="000000"/>
              </a:solidFill>
              <a:latin typeface="Arial"/>
              <a:ea typeface="Arial"/>
              <a:cs typeface="Arial"/>
              <a:sym typeface="Arial"/>
            </a:endParaRPr>
          </a:p>
        </p:txBody>
      </p:sp>
      <p:sp>
        <p:nvSpPr>
          <p:cNvPr id="229" name="Google Shape;229;p10"/>
          <p:cNvSpPr/>
          <p:nvPr/>
        </p:nvSpPr>
        <p:spPr>
          <a:xfrm>
            <a:off x="793377" y="2176463"/>
            <a:ext cx="23622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s-AR" sz="2000" b="1" i="0" u="none" strike="noStrike" cap="none">
                <a:solidFill>
                  <a:srgbClr val="3D8DFF"/>
                </a:solidFill>
                <a:latin typeface="Arial"/>
                <a:ea typeface="Arial"/>
                <a:cs typeface="Arial"/>
                <a:sym typeface="Arial"/>
              </a:rPr>
              <a:t>1</a:t>
            </a:r>
            <a:endParaRPr sz="1400" b="0" i="0" u="none" strike="noStrike" cap="none">
              <a:solidFill>
                <a:srgbClr val="000000"/>
              </a:solidFill>
              <a:latin typeface="Arial"/>
              <a:ea typeface="Arial"/>
              <a:cs typeface="Arial"/>
              <a:sym typeface="Arial"/>
            </a:endParaRPr>
          </a:p>
        </p:txBody>
      </p:sp>
      <p:sp>
        <p:nvSpPr>
          <p:cNvPr id="230" name="Google Shape;230;p10"/>
          <p:cNvSpPr/>
          <p:nvPr/>
        </p:nvSpPr>
        <p:spPr>
          <a:xfrm>
            <a:off x="793377" y="2605088"/>
            <a:ext cx="2362200" cy="3238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4"/>
              <a:buFont typeface="Arial"/>
              <a:buNone/>
            </a:pPr>
            <a:r>
              <a:rPr lang="es-AR" sz="1664" b="1" i="0" u="none" strike="noStrike" cap="none">
                <a:solidFill>
                  <a:srgbClr val="111111"/>
                </a:solidFill>
                <a:latin typeface="Arial"/>
                <a:ea typeface="Arial"/>
                <a:cs typeface="Arial"/>
                <a:sym typeface="Arial"/>
              </a:rPr>
              <a:t>Inicio</a:t>
            </a:r>
            <a:endParaRPr sz="1400" b="0" i="0" u="none" strike="noStrike" cap="none">
              <a:solidFill>
                <a:srgbClr val="000000"/>
              </a:solidFill>
              <a:latin typeface="Arial"/>
              <a:ea typeface="Arial"/>
              <a:cs typeface="Arial"/>
              <a:sym typeface="Arial"/>
            </a:endParaRPr>
          </a:p>
        </p:txBody>
      </p:sp>
      <p:sp>
        <p:nvSpPr>
          <p:cNvPr id="231" name="Google Shape;231;p10"/>
          <p:cNvSpPr/>
          <p:nvPr/>
        </p:nvSpPr>
        <p:spPr>
          <a:xfrm>
            <a:off x="793377" y="3043238"/>
            <a:ext cx="2362200" cy="6477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1275"/>
              <a:buFont typeface="Arial"/>
              <a:buNone/>
            </a:pPr>
            <a:r>
              <a:rPr lang="es-AR" sz="1275" b="0" i="0" u="none" strike="noStrike" cap="none">
                <a:solidFill>
                  <a:srgbClr val="5F6670"/>
                </a:solidFill>
                <a:latin typeface="Arial"/>
                <a:ea typeface="Arial"/>
                <a:cs typeface="Arial"/>
                <a:sym typeface="Arial"/>
              </a:rPr>
              <a:t>¿Cuándo empieza? ¿Quién hace?</a:t>
            </a:r>
            <a:endParaRPr sz="1400" b="0" i="0" u="none" strike="noStrike" cap="none">
              <a:solidFill>
                <a:srgbClr val="000000"/>
              </a:solidFill>
              <a:latin typeface="Arial"/>
              <a:ea typeface="Arial"/>
              <a:cs typeface="Arial"/>
              <a:sym typeface="Arial"/>
            </a:endParaRPr>
          </a:p>
        </p:txBody>
      </p:sp>
      <p:sp>
        <p:nvSpPr>
          <p:cNvPr id="232" name="Google Shape;232;p10"/>
          <p:cNvSpPr/>
          <p:nvPr/>
        </p:nvSpPr>
        <p:spPr>
          <a:xfrm>
            <a:off x="3650877" y="2176463"/>
            <a:ext cx="23622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s-AR" sz="2000" b="1" i="0" u="none" strike="noStrike" cap="none">
                <a:solidFill>
                  <a:srgbClr val="3D8DFF"/>
                </a:solidFill>
                <a:latin typeface="Arial"/>
                <a:ea typeface="Arial"/>
                <a:cs typeface="Arial"/>
                <a:sym typeface="Arial"/>
              </a:rPr>
              <a:t>2</a:t>
            </a:r>
            <a:endParaRPr sz="2000" b="1" i="0" u="none" strike="noStrike" cap="none">
              <a:solidFill>
                <a:srgbClr val="3D8DFF"/>
              </a:solidFill>
              <a:latin typeface="Arial"/>
              <a:ea typeface="Arial"/>
              <a:cs typeface="Arial"/>
              <a:sym typeface="Arial"/>
            </a:endParaRPr>
          </a:p>
        </p:txBody>
      </p:sp>
      <p:sp>
        <p:nvSpPr>
          <p:cNvPr id="233" name="Google Shape;233;p10"/>
          <p:cNvSpPr/>
          <p:nvPr/>
        </p:nvSpPr>
        <p:spPr>
          <a:xfrm>
            <a:off x="3650877" y="2605088"/>
            <a:ext cx="2362200" cy="3238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4"/>
              <a:buFont typeface="Arial"/>
              <a:buNone/>
            </a:pPr>
            <a:r>
              <a:rPr lang="es-AR" sz="1664" b="1" i="0" u="none" strike="noStrike" cap="none">
                <a:solidFill>
                  <a:srgbClr val="111111"/>
                </a:solidFill>
                <a:latin typeface="Arial"/>
                <a:ea typeface="Arial"/>
                <a:cs typeface="Arial"/>
                <a:sym typeface="Arial"/>
              </a:rPr>
              <a:t>Información</a:t>
            </a:r>
            <a:endParaRPr sz="1525" b="1" i="0" u="none" strike="noStrike" cap="none">
              <a:solidFill>
                <a:srgbClr val="111111"/>
              </a:solidFill>
              <a:latin typeface="Arial"/>
              <a:ea typeface="Arial"/>
              <a:cs typeface="Arial"/>
              <a:sym typeface="Arial"/>
            </a:endParaRPr>
          </a:p>
        </p:txBody>
      </p:sp>
      <p:sp>
        <p:nvSpPr>
          <p:cNvPr id="234" name="Google Shape;234;p10"/>
          <p:cNvSpPr/>
          <p:nvPr/>
        </p:nvSpPr>
        <p:spPr>
          <a:xfrm>
            <a:off x="3650877" y="3043238"/>
            <a:ext cx="2362200" cy="6477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1275"/>
              <a:buFont typeface="Arial"/>
              <a:buNone/>
            </a:pPr>
            <a:r>
              <a:rPr lang="es-AR" sz="1275" b="0" i="0" u="none" strike="noStrike" cap="none">
                <a:solidFill>
                  <a:srgbClr val="5F6670"/>
                </a:solidFill>
                <a:latin typeface="Arial"/>
                <a:ea typeface="Arial"/>
                <a:cs typeface="Arial"/>
                <a:sym typeface="Arial"/>
              </a:rPr>
              <a:t>¿Qué datos no pueden faltar?</a:t>
            </a:r>
            <a:endParaRPr sz="1400" b="0" i="0" u="none" strike="noStrike" cap="none">
              <a:solidFill>
                <a:srgbClr val="000000"/>
              </a:solidFill>
              <a:latin typeface="Arial"/>
              <a:ea typeface="Arial"/>
              <a:cs typeface="Arial"/>
              <a:sym typeface="Arial"/>
            </a:endParaRPr>
          </a:p>
        </p:txBody>
      </p:sp>
      <p:sp>
        <p:nvSpPr>
          <p:cNvPr id="235" name="Google Shape;235;p10"/>
          <p:cNvSpPr/>
          <p:nvPr/>
        </p:nvSpPr>
        <p:spPr>
          <a:xfrm>
            <a:off x="6508377" y="2176463"/>
            <a:ext cx="23622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s-AR" sz="2000" b="1" i="0" u="none" strike="noStrike" cap="none">
                <a:solidFill>
                  <a:srgbClr val="3D8DFF"/>
                </a:solidFill>
                <a:latin typeface="Arial"/>
                <a:ea typeface="Arial"/>
                <a:cs typeface="Arial"/>
                <a:sym typeface="Arial"/>
              </a:rPr>
              <a:t>3</a:t>
            </a:r>
            <a:endParaRPr sz="1400" b="0" i="0" u="none" strike="noStrike" cap="none">
              <a:solidFill>
                <a:srgbClr val="000000"/>
              </a:solidFill>
              <a:latin typeface="Arial"/>
              <a:ea typeface="Arial"/>
              <a:cs typeface="Arial"/>
              <a:sym typeface="Arial"/>
            </a:endParaRPr>
          </a:p>
        </p:txBody>
      </p:sp>
      <p:sp>
        <p:nvSpPr>
          <p:cNvPr id="236" name="Google Shape;236;p10"/>
          <p:cNvSpPr/>
          <p:nvPr/>
        </p:nvSpPr>
        <p:spPr>
          <a:xfrm>
            <a:off x="6508377" y="2605088"/>
            <a:ext cx="2362200" cy="3238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4"/>
              <a:buFont typeface="Arial"/>
              <a:buNone/>
            </a:pPr>
            <a:r>
              <a:rPr lang="es-AR" sz="1664" b="1" i="0" u="none" strike="noStrike" cap="none">
                <a:solidFill>
                  <a:srgbClr val="111111"/>
                </a:solidFill>
                <a:latin typeface="Arial"/>
                <a:ea typeface="Arial"/>
                <a:cs typeface="Arial"/>
                <a:sym typeface="Arial"/>
              </a:rPr>
              <a:t>Secuencia</a:t>
            </a:r>
            <a:endParaRPr sz="1400" b="0" i="0" u="none" strike="noStrike" cap="none">
              <a:solidFill>
                <a:srgbClr val="000000"/>
              </a:solidFill>
              <a:latin typeface="Arial"/>
              <a:ea typeface="Arial"/>
              <a:cs typeface="Arial"/>
              <a:sym typeface="Arial"/>
            </a:endParaRPr>
          </a:p>
        </p:txBody>
      </p:sp>
      <p:sp>
        <p:nvSpPr>
          <p:cNvPr id="237" name="Google Shape;237;p10"/>
          <p:cNvSpPr/>
          <p:nvPr/>
        </p:nvSpPr>
        <p:spPr>
          <a:xfrm>
            <a:off x="6508377" y="3043238"/>
            <a:ext cx="2362200" cy="6477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1275"/>
              <a:buFont typeface="Arial"/>
              <a:buNone/>
            </a:pPr>
            <a:r>
              <a:rPr lang="es-AR" sz="1275" b="0" i="0" u="none" strike="noStrike" cap="none">
                <a:solidFill>
                  <a:srgbClr val="5F6670"/>
                </a:solidFill>
                <a:latin typeface="Arial"/>
                <a:ea typeface="Arial"/>
                <a:cs typeface="Arial"/>
                <a:sym typeface="Arial"/>
              </a:rPr>
              <a:t>¿Qué sigue? ¿Quién confirma?</a:t>
            </a:r>
            <a:endParaRPr sz="1400" b="0" i="0" u="none" strike="noStrike" cap="none">
              <a:solidFill>
                <a:srgbClr val="000000"/>
              </a:solidFill>
              <a:latin typeface="Arial"/>
              <a:ea typeface="Arial"/>
              <a:cs typeface="Arial"/>
              <a:sym typeface="Arial"/>
            </a:endParaRPr>
          </a:p>
        </p:txBody>
      </p:sp>
      <p:sp>
        <p:nvSpPr>
          <p:cNvPr id="238" name="Google Shape;238;p10"/>
          <p:cNvSpPr/>
          <p:nvPr/>
        </p:nvSpPr>
        <p:spPr>
          <a:xfrm>
            <a:off x="9365877" y="2176463"/>
            <a:ext cx="23622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s-AR" sz="2000" b="1" i="0" u="none" strike="noStrike" cap="none">
                <a:solidFill>
                  <a:srgbClr val="3D8DFF"/>
                </a:solidFill>
                <a:latin typeface="Arial"/>
                <a:ea typeface="Arial"/>
                <a:cs typeface="Arial"/>
                <a:sym typeface="Arial"/>
              </a:rPr>
              <a:t>4</a:t>
            </a:r>
            <a:endParaRPr sz="1400" b="0" i="0" u="none" strike="noStrike" cap="none">
              <a:solidFill>
                <a:srgbClr val="000000"/>
              </a:solidFill>
              <a:latin typeface="Arial"/>
              <a:ea typeface="Arial"/>
              <a:cs typeface="Arial"/>
              <a:sym typeface="Arial"/>
            </a:endParaRPr>
          </a:p>
        </p:txBody>
      </p:sp>
      <p:sp>
        <p:nvSpPr>
          <p:cNvPr id="239" name="Google Shape;239;p10"/>
          <p:cNvSpPr/>
          <p:nvPr/>
        </p:nvSpPr>
        <p:spPr>
          <a:xfrm>
            <a:off x="9365877" y="2605088"/>
            <a:ext cx="2362200" cy="3238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4"/>
              <a:buFont typeface="Arial"/>
              <a:buNone/>
            </a:pPr>
            <a:r>
              <a:rPr lang="es-AR" sz="1664" b="1" i="0" u="none" strike="noStrike" cap="none">
                <a:solidFill>
                  <a:srgbClr val="111111"/>
                </a:solidFill>
                <a:latin typeface="Arial"/>
                <a:ea typeface="Arial"/>
                <a:cs typeface="Arial"/>
                <a:sym typeface="Arial"/>
              </a:rPr>
              <a:t>Terminado</a:t>
            </a:r>
            <a:endParaRPr sz="1400" b="0" i="0" u="none" strike="noStrike" cap="none">
              <a:solidFill>
                <a:srgbClr val="000000"/>
              </a:solidFill>
              <a:latin typeface="Arial"/>
              <a:ea typeface="Arial"/>
              <a:cs typeface="Arial"/>
              <a:sym typeface="Arial"/>
            </a:endParaRPr>
          </a:p>
        </p:txBody>
      </p:sp>
      <p:sp>
        <p:nvSpPr>
          <p:cNvPr id="240" name="Google Shape;240;p10"/>
          <p:cNvSpPr/>
          <p:nvPr/>
        </p:nvSpPr>
        <p:spPr>
          <a:xfrm>
            <a:off x="9365877" y="3043238"/>
            <a:ext cx="2362200" cy="6477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1275"/>
              <a:buFont typeface="Arial"/>
              <a:buNone/>
            </a:pPr>
            <a:r>
              <a:rPr lang="es-AR" sz="1275" b="0" i="0" u="none" strike="noStrike" cap="none">
                <a:solidFill>
                  <a:srgbClr val="5F6670"/>
                </a:solidFill>
                <a:latin typeface="Arial"/>
                <a:ea typeface="Arial"/>
                <a:cs typeface="Arial"/>
                <a:sym typeface="Arial"/>
              </a:rPr>
              <a:t>¿Cómo se sabe que está listo?</a:t>
            </a:r>
            <a:endParaRPr sz="1400" b="0" i="0" u="none" strike="noStrike" cap="none">
              <a:solidFill>
                <a:srgbClr val="000000"/>
              </a:solidFill>
              <a:latin typeface="Arial"/>
              <a:ea typeface="Arial"/>
              <a:cs typeface="Arial"/>
              <a:sym typeface="Arial"/>
            </a:endParaRPr>
          </a:p>
        </p:txBody>
      </p:sp>
      <p:sp>
        <p:nvSpPr>
          <p:cNvPr id="241" name="Google Shape;241;p10"/>
          <p:cNvSpPr/>
          <p:nvPr/>
        </p:nvSpPr>
        <p:spPr>
          <a:xfrm>
            <a:off x="2667000" y="4857750"/>
            <a:ext cx="6858000" cy="685800"/>
          </a:xfrm>
          <a:prstGeom prst="rect">
            <a:avLst/>
          </a:prstGeom>
          <a:solidFill>
            <a:srgbClr val="F6EEFF"/>
          </a:solidFill>
          <a:ln w="9525" cap="flat" cmpd="sng">
            <a:solidFill>
              <a:srgbClr val="F6EE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2" name="Google Shape;242;p10"/>
          <p:cNvSpPr/>
          <p:nvPr/>
        </p:nvSpPr>
        <p:spPr>
          <a:xfrm>
            <a:off x="2876550" y="5057775"/>
            <a:ext cx="6438900" cy="285750"/>
          </a:xfrm>
          <a:prstGeom prst="rect">
            <a:avLst/>
          </a:prstGeom>
          <a:noFill/>
          <a:ln>
            <a:noFill/>
          </a:ln>
        </p:spPr>
        <p:txBody>
          <a:bodyPr spcFirstLastPara="1" wrap="square" lIns="91425" tIns="45700" rIns="91425" bIns="45700" anchor="t" anchorCtr="0">
            <a:normAutofit/>
          </a:bodyPr>
          <a:lstStyle/>
          <a:p>
            <a:pPr marL="0" marR="0" lvl="0" indent="0" algn="ctr" rtl="0">
              <a:lnSpc>
                <a:spcPct val="80000"/>
              </a:lnSpc>
              <a:spcBef>
                <a:spcPts val="0"/>
              </a:spcBef>
              <a:spcAft>
                <a:spcPts val="0"/>
              </a:spcAft>
              <a:buClr>
                <a:srgbClr val="000000"/>
              </a:buClr>
              <a:buSzPts val="1298"/>
              <a:buFont typeface="Arial"/>
              <a:buNone/>
            </a:pPr>
            <a:r>
              <a:rPr lang="es-AR" sz="1299" b="1" i="0" u="none" strike="noStrike" cap="none">
                <a:solidFill>
                  <a:srgbClr val="9A22EF"/>
                </a:solidFill>
                <a:latin typeface="Arial"/>
                <a:ea typeface="Arial"/>
                <a:cs typeface="Arial"/>
                <a:sym typeface="Arial"/>
              </a:rPr>
              <a:t>05 · Registro / excepción: ¿qué queda escrito? ¿qué hacemos si algo cambia?</a:t>
            </a:r>
            <a:endParaRPr sz="1295" b="0" i="0" u="none" strike="noStrike" cap="non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47"/>
        <p:cNvGrpSpPr/>
        <p:nvPr/>
      </p:nvGrpSpPr>
      <p:grpSpPr>
        <a:xfrm>
          <a:off x="0" y="0"/>
          <a:ext cx="0" cy="0"/>
          <a:chOff x="0" y="0"/>
          <a:chExt cx="0" cy="0"/>
        </a:xfrm>
      </p:grpSpPr>
      <p:sp>
        <p:nvSpPr>
          <p:cNvPr id="248" name="Google Shape;248;p11"/>
          <p:cNvSpPr/>
          <p:nvPr/>
        </p:nvSpPr>
        <p:spPr>
          <a:xfrm>
            <a:off x="0" y="17231"/>
            <a:ext cx="12192000" cy="6858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9" name="Google Shape;249;p11"/>
          <p:cNvSpPr/>
          <p:nvPr/>
        </p:nvSpPr>
        <p:spPr>
          <a:xfrm>
            <a:off x="533400" y="1352550"/>
            <a:ext cx="4953000" cy="2667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237"/>
              <a:buFont typeface="Arial"/>
              <a:buNone/>
            </a:pPr>
            <a:r>
              <a:rPr lang="es-AR" sz="1237" b="1" i="0" u="none" strike="noStrike" cap="none">
                <a:solidFill>
                  <a:srgbClr val="3D8DFF"/>
                </a:solidFill>
                <a:latin typeface="Arial"/>
                <a:ea typeface="Arial"/>
                <a:cs typeface="Arial"/>
                <a:sym typeface="Arial"/>
              </a:rPr>
              <a:t>CASO GUIADO</a:t>
            </a:r>
            <a:endParaRPr sz="1400" b="0" i="0" u="none" strike="noStrike" cap="none">
              <a:solidFill>
                <a:srgbClr val="000000"/>
              </a:solidFill>
              <a:latin typeface="Arial"/>
              <a:ea typeface="Arial"/>
              <a:cs typeface="Arial"/>
              <a:sym typeface="Arial"/>
            </a:endParaRPr>
          </a:p>
        </p:txBody>
      </p:sp>
      <p:sp>
        <p:nvSpPr>
          <p:cNvPr id="250" name="Google Shape;250;p11"/>
          <p:cNvSpPr/>
          <p:nvPr/>
        </p:nvSpPr>
        <p:spPr>
          <a:xfrm>
            <a:off x="533400" y="323850"/>
            <a:ext cx="10668000" cy="9525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3450"/>
              <a:buFont typeface="Arial"/>
              <a:buNone/>
            </a:pPr>
            <a:r>
              <a:rPr lang="es-AR" sz="3450" b="1" i="0" u="none" strike="noStrike" cap="none">
                <a:solidFill>
                  <a:srgbClr val="111111"/>
                </a:solidFill>
                <a:latin typeface="Arial"/>
                <a:ea typeface="Arial"/>
                <a:cs typeface="Arial"/>
                <a:sym typeface="Arial"/>
              </a:rPr>
              <a:t>Ejemplo: un pedido de cartera por encargo</a:t>
            </a:r>
            <a:endParaRPr sz="3450" b="1" i="0" u="none" strike="noStrike" cap="none">
              <a:solidFill>
                <a:srgbClr val="111111"/>
              </a:solidFill>
              <a:latin typeface="Arial"/>
              <a:ea typeface="Arial"/>
              <a:cs typeface="Arial"/>
              <a:sym typeface="Arial"/>
            </a:endParaRPr>
          </a:p>
        </p:txBody>
      </p:sp>
      <p:sp>
        <p:nvSpPr>
          <p:cNvPr id="251" name="Google Shape;251;p11"/>
          <p:cNvSpPr/>
          <p:nvPr/>
        </p:nvSpPr>
        <p:spPr>
          <a:xfrm>
            <a:off x="533400" y="6362700"/>
            <a:ext cx="11125200" cy="9525"/>
          </a:xfrm>
          <a:prstGeom prst="rect">
            <a:avLst/>
          </a:prstGeom>
          <a:solidFill>
            <a:srgbClr val="D5D7DA"/>
          </a:solidFill>
          <a:ln w="9525" cap="flat" cmpd="sng">
            <a:solidFill>
              <a:srgbClr val="D5D7D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52" name="Google Shape;252;p11"/>
          <p:cNvSpPr/>
          <p:nvPr/>
        </p:nvSpPr>
        <p:spPr>
          <a:xfrm>
            <a:off x="533400" y="6477000"/>
            <a:ext cx="9334500" cy="209550"/>
          </a:xfrm>
          <a:prstGeom prst="rect">
            <a:avLst/>
          </a:prstGeom>
          <a:noFill/>
          <a:ln>
            <a:noFill/>
          </a:ln>
        </p:spPr>
        <p:txBody>
          <a:bodyPr spcFirstLastPara="1" wrap="square" lIns="91425" tIns="45700" rIns="91425" bIns="45700" anchor="t" anchorCtr="0">
            <a:normAutofit/>
          </a:bodyPr>
          <a:lstStyle/>
          <a:p>
            <a:pPr marL="0" marR="0" lvl="0" indent="0" algn="l" rtl="0">
              <a:lnSpc>
                <a:spcPct val="70000"/>
              </a:lnSpc>
              <a:spcBef>
                <a:spcPts val="0"/>
              </a:spcBef>
              <a:spcAft>
                <a:spcPts val="0"/>
              </a:spcAft>
              <a:buClr>
                <a:srgbClr val="000000"/>
              </a:buClr>
              <a:buSzPts val="1096"/>
              <a:buFont typeface="Arial"/>
              <a:buNone/>
            </a:pPr>
            <a:endParaRPr sz="1096" b="0" i="0" u="none" strike="noStrike" cap="none">
              <a:solidFill>
                <a:schemeClr val="dk1"/>
              </a:solidFill>
              <a:latin typeface="Calibri"/>
              <a:ea typeface="Calibri"/>
              <a:cs typeface="Calibri"/>
              <a:sym typeface="Calibri"/>
            </a:endParaRPr>
          </a:p>
        </p:txBody>
      </p:sp>
      <p:sp>
        <p:nvSpPr>
          <p:cNvPr id="253" name="Google Shape;253;p11"/>
          <p:cNvSpPr/>
          <p:nvPr/>
        </p:nvSpPr>
        <p:spPr>
          <a:xfrm>
            <a:off x="10287000" y="6477000"/>
            <a:ext cx="1371600" cy="209550"/>
          </a:xfrm>
          <a:prstGeom prst="rect">
            <a:avLst/>
          </a:prstGeom>
          <a:noFill/>
          <a:ln>
            <a:noFill/>
          </a:ln>
        </p:spPr>
        <p:txBody>
          <a:bodyPr spcFirstLastPara="1" wrap="square" lIns="91425" tIns="45700" rIns="91425" bIns="45700" anchor="t" anchorCtr="0">
            <a:normAutofit/>
          </a:bodyPr>
          <a:lstStyle/>
          <a:p>
            <a:pPr marL="0" marR="0" lvl="0" indent="0" algn="r" rtl="0">
              <a:lnSpc>
                <a:spcPct val="80000"/>
              </a:lnSpc>
              <a:spcBef>
                <a:spcPts val="0"/>
              </a:spcBef>
              <a:spcAft>
                <a:spcPts val="0"/>
              </a:spcAft>
              <a:buClr>
                <a:srgbClr val="000000"/>
              </a:buClr>
              <a:buSzPts val="874"/>
              <a:buFont typeface="Arial"/>
              <a:buNone/>
            </a:pPr>
            <a:r>
              <a:rPr lang="es-AR" sz="874" b="0" i="0" u="none" strike="noStrike" cap="none">
                <a:solidFill>
                  <a:srgbClr val="5F6670"/>
                </a:solidFill>
                <a:latin typeface="Arial"/>
                <a:ea typeface="Arial"/>
                <a:cs typeface="Arial"/>
                <a:sym typeface="Arial"/>
              </a:rPr>
              <a:t>M4 · 11</a:t>
            </a:r>
            <a:endParaRPr sz="1400" b="0" i="0" u="none" strike="noStrike" cap="none">
              <a:solidFill>
                <a:srgbClr val="000000"/>
              </a:solidFill>
              <a:latin typeface="Arial"/>
              <a:ea typeface="Arial"/>
              <a:cs typeface="Arial"/>
              <a:sym typeface="Arial"/>
            </a:endParaRPr>
          </a:p>
        </p:txBody>
      </p:sp>
      <p:sp>
        <p:nvSpPr>
          <p:cNvPr id="254" name="Google Shape;254;p11"/>
          <p:cNvSpPr/>
          <p:nvPr/>
        </p:nvSpPr>
        <p:spPr>
          <a:xfrm>
            <a:off x="533400" y="2457450"/>
            <a:ext cx="1507671" cy="781050"/>
          </a:xfrm>
          <a:prstGeom prst="rect">
            <a:avLst/>
          </a:prstGeom>
          <a:solidFill>
            <a:srgbClr val="F1F1F1"/>
          </a:solidFill>
          <a:ln w="9525" cap="flat" cmpd="sng">
            <a:solidFill>
              <a:srgbClr val="F1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55" name="Google Shape;255;p11"/>
          <p:cNvSpPr/>
          <p:nvPr/>
        </p:nvSpPr>
        <p:spPr>
          <a:xfrm>
            <a:off x="628650" y="2571750"/>
            <a:ext cx="1317171" cy="55245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1275"/>
              <a:buFont typeface="Arial"/>
              <a:buNone/>
            </a:pPr>
            <a:r>
              <a:rPr lang="es-AR" sz="1275" b="0" i="0" u="none" strike="noStrike" cap="none">
                <a:solidFill>
                  <a:srgbClr val="111111"/>
                </a:solidFill>
                <a:latin typeface="Arial"/>
                <a:ea typeface="Arial"/>
                <a:cs typeface="Arial"/>
                <a:sym typeface="Arial"/>
              </a:rPr>
              <a:t>Consulta</a:t>
            </a:r>
            <a:endParaRPr sz="1400" b="0" i="0" u="none" strike="noStrike" cap="none">
              <a:solidFill>
                <a:srgbClr val="000000"/>
              </a:solidFill>
              <a:latin typeface="Arial"/>
              <a:ea typeface="Arial"/>
              <a:cs typeface="Arial"/>
              <a:sym typeface="Arial"/>
            </a:endParaRPr>
          </a:p>
        </p:txBody>
      </p:sp>
      <p:sp>
        <p:nvSpPr>
          <p:cNvPr id="256" name="Google Shape;256;p11"/>
          <p:cNvSpPr/>
          <p:nvPr/>
        </p:nvSpPr>
        <p:spPr>
          <a:xfrm>
            <a:off x="2041071" y="2838450"/>
            <a:ext cx="95250" cy="19050"/>
          </a:xfrm>
          <a:prstGeom prst="rect">
            <a:avLst/>
          </a:prstGeom>
          <a:solidFill>
            <a:srgbClr val="111111"/>
          </a:solidFill>
          <a:ln w="9525" cap="flat" cmpd="sng">
            <a:solidFill>
              <a:srgbClr val="11111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57" name="Google Shape;257;p11"/>
          <p:cNvSpPr/>
          <p:nvPr/>
        </p:nvSpPr>
        <p:spPr>
          <a:xfrm>
            <a:off x="2136321" y="2457450"/>
            <a:ext cx="1507671" cy="781050"/>
          </a:xfrm>
          <a:prstGeom prst="rect">
            <a:avLst/>
          </a:prstGeom>
          <a:solidFill>
            <a:srgbClr val="F1F1F1"/>
          </a:solidFill>
          <a:ln w="9525" cap="flat" cmpd="sng">
            <a:solidFill>
              <a:srgbClr val="F1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58" name="Google Shape;258;p11"/>
          <p:cNvSpPr/>
          <p:nvPr/>
        </p:nvSpPr>
        <p:spPr>
          <a:xfrm>
            <a:off x="2231571" y="2571750"/>
            <a:ext cx="1317171" cy="55245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1275"/>
              <a:buFont typeface="Arial"/>
              <a:buNone/>
            </a:pPr>
            <a:r>
              <a:rPr lang="es-AR" sz="1275" b="0" i="0" u="none" strike="noStrike" cap="none">
                <a:solidFill>
                  <a:srgbClr val="111111"/>
                </a:solidFill>
                <a:latin typeface="Arial"/>
                <a:ea typeface="Arial"/>
                <a:cs typeface="Arial"/>
                <a:sym typeface="Arial"/>
              </a:rPr>
              <a:t>Modelo, precio y fecha</a:t>
            </a:r>
            <a:endParaRPr sz="1400" b="0" i="0" u="none" strike="noStrike" cap="none">
              <a:solidFill>
                <a:srgbClr val="000000"/>
              </a:solidFill>
              <a:latin typeface="Arial"/>
              <a:ea typeface="Arial"/>
              <a:cs typeface="Arial"/>
              <a:sym typeface="Arial"/>
            </a:endParaRPr>
          </a:p>
        </p:txBody>
      </p:sp>
      <p:sp>
        <p:nvSpPr>
          <p:cNvPr id="259" name="Google Shape;259;p11"/>
          <p:cNvSpPr/>
          <p:nvPr/>
        </p:nvSpPr>
        <p:spPr>
          <a:xfrm>
            <a:off x="3643993" y="2838450"/>
            <a:ext cx="95250" cy="19050"/>
          </a:xfrm>
          <a:prstGeom prst="rect">
            <a:avLst/>
          </a:prstGeom>
          <a:solidFill>
            <a:srgbClr val="111111"/>
          </a:solidFill>
          <a:ln w="9525" cap="flat" cmpd="sng">
            <a:solidFill>
              <a:srgbClr val="11111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0" name="Google Shape;260;p11"/>
          <p:cNvSpPr/>
          <p:nvPr/>
        </p:nvSpPr>
        <p:spPr>
          <a:xfrm>
            <a:off x="3739243" y="2457450"/>
            <a:ext cx="1507671" cy="781050"/>
          </a:xfrm>
          <a:prstGeom prst="rect">
            <a:avLst/>
          </a:prstGeom>
          <a:solidFill>
            <a:srgbClr val="3D8DFF"/>
          </a:solidFill>
          <a:ln w="9525" cap="flat" cmpd="sng">
            <a:solidFill>
              <a:srgbClr val="3D8D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1" name="Google Shape;261;p11"/>
          <p:cNvSpPr/>
          <p:nvPr/>
        </p:nvSpPr>
        <p:spPr>
          <a:xfrm>
            <a:off x="3834493" y="2571750"/>
            <a:ext cx="1317171" cy="55245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1275"/>
              <a:buFont typeface="Arial"/>
              <a:buNone/>
            </a:pPr>
            <a:r>
              <a:rPr lang="es-AR" sz="1275" b="1" i="0" u="none" strike="noStrike" cap="none">
                <a:solidFill>
                  <a:srgbClr val="FFFFFF"/>
                </a:solidFill>
                <a:latin typeface="Arial"/>
                <a:ea typeface="Arial"/>
                <a:cs typeface="Arial"/>
                <a:sym typeface="Arial"/>
              </a:rPr>
              <a:t>Registrar pedido y seña</a:t>
            </a:r>
            <a:endParaRPr sz="1400" b="0" i="0" u="none" strike="noStrike" cap="none">
              <a:solidFill>
                <a:srgbClr val="000000"/>
              </a:solidFill>
              <a:latin typeface="Arial"/>
              <a:ea typeface="Arial"/>
              <a:cs typeface="Arial"/>
              <a:sym typeface="Arial"/>
            </a:endParaRPr>
          </a:p>
        </p:txBody>
      </p:sp>
      <p:sp>
        <p:nvSpPr>
          <p:cNvPr id="262" name="Google Shape;262;p11"/>
          <p:cNvSpPr/>
          <p:nvPr/>
        </p:nvSpPr>
        <p:spPr>
          <a:xfrm>
            <a:off x="5246914" y="2838450"/>
            <a:ext cx="95250" cy="19050"/>
          </a:xfrm>
          <a:prstGeom prst="rect">
            <a:avLst/>
          </a:prstGeom>
          <a:solidFill>
            <a:srgbClr val="111111"/>
          </a:solidFill>
          <a:ln w="9525" cap="flat" cmpd="sng">
            <a:solidFill>
              <a:srgbClr val="11111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3" name="Google Shape;263;p11"/>
          <p:cNvSpPr/>
          <p:nvPr/>
        </p:nvSpPr>
        <p:spPr>
          <a:xfrm>
            <a:off x="5342164" y="2457450"/>
            <a:ext cx="1507671" cy="781050"/>
          </a:xfrm>
          <a:prstGeom prst="rect">
            <a:avLst/>
          </a:prstGeom>
          <a:solidFill>
            <a:srgbClr val="F1F1F1"/>
          </a:solidFill>
          <a:ln w="9525" cap="flat" cmpd="sng">
            <a:solidFill>
              <a:srgbClr val="F1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4" name="Google Shape;264;p11"/>
          <p:cNvSpPr/>
          <p:nvPr/>
        </p:nvSpPr>
        <p:spPr>
          <a:xfrm>
            <a:off x="5437414" y="2571750"/>
            <a:ext cx="1317171" cy="55245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1275"/>
              <a:buFont typeface="Arial"/>
              <a:buNone/>
            </a:pPr>
            <a:r>
              <a:rPr lang="es-AR" sz="1275" b="0" i="0" u="none" strike="noStrike" cap="none">
                <a:solidFill>
                  <a:srgbClr val="111111"/>
                </a:solidFill>
                <a:latin typeface="Arial"/>
                <a:ea typeface="Arial"/>
                <a:cs typeface="Arial"/>
                <a:sym typeface="Arial"/>
              </a:rPr>
              <a:t>Preparar materiales</a:t>
            </a:r>
            <a:endParaRPr sz="1400" b="0" i="0" u="none" strike="noStrike" cap="none">
              <a:solidFill>
                <a:srgbClr val="000000"/>
              </a:solidFill>
              <a:latin typeface="Arial"/>
              <a:ea typeface="Arial"/>
              <a:cs typeface="Arial"/>
              <a:sym typeface="Arial"/>
            </a:endParaRPr>
          </a:p>
        </p:txBody>
      </p:sp>
      <p:sp>
        <p:nvSpPr>
          <p:cNvPr id="265" name="Google Shape;265;p11"/>
          <p:cNvSpPr/>
          <p:nvPr/>
        </p:nvSpPr>
        <p:spPr>
          <a:xfrm>
            <a:off x="6849836" y="2838450"/>
            <a:ext cx="95250" cy="19050"/>
          </a:xfrm>
          <a:prstGeom prst="rect">
            <a:avLst/>
          </a:prstGeom>
          <a:solidFill>
            <a:srgbClr val="111111"/>
          </a:solidFill>
          <a:ln w="9525" cap="flat" cmpd="sng">
            <a:solidFill>
              <a:srgbClr val="11111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6" name="Google Shape;266;p11"/>
          <p:cNvSpPr/>
          <p:nvPr/>
        </p:nvSpPr>
        <p:spPr>
          <a:xfrm>
            <a:off x="6945086" y="2457450"/>
            <a:ext cx="1507671" cy="781050"/>
          </a:xfrm>
          <a:prstGeom prst="rect">
            <a:avLst/>
          </a:prstGeom>
          <a:solidFill>
            <a:srgbClr val="F1F1F1"/>
          </a:solidFill>
          <a:ln w="9525" cap="flat" cmpd="sng">
            <a:solidFill>
              <a:srgbClr val="F1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7" name="Google Shape;267;p11"/>
          <p:cNvSpPr/>
          <p:nvPr/>
        </p:nvSpPr>
        <p:spPr>
          <a:xfrm>
            <a:off x="7040336" y="2571750"/>
            <a:ext cx="1317171" cy="55245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1275"/>
              <a:buFont typeface="Arial"/>
              <a:buNone/>
            </a:pPr>
            <a:r>
              <a:rPr lang="es-AR" sz="1275" b="0" i="0" u="none" strike="noStrike" cap="none">
                <a:solidFill>
                  <a:srgbClr val="111111"/>
                </a:solidFill>
                <a:latin typeface="Arial"/>
                <a:ea typeface="Arial"/>
                <a:cs typeface="Arial"/>
                <a:sym typeface="Arial"/>
              </a:rPr>
              <a:t>Fabricar</a:t>
            </a:r>
            <a:endParaRPr sz="1400" b="0" i="0" u="none" strike="noStrike" cap="none">
              <a:solidFill>
                <a:srgbClr val="000000"/>
              </a:solidFill>
              <a:latin typeface="Arial"/>
              <a:ea typeface="Arial"/>
              <a:cs typeface="Arial"/>
              <a:sym typeface="Arial"/>
            </a:endParaRPr>
          </a:p>
        </p:txBody>
      </p:sp>
      <p:sp>
        <p:nvSpPr>
          <p:cNvPr id="268" name="Google Shape;268;p11"/>
          <p:cNvSpPr/>
          <p:nvPr/>
        </p:nvSpPr>
        <p:spPr>
          <a:xfrm>
            <a:off x="8452757" y="2838450"/>
            <a:ext cx="95250" cy="19050"/>
          </a:xfrm>
          <a:prstGeom prst="rect">
            <a:avLst/>
          </a:prstGeom>
          <a:solidFill>
            <a:srgbClr val="111111"/>
          </a:solidFill>
          <a:ln w="9525" cap="flat" cmpd="sng">
            <a:solidFill>
              <a:srgbClr val="11111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9" name="Google Shape;269;p11"/>
          <p:cNvSpPr/>
          <p:nvPr/>
        </p:nvSpPr>
        <p:spPr>
          <a:xfrm>
            <a:off x="8548007" y="2457450"/>
            <a:ext cx="1507671" cy="781050"/>
          </a:xfrm>
          <a:prstGeom prst="rect">
            <a:avLst/>
          </a:prstGeom>
          <a:solidFill>
            <a:srgbClr val="F1F1F1"/>
          </a:solidFill>
          <a:ln w="9525" cap="flat" cmpd="sng">
            <a:solidFill>
              <a:srgbClr val="F1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0" name="Google Shape;270;p11"/>
          <p:cNvSpPr/>
          <p:nvPr/>
        </p:nvSpPr>
        <p:spPr>
          <a:xfrm>
            <a:off x="8643257" y="2571750"/>
            <a:ext cx="1317171" cy="55245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1275"/>
              <a:buFont typeface="Arial"/>
              <a:buNone/>
            </a:pPr>
            <a:r>
              <a:rPr lang="es-AR" sz="1275" b="0" i="0" u="none" strike="noStrike" cap="none">
                <a:solidFill>
                  <a:srgbClr val="111111"/>
                </a:solidFill>
                <a:latin typeface="Arial"/>
                <a:ea typeface="Arial"/>
                <a:cs typeface="Arial"/>
                <a:sym typeface="Arial"/>
              </a:rPr>
              <a:t>Controlar</a:t>
            </a:r>
            <a:endParaRPr sz="1400" b="0" i="0" u="none" strike="noStrike" cap="none">
              <a:solidFill>
                <a:srgbClr val="000000"/>
              </a:solidFill>
              <a:latin typeface="Arial"/>
              <a:ea typeface="Arial"/>
              <a:cs typeface="Arial"/>
              <a:sym typeface="Arial"/>
            </a:endParaRPr>
          </a:p>
        </p:txBody>
      </p:sp>
      <p:sp>
        <p:nvSpPr>
          <p:cNvPr id="271" name="Google Shape;271;p11"/>
          <p:cNvSpPr/>
          <p:nvPr/>
        </p:nvSpPr>
        <p:spPr>
          <a:xfrm>
            <a:off x="10055679" y="2838450"/>
            <a:ext cx="95250" cy="19050"/>
          </a:xfrm>
          <a:prstGeom prst="rect">
            <a:avLst/>
          </a:prstGeom>
          <a:solidFill>
            <a:srgbClr val="111111"/>
          </a:solidFill>
          <a:ln w="9525" cap="flat" cmpd="sng">
            <a:solidFill>
              <a:srgbClr val="11111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2" name="Google Shape;272;p11"/>
          <p:cNvSpPr/>
          <p:nvPr/>
        </p:nvSpPr>
        <p:spPr>
          <a:xfrm>
            <a:off x="10150929" y="2457450"/>
            <a:ext cx="1507671" cy="781050"/>
          </a:xfrm>
          <a:prstGeom prst="rect">
            <a:avLst/>
          </a:prstGeom>
          <a:solidFill>
            <a:srgbClr val="F1F1F1"/>
          </a:solidFill>
          <a:ln w="9525" cap="flat" cmpd="sng">
            <a:solidFill>
              <a:srgbClr val="F1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3" name="Google Shape;273;p11"/>
          <p:cNvSpPr/>
          <p:nvPr/>
        </p:nvSpPr>
        <p:spPr>
          <a:xfrm>
            <a:off x="10246179" y="2571750"/>
            <a:ext cx="1317171" cy="55245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1275"/>
              <a:buFont typeface="Arial"/>
              <a:buNone/>
            </a:pPr>
            <a:r>
              <a:rPr lang="es-AR" sz="1275" b="0" i="0" u="none" strike="noStrike" cap="none">
                <a:solidFill>
                  <a:srgbClr val="111111"/>
                </a:solidFill>
                <a:latin typeface="Arial"/>
                <a:ea typeface="Arial"/>
                <a:cs typeface="Arial"/>
                <a:sym typeface="Arial"/>
              </a:rPr>
              <a:t>Entregar</a:t>
            </a:r>
            <a:endParaRPr sz="1400" b="0" i="0" u="none" strike="noStrike" cap="none">
              <a:solidFill>
                <a:srgbClr val="000000"/>
              </a:solidFill>
              <a:latin typeface="Arial"/>
              <a:ea typeface="Arial"/>
              <a:cs typeface="Arial"/>
              <a:sym typeface="Arial"/>
            </a:endParaRPr>
          </a:p>
        </p:txBody>
      </p:sp>
      <p:sp>
        <p:nvSpPr>
          <p:cNvPr id="274" name="Google Shape;274;p11"/>
          <p:cNvSpPr/>
          <p:nvPr/>
        </p:nvSpPr>
        <p:spPr>
          <a:xfrm>
            <a:off x="857250" y="4152900"/>
            <a:ext cx="10477500" cy="647700"/>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rgbClr val="000000"/>
              </a:buClr>
              <a:buSzPts val="1825"/>
              <a:buFont typeface="Arial"/>
              <a:buNone/>
            </a:pPr>
            <a:r>
              <a:rPr lang="es-AR" sz="1825" b="0" i="0" u="none" strike="noStrike" cap="none">
                <a:solidFill>
                  <a:srgbClr val="5F6670"/>
                </a:solidFill>
                <a:latin typeface="Arial"/>
                <a:ea typeface="Arial"/>
                <a:cs typeface="Arial"/>
                <a:sym typeface="Arial"/>
              </a:rPr>
              <a:t>La caja más importante puede ser distinta en cada negocio. La pregunta es: ¿qué no puede faltar para cumplir bien?</a:t>
            </a:r>
            <a:endParaRPr sz="1400" b="0" i="0" u="none" strike="noStrike" cap="none">
              <a:solidFill>
                <a:srgbClr val="000000"/>
              </a:solidFill>
              <a:latin typeface="Arial"/>
              <a:ea typeface="Arial"/>
              <a:cs typeface="Arial"/>
              <a:sym typeface="Arial"/>
            </a:endParaRPr>
          </a:p>
        </p:txBody>
      </p:sp>
      <p:sp>
        <p:nvSpPr>
          <p:cNvPr id="275" name="Google Shape;275;p11"/>
          <p:cNvSpPr/>
          <p:nvPr/>
        </p:nvSpPr>
        <p:spPr>
          <a:xfrm>
            <a:off x="1619250" y="5219700"/>
            <a:ext cx="8953500" cy="419100"/>
          </a:xfrm>
          <a:prstGeom prst="rect">
            <a:avLst/>
          </a:prstGeom>
          <a:solidFill>
            <a:srgbClr val="EDF6FF"/>
          </a:solidFill>
          <a:ln w="9525" cap="flat" cmpd="sng">
            <a:solidFill>
              <a:srgbClr val="EDF6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6" name="Google Shape;276;p11"/>
          <p:cNvSpPr/>
          <p:nvPr/>
        </p:nvSpPr>
        <p:spPr>
          <a:xfrm>
            <a:off x="1809750" y="5314950"/>
            <a:ext cx="8572500" cy="228600"/>
          </a:xfrm>
          <a:prstGeom prst="rect">
            <a:avLst/>
          </a:prstGeom>
          <a:noFill/>
          <a:ln>
            <a:noFill/>
          </a:ln>
        </p:spPr>
        <p:txBody>
          <a:bodyPr spcFirstLastPara="1" wrap="square" lIns="91425" tIns="45700" rIns="91425" bIns="45700" anchor="t" anchorCtr="0">
            <a:normAutofit/>
          </a:bodyPr>
          <a:lstStyle/>
          <a:p>
            <a:pPr marL="0" marR="0" lvl="0" indent="0" algn="ctr" rtl="0">
              <a:lnSpc>
                <a:spcPct val="70000"/>
              </a:lnSpc>
              <a:spcBef>
                <a:spcPts val="0"/>
              </a:spcBef>
              <a:spcAft>
                <a:spcPts val="0"/>
              </a:spcAft>
              <a:buClr>
                <a:srgbClr val="000000"/>
              </a:buClr>
              <a:buSzPts val="1131"/>
              <a:buFont typeface="Arial"/>
              <a:buNone/>
            </a:pPr>
            <a:r>
              <a:rPr lang="es-AR" sz="1131" b="1" i="0" u="none" strike="noStrike" cap="none">
                <a:solidFill>
                  <a:srgbClr val="111111"/>
                </a:solidFill>
                <a:latin typeface="Arial"/>
                <a:ea typeface="Arial"/>
                <a:cs typeface="Arial"/>
                <a:sym typeface="Arial"/>
              </a:rPr>
              <a:t>Precio · seña · modelo · detalle · fecha · entrega</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281"/>
        <p:cNvGrpSpPr/>
        <p:nvPr/>
      </p:nvGrpSpPr>
      <p:grpSpPr>
        <a:xfrm>
          <a:off x="0" y="0"/>
          <a:ext cx="0" cy="0"/>
          <a:chOff x="0" y="0"/>
          <a:chExt cx="0" cy="0"/>
        </a:xfrm>
      </p:grpSpPr>
      <p:sp>
        <p:nvSpPr>
          <p:cNvPr id="282" name="Google Shape;282;p12"/>
          <p:cNvSpPr/>
          <p:nvPr/>
        </p:nvSpPr>
        <p:spPr>
          <a:xfrm>
            <a:off x="0" y="41564"/>
            <a:ext cx="12192000" cy="6858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83" name="Google Shape;283;p12"/>
          <p:cNvSpPr/>
          <p:nvPr/>
        </p:nvSpPr>
        <p:spPr>
          <a:xfrm>
            <a:off x="533400" y="1352550"/>
            <a:ext cx="4953000" cy="2667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237"/>
              <a:buFont typeface="Arial"/>
              <a:buNone/>
            </a:pPr>
            <a:r>
              <a:rPr lang="es-AR" sz="1237" b="1" i="0" u="none" strike="noStrike" cap="none">
                <a:solidFill>
                  <a:srgbClr val="3D8DFF"/>
                </a:solidFill>
                <a:latin typeface="Arial"/>
                <a:ea typeface="Arial"/>
                <a:cs typeface="Arial"/>
                <a:sym typeface="Arial"/>
              </a:rPr>
              <a:t>PUNTOS CRÍTICOS</a:t>
            </a:r>
            <a:endParaRPr sz="1400" b="0" i="0" u="none" strike="noStrike" cap="none">
              <a:solidFill>
                <a:srgbClr val="000000"/>
              </a:solidFill>
              <a:latin typeface="Arial"/>
              <a:ea typeface="Arial"/>
              <a:cs typeface="Arial"/>
              <a:sym typeface="Arial"/>
            </a:endParaRPr>
          </a:p>
        </p:txBody>
      </p:sp>
      <p:sp>
        <p:nvSpPr>
          <p:cNvPr id="284" name="Google Shape;284;p12"/>
          <p:cNvSpPr/>
          <p:nvPr/>
        </p:nvSpPr>
        <p:spPr>
          <a:xfrm>
            <a:off x="533400" y="323850"/>
            <a:ext cx="10668000" cy="104775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3396"/>
              <a:buFont typeface="Arial"/>
              <a:buNone/>
            </a:pPr>
            <a:r>
              <a:rPr lang="es-AR" sz="3396" b="1" i="0" u="none" strike="noStrike" cap="none">
                <a:solidFill>
                  <a:srgbClr val="111111"/>
                </a:solidFill>
                <a:latin typeface="Arial"/>
                <a:ea typeface="Arial"/>
                <a:cs typeface="Arial"/>
                <a:sym typeface="Arial"/>
              </a:rPr>
              <a:t>La organización comienza antes de producir o prestar el servicio</a:t>
            </a:r>
            <a:endParaRPr sz="1400" b="0" i="0" u="none" strike="noStrike" cap="none">
              <a:solidFill>
                <a:srgbClr val="000000"/>
              </a:solidFill>
              <a:latin typeface="Arial"/>
              <a:ea typeface="Arial"/>
              <a:cs typeface="Arial"/>
              <a:sym typeface="Arial"/>
            </a:endParaRPr>
          </a:p>
        </p:txBody>
      </p:sp>
      <p:sp>
        <p:nvSpPr>
          <p:cNvPr id="285" name="Google Shape;285;p12"/>
          <p:cNvSpPr/>
          <p:nvPr/>
        </p:nvSpPr>
        <p:spPr>
          <a:xfrm>
            <a:off x="533400" y="6362700"/>
            <a:ext cx="11125200" cy="9525"/>
          </a:xfrm>
          <a:prstGeom prst="rect">
            <a:avLst/>
          </a:prstGeom>
          <a:solidFill>
            <a:srgbClr val="D5D7DA"/>
          </a:solidFill>
          <a:ln w="9525" cap="flat" cmpd="sng">
            <a:solidFill>
              <a:srgbClr val="D5D7D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86" name="Google Shape;286;p12"/>
          <p:cNvSpPr/>
          <p:nvPr/>
        </p:nvSpPr>
        <p:spPr>
          <a:xfrm>
            <a:off x="533400" y="6477000"/>
            <a:ext cx="9334500" cy="209550"/>
          </a:xfrm>
          <a:prstGeom prst="rect">
            <a:avLst/>
          </a:prstGeom>
          <a:noFill/>
          <a:ln>
            <a:noFill/>
          </a:ln>
        </p:spPr>
        <p:txBody>
          <a:bodyPr spcFirstLastPara="1" wrap="square" lIns="91425" tIns="45700" rIns="91425" bIns="45700" anchor="t" anchorCtr="0">
            <a:normAutofit/>
          </a:bodyPr>
          <a:lstStyle/>
          <a:p>
            <a:pPr marL="0" marR="0" lvl="0" indent="0" algn="l" rtl="0">
              <a:lnSpc>
                <a:spcPct val="70000"/>
              </a:lnSpc>
              <a:spcBef>
                <a:spcPts val="0"/>
              </a:spcBef>
              <a:spcAft>
                <a:spcPts val="0"/>
              </a:spcAft>
              <a:buClr>
                <a:srgbClr val="000000"/>
              </a:buClr>
              <a:buSzPts val="1096"/>
              <a:buFont typeface="Arial"/>
              <a:buNone/>
            </a:pPr>
            <a:endParaRPr sz="1096" b="0" i="0" u="none" strike="noStrike" cap="none">
              <a:solidFill>
                <a:schemeClr val="dk1"/>
              </a:solidFill>
              <a:latin typeface="Calibri"/>
              <a:ea typeface="Calibri"/>
              <a:cs typeface="Calibri"/>
              <a:sym typeface="Calibri"/>
            </a:endParaRPr>
          </a:p>
        </p:txBody>
      </p:sp>
      <p:sp>
        <p:nvSpPr>
          <p:cNvPr id="287" name="Google Shape;287;p12"/>
          <p:cNvSpPr/>
          <p:nvPr/>
        </p:nvSpPr>
        <p:spPr>
          <a:xfrm>
            <a:off x="10287000" y="6477000"/>
            <a:ext cx="1371600" cy="209550"/>
          </a:xfrm>
          <a:prstGeom prst="rect">
            <a:avLst/>
          </a:prstGeom>
          <a:noFill/>
          <a:ln>
            <a:noFill/>
          </a:ln>
        </p:spPr>
        <p:txBody>
          <a:bodyPr spcFirstLastPara="1" wrap="square" lIns="91425" tIns="45700" rIns="91425" bIns="45700" anchor="t" anchorCtr="0">
            <a:normAutofit/>
          </a:bodyPr>
          <a:lstStyle/>
          <a:p>
            <a:pPr marL="0" marR="0" lvl="0" indent="0" algn="r" rtl="0">
              <a:lnSpc>
                <a:spcPct val="80000"/>
              </a:lnSpc>
              <a:spcBef>
                <a:spcPts val="0"/>
              </a:spcBef>
              <a:spcAft>
                <a:spcPts val="0"/>
              </a:spcAft>
              <a:buClr>
                <a:srgbClr val="000000"/>
              </a:buClr>
              <a:buSzPts val="874"/>
              <a:buFont typeface="Arial"/>
              <a:buNone/>
            </a:pPr>
            <a:r>
              <a:rPr lang="es-AR" sz="874" b="0" i="0" u="none" strike="noStrike" cap="none">
                <a:solidFill>
                  <a:srgbClr val="5F6670"/>
                </a:solidFill>
                <a:latin typeface="Arial"/>
                <a:ea typeface="Arial"/>
                <a:cs typeface="Arial"/>
                <a:sym typeface="Arial"/>
              </a:rPr>
              <a:t>M4 · 12</a:t>
            </a:r>
            <a:endParaRPr sz="1400" b="0" i="0" u="none" strike="noStrike" cap="none">
              <a:solidFill>
                <a:srgbClr val="000000"/>
              </a:solidFill>
              <a:latin typeface="Arial"/>
              <a:ea typeface="Arial"/>
              <a:cs typeface="Arial"/>
              <a:sym typeface="Arial"/>
            </a:endParaRPr>
          </a:p>
        </p:txBody>
      </p:sp>
      <p:sp>
        <p:nvSpPr>
          <p:cNvPr id="288" name="Google Shape;288;p12"/>
          <p:cNvSpPr/>
          <p:nvPr/>
        </p:nvSpPr>
        <p:spPr>
          <a:xfrm>
            <a:off x="533400" y="2609850"/>
            <a:ext cx="3143250" cy="3048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5"/>
              <a:buFont typeface="Arial"/>
              <a:buNone/>
            </a:pPr>
            <a:r>
              <a:rPr lang="es-AR" sz="1665" b="1" i="0" u="none" strike="noStrike" cap="none">
                <a:solidFill>
                  <a:srgbClr val="3D8DFF"/>
                </a:solidFill>
                <a:latin typeface="Arial"/>
                <a:ea typeface="Arial"/>
                <a:cs typeface="Arial"/>
                <a:sym typeface="Arial"/>
              </a:rPr>
              <a:t>01</a:t>
            </a:r>
            <a:endParaRPr sz="1400" b="0" i="0" u="none" strike="noStrike" cap="none">
              <a:solidFill>
                <a:srgbClr val="000000"/>
              </a:solidFill>
              <a:latin typeface="Arial"/>
              <a:ea typeface="Arial"/>
              <a:cs typeface="Arial"/>
              <a:sym typeface="Arial"/>
            </a:endParaRPr>
          </a:p>
        </p:txBody>
      </p:sp>
      <p:sp>
        <p:nvSpPr>
          <p:cNvPr id="289" name="Google Shape;289;p12"/>
          <p:cNvSpPr/>
          <p:nvPr/>
        </p:nvSpPr>
        <p:spPr>
          <a:xfrm>
            <a:off x="533400" y="3038475"/>
            <a:ext cx="3143250" cy="3238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4"/>
              <a:buFont typeface="Arial"/>
              <a:buNone/>
            </a:pPr>
            <a:r>
              <a:rPr lang="es-AR" sz="1664" b="1" i="0" u="none" strike="noStrike" cap="none">
                <a:solidFill>
                  <a:srgbClr val="111111"/>
                </a:solidFill>
                <a:latin typeface="Arial"/>
                <a:ea typeface="Arial"/>
                <a:cs typeface="Arial"/>
                <a:sym typeface="Arial"/>
              </a:rPr>
              <a:t>Confirmar</a:t>
            </a:r>
            <a:endParaRPr sz="1400" b="0" i="0" u="none" strike="noStrike" cap="none">
              <a:solidFill>
                <a:srgbClr val="000000"/>
              </a:solidFill>
              <a:latin typeface="Arial"/>
              <a:ea typeface="Arial"/>
              <a:cs typeface="Arial"/>
              <a:sym typeface="Arial"/>
            </a:endParaRPr>
          </a:p>
        </p:txBody>
      </p:sp>
      <p:sp>
        <p:nvSpPr>
          <p:cNvPr id="290" name="Google Shape;290;p12"/>
          <p:cNvSpPr/>
          <p:nvPr/>
        </p:nvSpPr>
        <p:spPr>
          <a:xfrm>
            <a:off x="533400" y="3476625"/>
            <a:ext cx="3143250" cy="6477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480"/>
              <a:buFont typeface="Arial"/>
              <a:buNone/>
            </a:pPr>
            <a:r>
              <a:rPr lang="es-AR" sz="1480" b="0" i="0" u="none" strike="noStrike" cap="none">
                <a:solidFill>
                  <a:srgbClr val="5F6670"/>
                </a:solidFill>
                <a:latin typeface="Arial"/>
                <a:ea typeface="Arial"/>
                <a:cs typeface="Arial"/>
                <a:sym typeface="Arial"/>
              </a:rPr>
              <a:t>Precio, alcance, fecha y forma de entrega quedan claros con el cliente.</a:t>
            </a:r>
            <a:endParaRPr sz="1400" b="0" i="0" u="none" strike="noStrike" cap="none">
              <a:solidFill>
                <a:srgbClr val="000000"/>
              </a:solidFill>
              <a:latin typeface="Arial"/>
              <a:ea typeface="Arial"/>
              <a:cs typeface="Arial"/>
              <a:sym typeface="Arial"/>
            </a:endParaRPr>
          </a:p>
        </p:txBody>
      </p:sp>
      <p:sp>
        <p:nvSpPr>
          <p:cNvPr id="291" name="Google Shape;291;p12"/>
          <p:cNvSpPr/>
          <p:nvPr/>
        </p:nvSpPr>
        <p:spPr>
          <a:xfrm>
            <a:off x="4476750" y="2609850"/>
            <a:ext cx="3143250" cy="3048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5"/>
              <a:buFont typeface="Arial"/>
              <a:buNone/>
            </a:pPr>
            <a:r>
              <a:rPr lang="es-AR" sz="1665" b="1" i="0" u="none" strike="noStrike" cap="none">
                <a:solidFill>
                  <a:srgbClr val="3D8DFF"/>
                </a:solidFill>
                <a:latin typeface="Arial"/>
                <a:ea typeface="Arial"/>
                <a:cs typeface="Arial"/>
                <a:sym typeface="Arial"/>
              </a:rPr>
              <a:t>02</a:t>
            </a:r>
            <a:endParaRPr sz="1400" b="0" i="0" u="none" strike="noStrike" cap="none">
              <a:solidFill>
                <a:srgbClr val="000000"/>
              </a:solidFill>
              <a:latin typeface="Arial"/>
              <a:ea typeface="Arial"/>
              <a:cs typeface="Arial"/>
              <a:sym typeface="Arial"/>
            </a:endParaRPr>
          </a:p>
        </p:txBody>
      </p:sp>
      <p:sp>
        <p:nvSpPr>
          <p:cNvPr id="292" name="Google Shape;292;p12"/>
          <p:cNvSpPr/>
          <p:nvPr/>
        </p:nvSpPr>
        <p:spPr>
          <a:xfrm>
            <a:off x="4476750" y="3038475"/>
            <a:ext cx="3143250" cy="3238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4"/>
              <a:buFont typeface="Arial"/>
              <a:buNone/>
            </a:pPr>
            <a:r>
              <a:rPr lang="es-AR" sz="1664" b="1" i="0" u="none" strike="noStrike" cap="none">
                <a:solidFill>
                  <a:srgbClr val="111111"/>
                </a:solidFill>
                <a:latin typeface="Arial"/>
                <a:ea typeface="Arial"/>
                <a:cs typeface="Arial"/>
                <a:sym typeface="Arial"/>
              </a:rPr>
              <a:t>Registrar</a:t>
            </a:r>
            <a:endParaRPr sz="1400" b="0" i="0" u="none" strike="noStrike" cap="none">
              <a:solidFill>
                <a:srgbClr val="000000"/>
              </a:solidFill>
              <a:latin typeface="Arial"/>
              <a:ea typeface="Arial"/>
              <a:cs typeface="Arial"/>
              <a:sym typeface="Arial"/>
            </a:endParaRPr>
          </a:p>
        </p:txBody>
      </p:sp>
      <p:sp>
        <p:nvSpPr>
          <p:cNvPr id="293" name="Google Shape;293;p12"/>
          <p:cNvSpPr/>
          <p:nvPr/>
        </p:nvSpPr>
        <p:spPr>
          <a:xfrm>
            <a:off x="4476750" y="3476625"/>
            <a:ext cx="3143250" cy="6477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1600"/>
              <a:buFont typeface="Arial"/>
              <a:buNone/>
            </a:pPr>
            <a:r>
              <a:rPr lang="es-AR" sz="1600" b="0" i="0" u="none" strike="noStrike" cap="none">
                <a:solidFill>
                  <a:srgbClr val="5F6670"/>
                </a:solidFill>
                <a:latin typeface="Arial"/>
                <a:ea typeface="Arial"/>
                <a:cs typeface="Arial"/>
                <a:sym typeface="Arial"/>
              </a:rPr>
              <a:t>El pedido queda en un lugar visible y recuperable.</a:t>
            </a:r>
            <a:endParaRPr sz="1400" b="0" i="0" u="none" strike="noStrike" cap="none">
              <a:solidFill>
                <a:srgbClr val="000000"/>
              </a:solidFill>
              <a:latin typeface="Arial"/>
              <a:ea typeface="Arial"/>
              <a:cs typeface="Arial"/>
              <a:sym typeface="Arial"/>
            </a:endParaRPr>
          </a:p>
        </p:txBody>
      </p:sp>
      <p:sp>
        <p:nvSpPr>
          <p:cNvPr id="294" name="Google Shape;294;p12"/>
          <p:cNvSpPr/>
          <p:nvPr/>
        </p:nvSpPr>
        <p:spPr>
          <a:xfrm>
            <a:off x="8420100" y="2609850"/>
            <a:ext cx="3143250" cy="3048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5"/>
              <a:buFont typeface="Arial"/>
              <a:buNone/>
            </a:pPr>
            <a:r>
              <a:rPr lang="es-AR" sz="1665" b="1" i="0" u="none" strike="noStrike" cap="none">
                <a:solidFill>
                  <a:srgbClr val="3D8DFF"/>
                </a:solidFill>
                <a:latin typeface="Arial"/>
                <a:ea typeface="Arial"/>
                <a:cs typeface="Arial"/>
                <a:sym typeface="Arial"/>
              </a:rPr>
              <a:t>03</a:t>
            </a:r>
            <a:endParaRPr sz="1400" b="0" i="0" u="none" strike="noStrike" cap="none">
              <a:solidFill>
                <a:srgbClr val="000000"/>
              </a:solidFill>
              <a:latin typeface="Arial"/>
              <a:ea typeface="Arial"/>
              <a:cs typeface="Arial"/>
              <a:sym typeface="Arial"/>
            </a:endParaRPr>
          </a:p>
        </p:txBody>
      </p:sp>
      <p:sp>
        <p:nvSpPr>
          <p:cNvPr id="295" name="Google Shape;295;p12"/>
          <p:cNvSpPr/>
          <p:nvPr/>
        </p:nvSpPr>
        <p:spPr>
          <a:xfrm>
            <a:off x="8420100" y="3038475"/>
            <a:ext cx="3143250" cy="3238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4"/>
              <a:buFont typeface="Arial"/>
              <a:buNone/>
            </a:pPr>
            <a:r>
              <a:rPr lang="es-AR" sz="1664" b="1" i="0" u="none" strike="noStrike" cap="none">
                <a:solidFill>
                  <a:srgbClr val="111111"/>
                </a:solidFill>
                <a:latin typeface="Arial"/>
                <a:ea typeface="Arial"/>
                <a:cs typeface="Arial"/>
                <a:sym typeface="Arial"/>
              </a:rPr>
              <a:t>Revisar</a:t>
            </a:r>
            <a:endParaRPr sz="1400" b="0" i="0" u="none" strike="noStrike" cap="none">
              <a:solidFill>
                <a:srgbClr val="000000"/>
              </a:solidFill>
              <a:latin typeface="Arial"/>
              <a:ea typeface="Arial"/>
              <a:cs typeface="Arial"/>
              <a:sym typeface="Arial"/>
            </a:endParaRPr>
          </a:p>
        </p:txBody>
      </p:sp>
      <p:sp>
        <p:nvSpPr>
          <p:cNvPr id="296" name="Google Shape;296;p12"/>
          <p:cNvSpPr/>
          <p:nvPr/>
        </p:nvSpPr>
        <p:spPr>
          <a:xfrm>
            <a:off x="8420100" y="3476625"/>
            <a:ext cx="3143250" cy="6477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480"/>
              <a:buFont typeface="Arial"/>
              <a:buNone/>
            </a:pPr>
            <a:r>
              <a:rPr lang="es-AR" sz="1480" b="0" i="0" u="none" strike="noStrike" cap="none">
                <a:solidFill>
                  <a:srgbClr val="5F6670"/>
                </a:solidFill>
                <a:latin typeface="Arial"/>
                <a:ea typeface="Arial"/>
                <a:cs typeface="Arial"/>
                <a:sym typeface="Arial"/>
              </a:rPr>
              <a:t>Se verifica qué material, insumo o tiempo requiere antes de prometer.</a:t>
            </a:r>
            <a:endParaRPr sz="1400" b="0" i="0" u="none" strike="noStrike" cap="none">
              <a:solidFill>
                <a:srgbClr val="000000"/>
              </a:solidFill>
              <a:latin typeface="Arial"/>
              <a:ea typeface="Arial"/>
              <a:cs typeface="Arial"/>
              <a:sym typeface="Arial"/>
            </a:endParaRPr>
          </a:p>
        </p:txBody>
      </p:sp>
      <p:sp>
        <p:nvSpPr>
          <p:cNvPr id="297" name="Google Shape;297;p12"/>
          <p:cNvSpPr/>
          <p:nvPr/>
        </p:nvSpPr>
        <p:spPr>
          <a:xfrm>
            <a:off x="533400" y="5238750"/>
            <a:ext cx="11125200" cy="323850"/>
          </a:xfrm>
          <a:prstGeom prst="rect">
            <a:avLst/>
          </a:prstGeom>
          <a:noFill/>
          <a:ln>
            <a:noFill/>
          </a:ln>
        </p:spPr>
        <p:txBody>
          <a:bodyPr spcFirstLastPara="1" wrap="square" lIns="91425" tIns="45700" rIns="91425" bIns="45700" anchor="t" anchorCtr="0">
            <a:normAutofit/>
          </a:bodyPr>
          <a:lstStyle/>
          <a:p>
            <a:pPr marL="0" marR="0" lvl="0" indent="0" algn="ctr" rtl="0">
              <a:lnSpc>
                <a:spcPct val="80000"/>
              </a:lnSpc>
              <a:spcBef>
                <a:spcPts val="0"/>
              </a:spcBef>
              <a:spcAft>
                <a:spcPts val="0"/>
              </a:spcAft>
              <a:buClr>
                <a:srgbClr val="000000"/>
              </a:buClr>
              <a:buSzPts val="1660"/>
              <a:buFont typeface="Arial"/>
              <a:buNone/>
            </a:pPr>
            <a:r>
              <a:rPr lang="es-AR" sz="1660" b="0" i="0" u="none" strike="noStrike" cap="none">
                <a:solidFill>
                  <a:srgbClr val="5F6670"/>
                </a:solidFill>
                <a:latin typeface="Arial"/>
                <a:ea typeface="Arial"/>
                <a:cs typeface="Arial"/>
                <a:sym typeface="Arial"/>
              </a:rPr>
              <a:t>Un buen comienzo reduce correcciones al final.</a:t>
            </a:r>
            <a:endParaRPr sz="1400" b="0" i="0" u="none" strike="noStrike" cap="none">
              <a:solidFill>
                <a:srgbClr val="000000"/>
              </a:solidFill>
              <a:latin typeface="Arial"/>
              <a:ea typeface="Arial"/>
              <a:cs typeface="Arial"/>
              <a:sym typeface="Arial"/>
            </a:endParaRPr>
          </a:p>
        </p:txBody>
      </p:sp>
      <p:cxnSp>
        <p:nvCxnSpPr>
          <p:cNvPr id="298" name="Google Shape;298;p12"/>
          <p:cNvCxnSpPr/>
          <p:nvPr/>
        </p:nvCxnSpPr>
        <p:spPr>
          <a:xfrm rot="10800000" flipH="1">
            <a:off x="755075" y="512600"/>
            <a:ext cx="9933600" cy="54033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03"/>
        <p:cNvGrpSpPr/>
        <p:nvPr/>
      </p:nvGrpSpPr>
      <p:grpSpPr>
        <a:xfrm>
          <a:off x="0" y="0"/>
          <a:ext cx="0" cy="0"/>
          <a:chOff x="0" y="0"/>
          <a:chExt cx="0" cy="0"/>
        </a:xfrm>
      </p:grpSpPr>
      <p:sp>
        <p:nvSpPr>
          <p:cNvPr id="304" name="Google Shape;304;p13"/>
          <p:cNvSpPr/>
          <p:nvPr/>
        </p:nvSpPr>
        <p:spPr>
          <a:xfrm>
            <a:off x="0" y="0"/>
            <a:ext cx="12192000" cy="6858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05" name="Google Shape;305;p13"/>
          <p:cNvSpPr/>
          <p:nvPr/>
        </p:nvSpPr>
        <p:spPr>
          <a:xfrm>
            <a:off x="533400" y="1352550"/>
            <a:ext cx="4953000" cy="2667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237"/>
              <a:buFont typeface="Arial"/>
              <a:buNone/>
            </a:pPr>
            <a:r>
              <a:rPr lang="es-AR" sz="1237" b="1" i="0" u="none" strike="noStrike" cap="none">
                <a:solidFill>
                  <a:srgbClr val="3D8DFF"/>
                </a:solidFill>
                <a:latin typeface="Arial"/>
                <a:ea typeface="Arial"/>
                <a:cs typeface="Arial"/>
                <a:sym typeface="Arial"/>
              </a:rPr>
              <a:t>ELEGIR UN FOCO</a:t>
            </a:r>
            <a:endParaRPr sz="1400" b="0" i="0" u="none" strike="noStrike" cap="none">
              <a:solidFill>
                <a:srgbClr val="000000"/>
              </a:solidFill>
              <a:latin typeface="Arial"/>
              <a:ea typeface="Arial"/>
              <a:cs typeface="Arial"/>
              <a:sym typeface="Arial"/>
            </a:endParaRPr>
          </a:p>
        </p:txBody>
      </p:sp>
      <p:sp>
        <p:nvSpPr>
          <p:cNvPr id="306" name="Google Shape;306;p13"/>
          <p:cNvSpPr/>
          <p:nvPr/>
        </p:nvSpPr>
        <p:spPr>
          <a:xfrm>
            <a:off x="533400" y="323850"/>
            <a:ext cx="10668000" cy="85725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3450"/>
              <a:buFont typeface="Arial"/>
              <a:buNone/>
            </a:pPr>
            <a:r>
              <a:rPr lang="es-AR" sz="3450" b="1" i="0" u="none" strike="noStrike" cap="none">
                <a:solidFill>
                  <a:srgbClr val="111111"/>
                </a:solidFill>
                <a:latin typeface="Arial"/>
                <a:ea typeface="Arial"/>
                <a:cs typeface="Arial"/>
                <a:sym typeface="Arial"/>
              </a:rPr>
              <a:t>Filtro al proceso del diagnóstico del Módulo 3</a:t>
            </a:r>
            <a:endParaRPr sz="3450" b="1" i="0" u="none" strike="noStrike" cap="none">
              <a:solidFill>
                <a:srgbClr val="111111"/>
              </a:solidFill>
              <a:latin typeface="Arial"/>
              <a:ea typeface="Arial"/>
              <a:cs typeface="Arial"/>
              <a:sym typeface="Arial"/>
            </a:endParaRPr>
          </a:p>
        </p:txBody>
      </p:sp>
      <p:sp>
        <p:nvSpPr>
          <p:cNvPr id="307" name="Google Shape;307;p13"/>
          <p:cNvSpPr/>
          <p:nvPr/>
        </p:nvSpPr>
        <p:spPr>
          <a:xfrm>
            <a:off x="533400" y="6362700"/>
            <a:ext cx="11125200" cy="9525"/>
          </a:xfrm>
          <a:prstGeom prst="rect">
            <a:avLst/>
          </a:prstGeom>
          <a:solidFill>
            <a:srgbClr val="D5D7DA"/>
          </a:solidFill>
          <a:ln w="9525" cap="flat" cmpd="sng">
            <a:solidFill>
              <a:srgbClr val="D5D7D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08" name="Google Shape;308;p13"/>
          <p:cNvSpPr/>
          <p:nvPr/>
        </p:nvSpPr>
        <p:spPr>
          <a:xfrm>
            <a:off x="533400" y="6477000"/>
            <a:ext cx="9334500" cy="209550"/>
          </a:xfrm>
          <a:prstGeom prst="rect">
            <a:avLst/>
          </a:prstGeom>
          <a:noFill/>
          <a:ln>
            <a:noFill/>
          </a:ln>
        </p:spPr>
        <p:txBody>
          <a:bodyPr spcFirstLastPara="1" wrap="square" lIns="91425" tIns="45700" rIns="91425" bIns="45700" anchor="t" anchorCtr="0">
            <a:normAutofit/>
          </a:bodyPr>
          <a:lstStyle/>
          <a:p>
            <a:pPr marL="0" marR="0" lvl="0" indent="0" algn="l" rtl="0">
              <a:lnSpc>
                <a:spcPct val="70000"/>
              </a:lnSpc>
              <a:spcBef>
                <a:spcPts val="0"/>
              </a:spcBef>
              <a:spcAft>
                <a:spcPts val="0"/>
              </a:spcAft>
              <a:buClr>
                <a:srgbClr val="000000"/>
              </a:buClr>
              <a:buSzPts val="1096"/>
              <a:buFont typeface="Arial"/>
              <a:buNone/>
            </a:pPr>
            <a:endParaRPr sz="1096" b="0" i="0" u="none" strike="noStrike" cap="none">
              <a:solidFill>
                <a:schemeClr val="dk1"/>
              </a:solidFill>
              <a:latin typeface="Calibri"/>
              <a:ea typeface="Calibri"/>
              <a:cs typeface="Calibri"/>
              <a:sym typeface="Calibri"/>
            </a:endParaRPr>
          </a:p>
        </p:txBody>
      </p:sp>
      <p:sp>
        <p:nvSpPr>
          <p:cNvPr id="309" name="Google Shape;309;p13"/>
          <p:cNvSpPr/>
          <p:nvPr/>
        </p:nvSpPr>
        <p:spPr>
          <a:xfrm>
            <a:off x="10287000" y="6477000"/>
            <a:ext cx="1371600" cy="209550"/>
          </a:xfrm>
          <a:prstGeom prst="rect">
            <a:avLst/>
          </a:prstGeom>
          <a:noFill/>
          <a:ln>
            <a:noFill/>
          </a:ln>
        </p:spPr>
        <p:txBody>
          <a:bodyPr spcFirstLastPara="1" wrap="square" lIns="91425" tIns="45700" rIns="91425" bIns="45700" anchor="t" anchorCtr="0">
            <a:normAutofit/>
          </a:bodyPr>
          <a:lstStyle/>
          <a:p>
            <a:pPr marL="0" marR="0" lvl="0" indent="0" algn="r" rtl="0">
              <a:lnSpc>
                <a:spcPct val="80000"/>
              </a:lnSpc>
              <a:spcBef>
                <a:spcPts val="0"/>
              </a:spcBef>
              <a:spcAft>
                <a:spcPts val="0"/>
              </a:spcAft>
              <a:buClr>
                <a:srgbClr val="000000"/>
              </a:buClr>
              <a:buSzPts val="874"/>
              <a:buFont typeface="Arial"/>
              <a:buNone/>
            </a:pPr>
            <a:r>
              <a:rPr lang="es-AR" sz="874" b="0" i="0" u="none" strike="noStrike" cap="none">
                <a:solidFill>
                  <a:srgbClr val="5F6670"/>
                </a:solidFill>
                <a:latin typeface="Arial"/>
                <a:ea typeface="Arial"/>
                <a:cs typeface="Arial"/>
                <a:sym typeface="Arial"/>
              </a:rPr>
              <a:t>M4 · 13</a:t>
            </a:r>
            <a:endParaRPr sz="1400" b="0" i="0" u="none" strike="noStrike" cap="none">
              <a:solidFill>
                <a:srgbClr val="000000"/>
              </a:solidFill>
              <a:latin typeface="Arial"/>
              <a:ea typeface="Arial"/>
              <a:cs typeface="Arial"/>
              <a:sym typeface="Arial"/>
            </a:endParaRPr>
          </a:p>
        </p:txBody>
      </p:sp>
      <p:sp>
        <p:nvSpPr>
          <p:cNvPr id="310" name="Google Shape;310;p13"/>
          <p:cNvSpPr/>
          <p:nvPr/>
        </p:nvSpPr>
        <p:spPr>
          <a:xfrm>
            <a:off x="533400" y="2571750"/>
            <a:ext cx="3143250" cy="3048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5"/>
              <a:buFont typeface="Arial"/>
              <a:buNone/>
            </a:pPr>
            <a:r>
              <a:rPr lang="es-AR" sz="1665" b="1" i="0" u="none" strike="noStrike" cap="none">
                <a:solidFill>
                  <a:srgbClr val="3D8DFF"/>
                </a:solidFill>
                <a:latin typeface="Arial"/>
                <a:ea typeface="Arial"/>
                <a:cs typeface="Arial"/>
                <a:sym typeface="Arial"/>
              </a:rPr>
              <a:t>A</a:t>
            </a:r>
            <a:endParaRPr sz="1400" b="0" i="0" u="none" strike="noStrike" cap="none">
              <a:solidFill>
                <a:srgbClr val="000000"/>
              </a:solidFill>
              <a:latin typeface="Arial"/>
              <a:ea typeface="Arial"/>
              <a:cs typeface="Arial"/>
              <a:sym typeface="Arial"/>
            </a:endParaRPr>
          </a:p>
        </p:txBody>
      </p:sp>
      <p:sp>
        <p:nvSpPr>
          <p:cNvPr id="311" name="Google Shape;311;p13"/>
          <p:cNvSpPr/>
          <p:nvPr/>
        </p:nvSpPr>
        <p:spPr>
          <a:xfrm>
            <a:off x="533400" y="3000375"/>
            <a:ext cx="3143250" cy="3238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4"/>
              <a:buFont typeface="Arial"/>
              <a:buNone/>
            </a:pPr>
            <a:r>
              <a:rPr lang="es-AR" sz="1664" b="1" i="0" u="none" strike="noStrike" cap="none">
                <a:solidFill>
                  <a:srgbClr val="111111"/>
                </a:solidFill>
                <a:latin typeface="Arial"/>
                <a:ea typeface="Arial"/>
                <a:cs typeface="Arial"/>
                <a:sym typeface="Arial"/>
              </a:rPr>
              <a:t>Se repite</a:t>
            </a:r>
            <a:endParaRPr sz="1400" b="0" i="0" u="none" strike="noStrike" cap="none">
              <a:solidFill>
                <a:srgbClr val="000000"/>
              </a:solidFill>
              <a:latin typeface="Arial"/>
              <a:ea typeface="Arial"/>
              <a:cs typeface="Arial"/>
              <a:sym typeface="Arial"/>
            </a:endParaRPr>
          </a:p>
        </p:txBody>
      </p:sp>
      <p:sp>
        <p:nvSpPr>
          <p:cNvPr id="312" name="Google Shape;312;p13"/>
          <p:cNvSpPr/>
          <p:nvPr/>
        </p:nvSpPr>
        <p:spPr>
          <a:xfrm>
            <a:off x="533400" y="3438525"/>
            <a:ext cx="3143250" cy="6477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480"/>
              <a:buFont typeface="Arial"/>
              <a:buNone/>
            </a:pPr>
            <a:r>
              <a:rPr lang="es-AR" sz="1480" b="0" i="0" u="none" strike="noStrike" cap="none">
                <a:solidFill>
                  <a:srgbClr val="5F6670"/>
                </a:solidFill>
                <a:latin typeface="Arial"/>
                <a:ea typeface="Arial"/>
                <a:cs typeface="Arial"/>
                <a:sym typeface="Arial"/>
              </a:rPr>
              <a:t>En el proceso de M3: se repite varias veces por semana o por mes.</a:t>
            </a:r>
            <a:endParaRPr sz="1400" b="0" i="0" u="none" strike="noStrike" cap="none">
              <a:solidFill>
                <a:srgbClr val="000000"/>
              </a:solidFill>
              <a:latin typeface="Arial"/>
              <a:ea typeface="Arial"/>
              <a:cs typeface="Arial"/>
              <a:sym typeface="Arial"/>
            </a:endParaRPr>
          </a:p>
        </p:txBody>
      </p:sp>
      <p:sp>
        <p:nvSpPr>
          <p:cNvPr id="313" name="Google Shape;313;p13"/>
          <p:cNvSpPr/>
          <p:nvPr/>
        </p:nvSpPr>
        <p:spPr>
          <a:xfrm>
            <a:off x="4476750" y="2571750"/>
            <a:ext cx="3143250" cy="3048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5"/>
              <a:buFont typeface="Arial"/>
              <a:buNone/>
            </a:pPr>
            <a:r>
              <a:rPr lang="es-AR" sz="1665" b="1" i="0" u="none" strike="noStrike" cap="none">
                <a:solidFill>
                  <a:srgbClr val="3D8DFF"/>
                </a:solidFill>
                <a:latin typeface="Arial"/>
                <a:ea typeface="Arial"/>
                <a:cs typeface="Arial"/>
                <a:sym typeface="Arial"/>
              </a:rPr>
              <a:t>B</a:t>
            </a:r>
            <a:endParaRPr sz="1400" b="0" i="0" u="none" strike="noStrike" cap="none">
              <a:solidFill>
                <a:srgbClr val="000000"/>
              </a:solidFill>
              <a:latin typeface="Arial"/>
              <a:ea typeface="Arial"/>
              <a:cs typeface="Arial"/>
              <a:sym typeface="Arial"/>
            </a:endParaRPr>
          </a:p>
        </p:txBody>
      </p:sp>
      <p:sp>
        <p:nvSpPr>
          <p:cNvPr id="314" name="Google Shape;314;p13"/>
          <p:cNvSpPr/>
          <p:nvPr/>
        </p:nvSpPr>
        <p:spPr>
          <a:xfrm>
            <a:off x="4476750" y="3000375"/>
            <a:ext cx="3143250" cy="3238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4"/>
              <a:buFont typeface="Arial"/>
              <a:buNone/>
            </a:pPr>
            <a:r>
              <a:rPr lang="es-AR" sz="1664" b="1" i="0" u="none" strike="noStrike" cap="none">
                <a:solidFill>
                  <a:srgbClr val="111111"/>
                </a:solidFill>
                <a:latin typeface="Arial"/>
                <a:ea typeface="Arial"/>
                <a:cs typeface="Arial"/>
                <a:sym typeface="Arial"/>
              </a:rPr>
              <a:t>Genera fricción</a:t>
            </a:r>
            <a:endParaRPr sz="1400" b="0" i="0" u="none" strike="noStrike" cap="none">
              <a:solidFill>
                <a:srgbClr val="000000"/>
              </a:solidFill>
              <a:latin typeface="Arial"/>
              <a:ea typeface="Arial"/>
              <a:cs typeface="Arial"/>
              <a:sym typeface="Arial"/>
            </a:endParaRPr>
          </a:p>
        </p:txBody>
      </p:sp>
      <p:sp>
        <p:nvSpPr>
          <p:cNvPr id="315" name="Google Shape;315;p13"/>
          <p:cNvSpPr/>
          <p:nvPr/>
        </p:nvSpPr>
        <p:spPr>
          <a:xfrm>
            <a:off x="4476750" y="3438525"/>
            <a:ext cx="3143250" cy="6477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1480"/>
              <a:buFont typeface="Arial"/>
              <a:buNone/>
            </a:pPr>
            <a:r>
              <a:rPr lang="es-AR" sz="1480" b="0" i="0" u="none" strike="noStrike" cap="none">
                <a:solidFill>
                  <a:srgbClr val="5F6670"/>
                </a:solidFill>
                <a:latin typeface="Arial"/>
                <a:ea typeface="Arial"/>
                <a:cs typeface="Arial"/>
                <a:sym typeface="Arial"/>
              </a:rPr>
              <a:t>En ese proceso: demoras, olvidos, consultas o correcciones.</a:t>
            </a:r>
            <a:endParaRPr sz="1400" b="0" i="0" u="none" strike="noStrike" cap="none">
              <a:solidFill>
                <a:srgbClr val="000000"/>
              </a:solidFill>
              <a:latin typeface="Arial"/>
              <a:ea typeface="Arial"/>
              <a:cs typeface="Arial"/>
              <a:sym typeface="Arial"/>
            </a:endParaRPr>
          </a:p>
        </p:txBody>
      </p:sp>
      <p:sp>
        <p:nvSpPr>
          <p:cNvPr id="316" name="Google Shape;316;p13"/>
          <p:cNvSpPr/>
          <p:nvPr/>
        </p:nvSpPr>
        <p:spPr>
          <a:xfrm>
            <a:off x="8420100" y="2571750"/>
            <a:ext cx="3143250" cy="3048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5"/>
              <a:buFont typeface="Arial"/>
              <a:buNone/>
            </a:pPr>
            <a:r>
              <a:rPr lang="es-AR" sz="1665" b="1" i="0" u="none" strike="noStrike" cap="none">
                <a:solidFill>
                  <a:srgbClr val="3D8DFF"/>
                </a:solidFill>
                <a:latin typeface="Arial"/>
                <a:ea typeface="Arial"/>
                <a:cs typeface="Arial"/>
                <a:sym typeface="Arial"/>
              </a:rPr>
              <a:t>C</a:t>
            </a:r>
            <a:endParaRPr sz="1400" b="0" i="0" u="none" strike="noStrike" cap="none">
              <a:solidFill>
                <a:srgbClr val="000000"/>
              </a:solidFill>
              <a:latin typeface="Arial"/>
              <a:ea typeface="Arial"/>
              <a:cs typeface="Arial"/>
              <a:sym typeface="Arial"/>
            </a:endParaRPr>
          </a:p>
        </p:txBody>
      </p:sp>
      <p:sp>
        <p:nvSpPr>
          <p:cNvPr id="317" name="Google Shape;317;p13"/>
          <p:cNvSpPr/>
          <p:nvPr/>
        </p:nvSpPr>
        <p:spPr>
          <a:xfrm>
            <a:off x="8420100" y="3000375"/>
            <a:ext cx="3143250" cy="3238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4"/>
              <a:buFont typeface="Arial"/>
              <a:buNone/>
            </a:pPr>
            <a:r>
              <a:rPr lang="es-AR" sz="1664" b="1" i="0" u="none" strike="noStrike" cap="none">
                <a:solidFill>
                  <a:srgbClr val="111111"/>
                </a:solidFill>
                <a:latin typeface="Arial"/>
                <a:ea typeface="Arial"/>
                <a:cs typeface="Arial"/>
                <a:sym typeface="Arial"/>
              </a:rPr>
              <a:t>Afecta al cliente</a:t>
            </a:r>
            <a:endParaRPr sz="1400" b="0" i="0" u="none" strike="noStrike" cap="none">
              <a:solidFill>
                <a:srgbClr val="000000"/>
              </a:solidFill>
              <a:latin typeface="Arial"/>
              <a:ea typeface="Arial"/>
              <a:cs typeface="Arial"/>
              <a:sym typeface="Arial"/>
            </a:endParaRPr>
          </a:p>
        </p:txBody>
      </p:sp>
      <p:sp>
        <p:nvSpPr>
          <p:cNvPr id="318" name="Google Shape;318;p13"/>
          <p:cNvSpPr/>
          <p:nvPr/>
        </p:nvSpPr>
        <p:spPr>
          <a:xfrm>
            <a:off x="8420100" y="3438525"/>
            <a:ext cx="3143250" cy="6477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480"/>
              <a:buFont typeface="Arial"/>
              <a:buNone/>
            </a:pPr>
            <a:r>
              <a:rPr lang="es-AR" sz="1480" b="0" i="0" u="none" strike="noStrike" cap="none">
                <a:solidFill>
                  <a:srgbClr val="5F6670"/>
                </a:solidFill>
                <a:latin typeface="Arial"/>
                <a:ea typeface="Arial"/>
                <a:cs typeface="Arial"/>
                <a:sym typeface="Arial"/>
              </a:rPr>
              <a:t>En ese proceso: cambia lo que el cliente recibe, cuándo o cuánto entiende.</a:t>
            </a:r>
            <a:endParaRPr sz="1400" b="0" i="0" u="none" strike="noStrike" cap="none">
              <a:solidFill>
                <a:srgbClr val="000000"/>
              </a:solidFill>
              <a:latin typeface="Arial"/>
              <a:ea typeface="Arial"/>
              <a:cs typeface="Arial"/>
              <a:sym typeface="Arial"/>
            </a:endParaRPr>
          </a:p>
        </p:txBody>
      </p:sp>
      <p:sp>
        <p:nvSpPr>
          <p:cNvPr id="319" name="Google Shape;319;p13"/>
          <p:cNvSpPr/>
          <p:nvPr/>
        </p:nvSpPr>
        <p:spPr>
          <a:xfrm>
            <a:off x="2000250" y="5143500"/>
            <a:ext cx="8191500" cy="457200"/>
          </a:xfrm>
          <a:prstGeom prst="rect">
            <a:avLst/>
          </a:prstGeom>
          <a:solidFill>
            <a:srgbClr val="EDF6FF"/>
          </a:solidFill>
          <a:ln w="9525" cap="flat" cmpd="sng">
            <a:solidFill>
              <a:srgbClr val="EDF6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0" name="Google Shape;320;p13"/>
          <p:cNvSpPr/>
          <p:nvPr/>
        </p:nvSpPr>
        <p:spPr>
          <a:xfrm>
            <a:off x="2190750" y="5248275"/>
            <a:ext cx="7810500" cy="238125"/>
          </a:xfrm>
          <a:prstGeom prst="rect">
            <a:avLst/>
          </a:prstGeom>
          <a:noFill/>
          <a:ln>
            <a:noFill/>
          </a:ln>
        </p:spPr>
        <p:txBody>
          <a:bodyPr spcFirstLastPara="1" wrap="square" lIns="91425" tIns="45700" rIns="91425" bIns="45700" anchor="t" anchorCtr="0">
            <a:normAutofit/>
          </a:bodyPr>
          <a:lstStyle/>
          <a:p>
            <a:pPr marL="0" marR="0" lvl="0" indent="0" algn="ctr" rtl="0">
              <a:lnSpc>
                <a:spcPct val="70000"/>
              </a:lnSpc>
              <a:spcBef>
                <a:spcPts val="0"/>
              </a:spcBef>
              <a:spcAft>
                <a:spcPts val="0"/>
              </a:spcAft>
              <a:buClr>
                <a:srgbClr val="000000"/>
              </a:buClr>
              <a:buSzPts val="1210"/>
              <a:buFont typeface="Arial"/>
              <a:buNone/>
            </a:pPr>
            <a:r>
              <a:rPr lang="es-AR" sz="1210" b="1" i="0" u="none" strike="noStrike" cap="none">
                <a:solidFill>
                  <a:srgbClr val="111111"/>
                </a:solidFill>
                <a:latin typeface="Arial"/>
                <a:ea typeface="Arial"/>
                <a:cs typeface="Arial"/>
                <a:sym typeface="Arial"/>
              </a:rPr>
              <a:t>Usá A, B o C como filtro. Un foco claro vale más que diez cambios a medias.</a:t>
            </a:r>
            <a:endParaRPr sz="1210" b="1" i="0" u="none" strike="noStrike" cap="none">
              <a:solidFill>
                <a:srgbClr val="11111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25"/>
        <p:cNvGrpSpPr/>
        <p:nvPr/>
      </p:nvGrpSpPr>
      <p:grpSpPr>
        <a:xfrm>
          <a:off x="0" y="0"/>
          <a:ext cx="0" cy="0"/>
          <a:chOff x="0" y="0"/>
          <a:chExt cx="0" cy="0"/>
        </a:xfrm>
      </p:grpSpPr>
      <p:sp>
        <p:nvSpPr>
          <p:cNvPr id="326" name="Google Shape;326;p14"/>
          <p:cNvSpPr/>
          <p:nvPr/>
        </p:nvSpPr>
        <p:spPr>
          <a:xfrm>
            <a:off x="0" y="0"/>
            <a:ext cx="12192000" cy="6858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7" name="Google Shape;327;p14"/>
          <p:cNvSpPr/>
          <p:nvPr/>
        </p:nvSpPr>
        <p:spPr>
          <a:xfrm>
            <a:off x="533400" y="1352550"/>
            <a:ext cx="4953000" cy="2667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237"/>
              <a:buFont typeface="Arial"/>
              <a:buNone/>
            </a:pPr>
            <a:r>
              <a:rPr lang="es-AR" sz="1237" b="1" i="0" u="none" strike="noStrike" cap="none">
                <a:solidFill>
                  <a:srgbClr val="3D8DFF"/>
                </a:solidFill>
                <a:latin typeface="Arial"/>
                <a:ea typeface="Arial"/>
                <a:cs typeface="Arial"/>
                <a:sym typeface="Arial"/>
              </a:rPr>
              <a:t>CREATIVIDAD Y ORDEN</a:t>
            </a:r>
            <a:endParaRPr sz="1400" b="0" i="0" u="none" strike="noStrike" cap="none">
              <a:solidFill>
                <a:srgbClr val="000000"/>
              </a:solidFill>
              <a:latin typeface="Arial"/>
              <a:ea typeface="Arial"/>
              <a:cs typeface="Arial"/>
              <a:sym typeface="Arial"/>
            </a:endParaRPr>
          </a:p>
        </p:txBody>
      </p:sp>
      <p:sp>
        <p:nvSpPr>
          <p:cNvPr id="328" name="Google Shape;328;p14"/>
          <p:cNvSpPr/>
          <p:nvPr/>
        </p:nvSpPr>
        <p:spPr>
          <a:xfrm>
            <a:off x="533400" y="323850"/>
            <a:ext cx="10668000" cy="1000125"/>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3450"/>
              <a:buFont typeface="Arial"/>
              <a:buNone/>
            </a:pPr>
            <a:r>
              <a:rPr lang="es-AR" sz="3450" b="1" i="0" u="none" strike="noStrike" cap="none">
                <a:solidFill>
                  <a:srgbClr val="111111"/>
                </a:solidFill>
                <a:latin typeface="Arial"/>
                <a:ea typeface="Arial"/>
                <a:cs typeface="Arial"/>
                <a:sym typeface="Arial"/>
              </a:rPr>
              <a:t>Personalizar también necesita una base clara</a:t>
            </a:r>
            <a:endParaRPr sz="1400" b="0" i="0" u="none" strike="noStrike" cap="none">
              <a:solidFill>
                <a:srgbClr val="000000"/>
              </a:solidFill>
              <a:latin typeface="Arial"/>
              <a:ea typeface="Arial"/>
              <a:cs typeface="Arial"/>
              <a:sym typeface="Arial"/>
            </a:endParaRPr>
          </a:p>
        </p:txBody>
      </p:sp>
      <p:sp>
        <p:nvSpPr>
          <p:cNvPr id="329" name="Google Shape;329;p14"/>
          <p:cNvSpPr/>
          <p:nvPr/>
        </p:nvSpPr>
        <p:spPr>
          <a:xfrm>
            <a:off x="533400" y="6362700"/>
            <a:ext cx="11125200" cy="9525"/>
          </a:xfrm>
          <a:prstGeom prst="rect">
            <a:avLst/>
          </a:prstGeom>
          <a:solidFill>
            <a:srgbClr val="D5D7DA"/>
          </a:solidFill>
          <a:ln w="9525" cap="flat" cmpd="sng">
            <a:solidFill>
              <a:srgbClr val="D5D7D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0" name="Google Shape;330;p14"/>
          <p:cNvSpPr/>
          <p:nvPr/>
        </p:nvSpPr>
        <p:spPr>
          <a:xfrm>
            <a:off x="533400" y="6477000"/>
            <a:ext cx="9334500" cy="209550"/>
          </a:xfrm>
          <a:prstGeom prst="rect">
            <a:avLst/>
          </a:prstGeom>
          <a:noFill/>
          <a:ln>
            <a:noFill/>
          </a:ln>
        </p:spPr>
        <p:txBody>
          <a:bodyPr spcFirstLastPara="1" wrap="square" lIns="91425" tIns="45700" rIns="91425" bIns="45700" anchor="t" anchorCtr="0">
            <a:normAutofit/>
          </a:bodyPr>
          <a:lstStyle/>
          <a:p>
            <a:pPr marL="0" marR="0" lvl="0" indent="0" algn="l" rtl="0">
              <a:lnSpc>
                <a:spcPct val="70000"/>
              </a:lnSpc>
              <a:spcBef>
                <a:spcPts val="0"/>
              </a:spcBef>
              <a:spcAft>
                <a:spcPts val="0"/>
              </a:spcAft>
              <a:buClr>
                <a:srgbClr val="000000"/>
              </a:buClr>
              <a:buSzPts val="1096"/>
              <a:buFont typeface="Arial"/>
              <a:buNone/>
            </a:pPr>
            <a:endParaRPr sz="1096" b="0" i="0" u="none" strike="noStrike" cap="none">
              <a:solidFill>
                <a:schemeClr val="dk1"/>
              </a:solidFill>
              <a:latin typeface="Calibri"/>
              <a:ea typeface="Calibri"/>
              <a:cs typeface="Calibri"/>
              <a:sym typeface="Calibri"/>
            </a:endParaRPr>
          </a:p>
        </p:txBody>
      </p:sp>
      <p:sp>
        <p:nvSpPr>
          <p:cNvPr id="331" name="Google Shape;331;p14"/>
          <p:cNvSpPr/>
          <p:nvPr/>
        </p:nvSpPr>
        <p:spPr>
          <a:xfrm>
            <a:off x="10287000" y="6477000"/>
            <a:ext cx="1371600" cy="209550"/>
          </a:xfrm>
          <a:prstGeom prst="rect">
            <a:avLst/>
          </a:prstGeom>
          <a:noFill/>
          <a:ln>
            <a:noFill/>
          </a:ln>
        </p:spPr>
        <p:txBody>
          <a:bodyPr spcFirstLastPara="1" wrap="square" lIns="91425" tIns="45700" rIns="91425" bIns="45700" anchor="t" anchorCtr="0">
            <a:normAutofit/>
          </a:bodyPr>
          <a:lstStyle/>
          <a:p>
            <a:pPr marL="0" marR="0" lvl="0" indent="0" algn="r" rtl="0">
              <a:lnSpc>
                <a:spcPct val="80000"/>
              </a:lnSpc>
              <a:spcBef>
                <a:spcPts val="0"/>
              </a:spcBef>
              <a:spcAft>
                <a:spcPts val="0"/>
              </a:spcAft>
              <a:buClr>
                <a:srgbClr val="000000"/>
              </a:buClr>
              <a:buSzPts val="874"/>
              <a:buFont typeface="Arial"/>
              <a:buNone/>
            </a:pPr>
            <a:r>
              <a:rPr lang="es-AR" sz="874" b="0" i="0" u="none" strike="noStrike" cap="none">
                <a:solidFill>
                  <a:srgbClr val="5F6670"/>
                </a:solidFill>
                <a:latin typeface="Arial"/>
                <a:ea typeface="Arial"/>
                <a:cs typeface="Arial"/>
                <a:sym typeface="Arial"/>
              </a:rPr>
              <a:t>M4 · 14</a:t>
            </a:r>
            <a:endParaRPr sz="1400" b="0" i="0" u="none" strike="noStrike" cap="none">
              <a:solidFill>
                <a:srgbClr val="000000"/>
              </a:solidFill>
              <a:latin typeface="Arial"/>
              <a:ea typeface="Arial"/>
              <a:cs typeface="Arial"/>
              <a:sym typeface="Arial"/>
            </a:endParaRPr>
          </a:p>
        </p:txBody>
      </p:sp>
      <p:sp>
        <p:nvSpPr>
          <p:cNvPr id="332" name="Google Shape;332;p14"/>
          <p:cNvSpPr/>
          <p:nvPr/>
        </p:nvSpPr>
        <p:spPr>
          <a:xfrm>
            <a:off x="533400" y="2324100"/>
            <a:ext cx="5010150" cy="2209800"/>
          </a:xfrm>
          <a:prstGeom prst="rect">
            <a:avLst/>
          </a:prstGeom>
          <a:solidFill>
            <a:srgbClr val="F6EEFF"/>
          </a:solidFill>
          <a:ln w="9525" cap="flat" cmpd="sng">
            <a:solidFill>
              <a:srgbClr val="F6EE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3" name="Google Shape;333;p14"/>
          <p:cNvSpPr/>
          <p:nvPr/>
        </p:nvSpPr>
        <p:spPr>
          <a:xfrm>
            <a:off x="819150" y="2609850"/>
            <a:ext cx="4438650" cy="2857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545"/>
              <a:buFont typeface="Arial"/>
              <a:buNone/>
            </a:pPr>
            <a:r>
              <a:rPr lang="es-AR" sz="1545" b="1" i="0" u="none" strike="noStrike" cap="none">
                <a:solidFill>
                  <a:srgbClr val="9A22EF"/>
                </a:solidFill>
                <a:latin typeface="Arial"/>
                <a:ea typeface="Arial"/>
                <a:cs typeface="Arial"/>
                <a:sym typeface="Arial"/>
              </a:rPr>
              <a:t>Lo que puede variar</a:t>
            </a:r>
            <a:endParaRPr sz="1400" b="0" i="0" u="none" strike="noStrike" cap="none">
              <a:solidFill>
                <a:srgbClr val="000000"/>
              </a:solidFill>
              <a:latin typeface="Arial"/>
              <a:ea typeface="Arial"/>
              <a:cs typeface="Arial"/>
              <a:sym typeface="Arial"/>
            </a:endParaRPr>
          </a:p>
        </p:txBody>
      </p:sp>
      <p:sp>
        <p:nvSpPr>
          <p:cNvPr id="334" name="Google Shape;334;p14"/>
          <p:cNvSpPr/>
          <p:nvPr/>
        </p:nvSpPr>
        <p:spPr>
          <a:xfrm>
            <a:off x="819150" y="3143250"/>
            <a:ext cx="3905250" cy="12192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1800"/>
              <a:buFont typeface="Arial"/>
              <a:buNone/>
            </a:pPr>
            <a:r>
              <a:rPr lang="es-AR" sz="1800" b="0" i="0" u="none" strike="noStrike" cap="none">
                <a:solidFill>
                  <a:srgbClr val="111111"/>
                </a:solidFill>
                <a:latin typeface="Arial"/>
                <a:ea typeface="Arial"/>
                <a:cs typeface="Arial"/>
                <a:sym typeface="Arial"/>
              </a:rPr>
              <a:t>Diseño</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s-AR" sz="1800" b="0" i="0" u="none" strike="noStrike" cap="none">
                <a:solidFill>
                  <a:srgbClr val="111111"/>
                </a:solidFill>
                <a:latin typeface="Arial"/>
                <a:ea typeface="Arial"/>
                <a:cs typeface="Arial"/>
                <a:sym typeface="Arial"/>
              </a:rPr>
              <a:t>Color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s-AR" sz="1800" b="0" i="0" u="none" strike="noStrike" cap="none">
                <a:solidFill>
                  <a:srgbClr val="111111"/>
                </a:solidFill>
                <a:latin typeface="Arial"/>
                <a:ea typeface="Arial"/>
                <a:cs typeface="Arial"/>
                <a:sym typeface="Arial"/>
              </a:rPr>
              <a:t>Detalle especial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s-AR" sz="1800" b="0" i="0" u="none" strike="noStrike" cap="none">
                <a:solidFill>
                  <a:srgbClr val="111111"/>
                </a:solidFill>
                <a:latin typeface="Arial"/>
                <a:ea typeface="Arial"/>
                <a:cs typeface="Arial"/>
                <a:sym typeface="Arial"/>
              </a:rPr>
              <a:t>Necesidad del cliente</a:t>
            </a:r>
            <a:endParaRPr sz="1400" b="0" i="0" u="none" strike="noStrike" cap="none">
              <a:solidFill>
                <a:srgbClr val="000000"/>
              </a:solidFill>
              <a:latin typeface="Arial"/>
              <a:ea typeface="Arial"/>
              <a:cs typeface="Arial"/>
              <a:sym typeface="Arial"/>
            </a:endParaRPr>
          </a:p>
        </p:txBody>
      </p:sp>
      <p:sp>
        <p:nvSpPr>
          <p:cNvPr id="335" name="Google Shape;335;p14"/>
          <p:cNvSpPr/>
          <p:nvPr/>
        </p:nvSpPr>
        <p:spPr>
          <a:xfrm>
            <a:off x="6648450" y="2324100"/>
            <a:ext cx="5010150" cy="2209800"/>
          </a:xfrm>
          <a:prstGeom prst="rect">
            <a:avLst/>
          </a:prstGeom>
          <a:solidFill>
            <a:srgbClr val="EDF6FF"/>
          </a:solidFill>
          <a:ln w="9525" cap="flat" cmpd="sng">
            <a:solidFill>
              <a:srgbClr val="EDF6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6" name="Google Shape;336;p14"/>
          <p:cNvSpPr/>
          <p:nvPr/>
        </p:nvSpPr>
        <p:spPr>
          <a:xfrm>
            <a:off x="6934200" y="2609850"/>
            <a:ext cx="4438650" cy="2857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545"/>
              <a:buFont typeface="Arial"/>
              <a:buNone/>
            </a:pPr>
            <a:r>
              <a:rPr lang="es-AR" sz="1545" b="1" i="0" u="none" strike="noStrike" cap="none">
                <a:solidFill>
                  <a:srgbClr val="3D8DFF"/>
                </a:solidFill>
                <a:latin typeface="Arial"/>
                <a:ea typeface="Arial"/>
                <a:cs typeface="Arial"/>
                <a:sym typeface="Arial"/>
              </a:rPr>
              <a:t>Lo que necesita quedar claro</a:t>
            </a:r>
            <a:endParaRPr sz="1400" b="0" i="0" u="none" strike="noStrike" cap="none">
              <a:solidFill>
                <a:srgbClr val="000000"/>
              </a:solidFill>
              <a:latin typeface="Arial"/>
              <a:ea typeface="Arial"/>
              <a:cs typeface="Arial"/>
              <a:sym typeface="Arial"/>
            </a:endParaRPr>
          </a:p>
        </p:txBody>
      </p:sp>
      <p:sp>
        <p:nvSpPr>
          <p:cNvPr id="337" name="Google Shape;337;p14"/>
          <p:cNvSpPr/>
          <p:nvPr/>
        </p:nvSpPr>
        <p:spPr>
          <a:xfrm>
            <a:off x="6934200" y="3143250"/>
            <a:ext cx="3905250" cy="12192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1800"/>
              <a:buFont typeface="Arial"/>
              <a:buNone/>
            </a:pPr>
            <a:r>
              <a:rPr lang="es-AR" sz="1800" b="0" i="0" u="none" strike="noStrike" cap="none">
                <a:solidFill>
                  <a:srgbClr val="111111"/>
                </a:solidFill>
                <a:latin typeface="Arial"/>
                <a:ea typeface="Arial"/>
                <a:cs typeface="Arial"/>
                <a:sym typeface="Arial"/>
              </a:rPr>
              <a:t>Precio</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s-AR" sz="1800" b="0" i="0" u="none" strike="noStrike" cap="none">
                <a:solidFill>
                  <a:srgbClr val="111111"/>
                </a:solidFill>
                <a:latin typeface="Arial"/>
                <a:ea typeface="Arial"/>
                <a:cs typeface="Arial"/>
                <a:sym typeface="Arial"/>
              </a:rPr>
              <a:t>Fecha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s-AR" sz="1800" b="0" i="0" u="none" strike="noStrike" cap="none">
                <a:solidFill>
                  <a:srgbClr val="111111"/>
                </a:solidFill>
                <a:latin typeface="Arial"/>
                <a:ea typeface="Arial"/>
                <a:cs typeface="Arial"/>
                <a:sym typeface="Arial"/>
              </a:rPr>
              <a:t>Datos del pedido</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s-AR" sz="1800" b="0" i="0" u="none" strike="noStrike" cap="none">
                <a:solidFill>
                  <a:srgbClr val="111111"/>
                </a:solidFill>
                <a:latin typeface="Arial"/>
                <a:ea typeface="Arial"/>
                <a:cs typeface="Arial"/>
                <a:sym typeface="Arial"/>
              </a:rPr>
              <a:t>Forma de entrega o pago</a:t>
            </a:r>
            <a:endParaRPr sz="1400" b="0" i="0" u="none" strike="noStrike" cap="none">
              <a:solidFill>
                <a:srgbClr val="000000"/>
              </a:solidFill>
              <a:latin typeface="Arial"/>
              <a:ea typeface="Arial"/>
              <a:cs typeface="Arial"/>
              <a:sym typeface="Arial"/>
            </a:endParaRPr>
          </a:p>
        </p:txBody>
      </p:sp>
      <p:sp>
        <p:nvSpPr>
          <p:cNvPr id="338" name="Google Shape;338;p14"/>
          <p:cNvSpPr/>
          <p:nvPr/>
        </p:nvSpPr>
        <p:spPr>
          <a:xfrm>
            <a:off x="533400" y="5200650"/>
            <a:ext cx="11125200" cy="304800"/>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rgbClr val="000000"/>
              </a:buClr>
              <a:buSzPts val="1529"/>
              <a:buFont typeface="Arial"/>
              <a:buNone/>
            </a:pPr>
            <a:r>
              <a:rPr lang="es-AR" sz="1529" b="0" i="0" u="none" strike="noStrike" cap="none">
                <a:solidFill>
                  <a:srgbClr val="5F6670"/>
                </a:solidFill>
                <a:latin typeface="Arial"/>
                <a:ea typeface="Arial"/>
                <a:cs typeface="Arial"/>
                <a:sym typeface="Arial"/>
              </a:rPr>
              <a:t>La claridad cuida tanto el trabajo artesanal como la relación con el cliente.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43"/>
        <p:cNvGrpSpPr/>
        <p:nvPr/>
      </p:nvGrpSpPr>
      <p:grpSpPr>
        <a:xfrm>
          <a:off x="0" y="0"/>
          <a:ext cx="0" cy="0"/>
          <a:chOff x="0" y="0"/>
          <a:chExt cx="0" cy="0"/>
        </a:xfrm>
      </p:grpSpPr>
      <p:sp>
        <p:nvSpPr>
          <p:cNvPr id="344" name="Google Shape;344;p15"/>
          <p:cNvSpPr/>
          <p:nvPr/>
        </p:nvSpPr>
        <p:spPr>
          <a:xfrm>
            <a:off x="0" y="0"/>
            <a:ext cx="12192000" cy="6858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45" name="Google Shape;345;p15"/>
          <p:cNvSpPr/>
          <p:nvPr/>
        </p:nvSpPr>
        <p:spPr>
          <a:xfrm>
            <a:off x="533400" y="1352550"/>
            <a:ext cx="4953000" cy="2667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237"/>
              <a:buFont typeface="Arial"/>
              <a:buNone/>
            </a:pPr>
            <a:r>
              <a:rPr lang="es-AR" sz="1237" b="1" i="0" u="none" strike="noStrike" cap="none">
                <a:solidFill>
                  <a:srgbClr val="3D8DFF"/>
                </a:solidFill>
                <a:latin typeface="Arial"/>
                <a:ea typeface="Arial"/>
                <a:cs typeface="Arial"/>
                <a:sym typeface="Arial"/>
              </a:rPr>
              <a:t>HERRAMIENTA 2</a:t>
            </a:r>
            <a:endParaRPr sz="1400" b="0" i="0" u="none" strike="noStrike" cap="none">
              <a:solidFill>
                <a:srgbClr val="000000"/>
              </a:solidFill>
              <a:latin typeface="Arial"/>
              <a:ea typeface="Arial"/>
              <a:cs typeface="Arial"/>
              <a:sym typeface="Arial"/>
            </a:endParaRPr>
          </a:p>
        </p:txBody>
      </p:sp>
      <p:sp>
        <p:nvSpPr>
          <p:cNvPr id="346" name="Google Shape;346;p15"/>
          <p:cNvSpPr/>
          <p:nvPr/>
        </p:nvSpPr>
        <p:spPr>
          <a:xfrm>
            <a:off x="533400" y="323850"/>
            <a:ext cx="10668000" cy="85725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3450"/>
              <a:buFont typeface="Arial"/>
              <a:buNone/>
            </a:pPr>
            <a:r>
              <a:rPr lang="es-AR" sz="3450" b="1" i="0" u="none" strike="noStrike" cap="none">
                <a:solidFill>
                  <a:srgbClr val="111111"/>
                </a:solidFill>
                <a:latin typeface="Arial"/>
                <a:ea typeface="Arial"/>
                <a:cs typeface="Arial"/>
                <a:sym typeface="Arial"/>
              </a:rPr>
              <a:t>Un tablero básico permite ver el trabajo</a:t>
            </a:r>
            <a:endParaRPr sz="1400" b="0" i="0" u="none" strike="noStrike" cap="none">
              <a:solidFill>
                <a:srgbClr val="000000"/>
              </a:solidFill>
              <a:latin typeface="Arial"/>
              <a:ea typeface="Arial"/>
              <a:cs typeface="Arial"/>
              <a:sym typeface="Arial"/>
            </a:endParaRPr>
          </a:p>
        </p:txBody>
      </p:sp>
      <p:sp>
        <p:nvSpPr>
          <p:cNvPr id="347" name="Google Shape;347;p15"/>
          <p:cNvSpPr/>
          <p:nvPr/>
        </p:nvSpPr>
        <p:spPr>
          <a:xfrm>
            <a:off x="533400" y="6362700"/>
            <a:ext cx="11125200" cy="9525"/>
          </a:xfrm>
          <a:prstGeom prst="rect">
            <a:avLst/>
          </a:prstGeom>
          <a:solidFill>
            <a:srgbClr val="D5D7DA"/>
          </a:solidFill>
          <a:ln w="9525" cap="flat" cmpd="sng">
            <a:solidFill>
              <a:srgbClr val="D5D7D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48" name="Google Shape;348;p15"/>
          <p:cNvSpPr/>
          <p:nvPr/>
        </p:nvSpPr>
        <p:spPr>
          <a:xfrm>
            <a:off x="533400" y="6477000"/>
            <a:ext cx="9334500" cy="209550"/>
          </a:xfrm>
          <a:prstGeom prst="rect">
            <a:avLst/>
          </a:prstGeom>
          <a:noFill/>
          <a:ln>
            <a:noFill/>
          </a:ln>
        </p:spPr>
        <p:txBody>
          <a:bodyPr spcFirstLastPara="1" wrap="square" lIns="91425" tIns="45700" rIns="91425" bIns="45700" anchor="t" anchorCtr="0">
            <a:normAutofit/>
          </a:bodyPr>
          <a:lstStyle/>
          <a:p>
            <a:pPr marL="0" marR="0" lvl="0" indent="0" algn="l" rtl="0">
              <a:lnSpc>
                <a:spcPct val="70000"/>
              </a:lnSpc>
              <a:spcBef>
                <a:spcPts val="0"/>
              </a:spcBef>
              <a:spcAft>
                <a:spcPts val="0"/>
              </a:spcAft>
              <a:buClr>
                <a:srgbClr val="000000"/>
              </a:buClr>
              <a:buSzPts val="1096"/>
              <a:buFont typeface="Arial"/>
              <a:buNone/>
            </a:pPr>
            <a:endParaRPr sz="1096" b="0" i="0" u="none" strike="noStrike" cap="none">
              <a:solidFill>
                <a:schemeClr val="dk1"/>
              </a:solidFill>
              <a:latin typeface="Calibri"/>
              <a:ea typeface="Calibri"/>
              <a:cs typeface="Calibri"/>
              <a:sym typeface="Calibri"/>
            </a:endParaRPr>
          </a:p>
        </p:txBody>
      </p:sp>
      <p:sp>
        <p:nvSpPr>
          <p:cNvPr id="349" name="Google Shape;349;p15"/>
          <p:cNvSpPr/>
          <p:nvPr/>
        </p:nvSpPr>
        <p:spPr>
          <a:xfrm>
            <a:off x="10287000" y="6477000"/>
            <a:ext cx="1371600" cy="209550"/>
          </a:xfrm>
          <a:prstGeom prst="rect">
            <a:avLst/>
          </a:prstGeom>
          <a:noFill/>
          <a:ln>
            <a:noFill/>
          </a:ln>
        </p:spPr>
        <p:txBody>
          <a:bodyPr spcFirstLastPara="1" wrap="square" lIns="91425" tIns="45700" rIns="91425" bIns="45700" anchor="t" anchorCtr="0">
            <a:normAutofit/>
          </a:bodyPr>
          <a:lstStyle/>
          <a:p>
            <a:pPr marL="0" marR="0" lvl="0" indent="0" algn="r" rtl="0">
              <a:lnSpc>
                <a:spcPct val="80000"/>
              </a:lnSpc>
              <a:spcBef>
                <a:spcPts val="0"/>
              </a:spcBef>
              <a:spcAft>
                <a:spcPts val="0"/>
              </a:spcAft>
              <a:buClr>
                <a:srgbClr val="000000"/>
              </a:buClr>
              <a:buSzPts val="874"/>
              <a:buFont typeface="Arial"/>
              <a:buNone/>
            </a:pPr>
            <a:r>
              <a:rPr lang="es-AR" sz="874" b="0" i="0" u="none" strike="noStrike" cap="none">
                <a:solidFill>
                  <a:srgbClr val="5F6670"/>
                </a:solidFill>
                <a:latin typeface="Arial"/>
                <a:ea typeface="Arial"/>
                <a:cs typeface="Arial"/>
                <a:sym typeface="Arial"/>
              </a:rPr>
              <a:t>M4 · 15</a:t>
            </a:r>
            <a:endParaRPr sz="1400" b="0" i="0" u="none" strike="noStrike" cap="none">
              <a:solidFill>
                <a:srgbClr val="000000"/>
              </a:solidFill>
              <a:latin typeface="Arial"/>
              <a:ea typeface="Arial"/>
              <a:cs typeface="Arial"/>
              <a:sym typeface="Arial"/>
            </a:endParaRPr>
          </a:p>
        </p:txBody>
      </p:sp>
      <p:sp>
        <p:nvSpPr>
          <p:cNvPr id="350" name="Google Shape;350;p15"/>
          <p:cNvSpPr/>
          <p:nvPr/>
        </p:nvSpPr>
        <p:spPr>
          <a:xfrm>
            <a:off x="1143000" y="2238375"/>
            <a:ext cx="9906000" cy="15240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3000"/>
              <a:buFont typeface="Arial"/>
              <a:buNone/>
            </a:pPr>
            <a:r>
              <a:rPr lang="es-AR" sz="3000" b="1" i="0" u="none" strike="noStrike" cap="none">
                <a:solidFill>
                  <a:srgbClr val="111111"/>
                </a:solidFill>
                <a:latin typeface="Arial"/>
                <a:ea typeface="Arial"/>
                <a:cs typeface="Arial"/>
                <a:sym typeface="Arial"/>
              </a:rPr>
              <a:t>En pocos segundos: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000"/>
              <a:buFont typeface="Arial"/>
              <a:buNone/>
            </a:pPr>
            <a:r>
              <a:rPr lang="es-AR" sz="3000" b="1" i="0" u="none" strike="noStrike" cap="none">
                <a:solidFill>
                  <a:srgbClr val="111111"/>
                </a:solidFill>
                <a:latin typeface="Arial"/>
                <a:ea typeface="Arial"/>
                <a:cs typeface="Arial"/>
                <a:sym typeface="Arial"/>
              </a:rPr>
              <a:t>¿qué está pendiente, qué está atrasado y qué ya está listo?</a:t>
            </a:r>
            <a:endParaRPr sz="1400" b="0" i="0" u="none" strike="noStrike" cap="none">
              <a:solidFill>
                <a:srgbClr val="000000"/>
              </a:solidFill>
              <a:latin typeface="Arial"/>
              <a:ea typeface="Arial"/>
              <a:cs typeface="Arial"/>
              <a:sym typeface="Arial"/>
            </a:endParaRPr>
          </a:p>
        </p:txBody>
      </p:sp>
      <p:sp>
        <p:nvSpPr>
          <p:cNvPr id="351" name="Google Shape;351;p15"/>
          <p:cNvSpPr/>
          <p:nvPr/>
        </p:nvSpPr>
        <p:spPr>
          <a:xfrm>
            <a:off x="1428750" y="4914900"/>
            <a:ext cx="9334500" cy="495300"/>
          </a:xfrm>
          <a:prstGeom prst="rect">
            <a:avLst/>
          </a:prstGeom>
          <a:solidFill>
            <a:srgbClr val="EDF6FF"/>
          </a:solidFill>
          <a:ln w="9525" cap="flat" cmpd="sng">
            <a:solidFill>
              <a:srgbClr val="EDF6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52" name="Google Shape;352;p15"/>
          <p:cNvSpPr/>
          <p:nvPr/>
        </p:nvSpPr>
        <p:spPr>
          <a:xfrm>
            <a:off x="1619250" y="5038725"/>
            <a:ext cx="8953500" cy="320000"/>
          </a:xfrm>
          <a:prstGeom prst="rect">
            <a:avLst/>
          </a:prstGeom>
          <a:noFill/>
          <a:ln>
            <a:noFill/>
          </a:ln>
        </p:spPr>
        <p:txBody>
          <a:bodyPr spcFirstLastPara="1" wrap="square" lIns="91425" tIns="45700" rIns="91425" bIns="45700" anchor="t" anchorCtr="0">
            <a:normAutofit/>
          </a:bodyPr>
          <a:lstStyle/>
          <a:p>
            <a:pPr marL="0" marR="0" lvl="0" indent="0" algn="ctr" rtl="0">
              <a:lnSpc>
                <a:spcPct val="80000"/>
              </a:lnSpc>
              <a:spcBef>
                <a:spcPts val="0"/>
              </a:spcBef>
              <a:spcAft>
                <a:spcPts val="0"/>
              </a:spcAft>
              <a:buClr>
                <a:srgbClr val="000000"/>
              </a:buClr>
              <a:buSzPts val="1743"/>
              <a:buFont typeface="Arial"/>
              <a:buNone/>
            </a:pPr>
            <a:r>
              <a:rPr lang="es-AR" sz="1743" b="0" i="0" u="none" strike="noStrike" cap="none">
                <a:solidFill>
                  <a:srgbClr val="5F6670"/>
                </a:solidFill>
                <a:latin typeface="Arial"/>
                <a:ea typeface="Arial"/>
                <a:cs typeface="Arial"/>
                <a:sym typeface="Arial"/>
              </a:rPr>
              <a:t>Pizarra, cuaderno, tarjetas o planilla: el mejor soporte es el que vas a usar de verdad.</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57"/>
        <p:cNvGrpSpPr/>
        <p:nvPr/>
      </p:nvGrpSpPr>
      <p:grpSpPr>
        <a:xfrm>
          <a:off x="0" y="0"/>
          <a:ext cx="0" cy="0"/>
          <a:chOff x="0" y="0"/>
          <a:chExt cx="0" cy="0"/>
        </a:xfrm>
      </p:grpSpPr>
      <p:sp>
        <p:nvSpPr>
          <p:cNvPr id="358" name="Google Shape;358;p16"/>
          <p:cNvSpPr/>
          <p:nvPr/>
        </p:nvSpPr>
        <p:spPr>
          <a:xfrm>
            <a:off x="0" y="0"/>
            <a:ext cx="12192000" cy="6858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59" name="Google Shape;359;p16"/>
          <p:cNvSpPr/>
          <p:nvPr/>
        </p:nvSpPr>
        <p:spPr>
          <a:xfrm>
            <a:off x="533400" y="1352550"/>
            <a:ext cx="4953000" cy="2667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237"/>
              <a:buFont typeface="Arial"/>
              <a:buNone/>
            </a:pPr>
            <a:r>
              <a:rPr lang="es-AR" sz="1237" b="1" i="0" u="none" strike="noStrike" cap="none">
                <a:solidFill>
                  <a:srgbClr val="3D8DFF"/>
                </a:solidFill>
                <a:latin typeface="Arial"/>
                <a:ea typeface="Arial"/>
                <a:cs typeface="Arial"/>
                <a:sym typeface="Arial"/>
              </a:rPr>
              <a:t>TABLERO BÁSICO</a:t>
            </a:r>
            <a:endParaRPr sz="1400" b="0" i="0" u="none" strike="noStrike" cap="none">
              <a:solidFill>
                <a:srgbClr val="000000"/>
              </a:solidFill>
              <a:latin typeface="Arial"/>
              <a:ea typeface="Arial"/>
              <a:cs typeface="Arial"/>
              <a:sym typeface="Arial"/>
            </a:endParaRPr>
          </a:p>
        </p:txBody>
      </p:sp>
      <p:sp>
        <p:nvSpPr>
          <p:cNvPr id="360" name="Google Shape;360;p16"/>
          <p:cNvSpPr/>
          <p:nvPr/>
        </p:nvSpPr>
        <p:spPr>
          <a:xfrm>
            <a:off x="533400" y="323850"/>
            <a:ext cx="10668000" cy="1000125"/>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3450"/>
              <a:buFont typeface="Arial"/>
              <a:buNone/>
            </a:pPr>
            <a:r>
              <a:rPr lang="es-AR" sz="3450" b="1" i="0" u="none" strike="noStrike" cap="none">
                <a:solidFill>
                  <a:srgbClr val="111111"/>
                </a:solidFill>
                <a:latin typeface="Arial"/>
                <a:ea typeface="Arial"/>
                <a:cs typeface="Arial"/>
                <a:sym typeface="Arial"/>
              </a:rPr>
              <a:t>Ejemplo de tablero para pedidos por encargo</a:t>
            </a:r>
            <a:endParaRPr sz="1400" b="0" i="0" u="none" strike="noStrike" cap="none">
              <a:solidFill>
                <a:srgbClr val="000000"/>
              </a:solidFill>
              <a:latin typeface="Arial"/>
              <a:ea typeface="Arial"/>
              <a:cs typeface="Arial"/>
              <a:sym typeface="Arial"/>
            </a:endParaRPr>
          </a:p>
        </p:txBody>
      </p:sp>
      <p:sp>
        <p:nvSpPr>
          <p:cNvPr id="361" name="Google Shape;361;p16"/>
          <p:cNvSpPr/>
          <p:nvPr/>
        </p:nvSpPr>
        <p:spPr>
          <a:xfrm>
            <a:off x="533400" y="6362700"/>
            <a:ext cx="11125200" cy="9525"/>
          </a:xfrm>
          <a:prstGeom prst="rect">
            <a:avLst/>
          </a:prstGeom>
          <a:solidFill>
            <a:srgbClr val="D5D7DA"/>
          </a:solidFill>
          <a:ln w="9525" cap="flat" cmpd="sng">
            <a:solidFill>
              <a:srgbClr val="D5D7D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62" name="Google Shape;362;p16"/>
          <p:cNvSpPr/>
          <p:nvPr/>
        </p:nvSpPr>
        <p:spPr>
          <a:xfrm>
            <a:off x="533400" y="6477000"/>
            <a:ext cx="9334500" cy="209550"/>
          </a:xfrm>
          <a:prstGeom prst="rect">
            <a:avLst/>
          </a:prstGeom>
          <a:noFill/>
          <a:ln>
            <a:noFill/>
          </a:ln>
        </p:spPr>
        <p:txBody>
          <a:bodyPr spcFirstLastPara="1" wrap="square" lIns="91425" tIns="45700" rIns="91425" bIns="45700" anchor="t" anchorCtr="0">
            <a:normAutofit/>
          </a:bodyPr>
          <a:lstStyle/>
          <a:p>
            <a:pPr marL="0" marR="0" lvl="0" indent="0" algn="l" rtl="0">
              <a:lnSpc>
                <a:spcPct val="70000"/>
              </a:lnSpc>
              <a:spcBef>
                <a:spcPts val="0"/>
              </a:spcBef>
              <a:spcAft>
                <a:spcPts val="0"/>
              </a:spcAft>
              <a:buClr>
                <a:srgbClr val="000000"/>
              </a:buClr>
              <a:buSzPts val="1096"/>
              <a:buFont typeface="Arial"/>
              <a:buNone/>
            </a:pPr>
            <a:endParaRPr sz="1096" b="0" i="0" u="none" strike="noStrike" cap="none">
              <a:solidFill>
                <a:schemeClr val="dk1"/>
              </a:solidFill>
              <a:latin typeface="Calibri"/>
              <a:ea typeface="Calibri"/>
              <a:cs typeface="Calibri"/>
              <a:sym typeface="Calibri"/>
            </a:endParaRPr>
          </a:p>
        </p:txBody>
      </p:sp>
      <p:sp>
        <p:nvSpPr>
          <p:cNvPr id="363" name="Google Shape;363;p16"/>
          <p:cNvSpPr/>
          <p:nvPr/>
        </p:nvSpPr>
        <p:spPr>
          <a:xfrm>
            <a:off x="10287000" y="6477000"/>
            <a:ext cx="1371600" cy="209550"/>
          </a:xfrm>
          <a:prstGeom prst="rect">
            <a:avLst/>
          </a:prstGeom>
          <a:noFill/>
          <a:ln>
            <a:noFill/>
          </a:ln>
        </p:spPr>
        <p:txBody>
          <a:bodyPr spcFirstLastPara="1" wrap="square" lIns="91425" tIns="45700" rIns="91425" bIns="45700" anchor="t" anchorCtr="0">
            <a:normAutofit/>
          </a:bodyPr>
          <a:lstStyle/>
          <a:p>
            <a:pPr marL="0" marR="0" lvl="0" indent="0" algn="r" rtl="0">
              <a:lnSpc>
                <a:spcPct val="80000"/>
              </a:lnSpc>
              <a:spcBef>
                <a:spcPts val="0"/>
              </a:spcBef>
              <a:spcAft>
                <a:spcPts val="0"/>
              </a:spcAft>
              <a:buClr>
                <a:srgbClr val="000000"/>
              </a:buClr>
              <a:buSzPts val="874"/>
              <a:buFont typeface="Arial"/>
              <a:buNone/>
            </a:pPr>
            <a:r>
              <a:rPr lang="es-AR" sz="874" b="0" i="0" u="none" strike="noStrike" cap="none">
                <a:solidFill>
                  <a:srgbClr val="5F6670"/>
                </a:solidFill>
                <a:latin typeface="Arial"/>
                <a:ea typeface="Arial"/>
                <a:cs typeface="Arial"/>
                <a:sym typeface="Arial"/>
              </a:rPr>
              <a:t>M4 · 16</a:t>
            </a:r>
            <a:endParaRPr sz="1400" b="0" i="0" u="none" strike="noStrike" cap="none">
              <a:solidFill>
                <a:srgbClr val="000000"/>
              </a:solidFill>
              <a:latin typeface="Arial"/>
              <a:ea typeface="Arial"/>
              <a:cs typeface="Arial"/>
              <a:sym typeface="Arial"/>
            </a:endParaRPr>
          </a:p>
        </p:txBody>
      </p:sp>
      <p:sp>
        <p:nvSpPr>
          <p:cNvPr id="364" name="Google Shape;364;p16"/>
          <p:cNvSpPr/>
          <p:nvPr/>
        </p:nvSpPr>
        <p:spPr>
          <a:xfrm>
            <a:off x="533400" y="2247900"/>
            <a:ext cx="2552700" cy="2971800"/>
          </a:xfrm>
          <a:prstGeom prst="rect">
            <a:avLst/>
          </a:prstGeom>
          <a:solidFill>
            <a:srgbClr val="FFF6E8"/>
          </a:solidFill>
          <a:ln w="25400" cap="flat" cmpd="sng">
            <a:solidFill>
              <a:srgbClr val="F5A623"/>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65" name="Google Shape;365;p16"/>
          <p:cNvSpPr/>
          <p:nvPr/>
        </p:nvSpPr>
        <p:spPr>
          <a:xfrm>
            <a:off x="704850" y="2495550"/>
            <a:ext cx="2209800" cy="285750"/>
          </a:xfrm>
          <a:prstGeom prst="rect">
            <a:avLst/>
          </a:prstGeom>
          <a:noFill/>
          <a:ln>
            <a:noFill/>
          </a:ln>
        </p:spPr>
        <p:txBody>
          <a:bodyPr spcFirstLastPara="1" wrap="square" lIns="91425" tIns="45700" rIns="91425" bIns="45700" anchor="t" anchorCtr="0">
            <a:normAutofit/>
          </a:bodyPr>
          <a:lstStyle/>
          <a:p>
            <a:pPr marL="0" marR="0" lvl="0" indent="0" algn="ctr" rtl="0">
              <a:lnSpc>
                <a:spcPct val="80000"/>
              </a:lnSpc>
              <a:spcBef>
                <a:spcPts val="0"/>
              </a:spcBef>
              <a:spcAft>
                <a:spcPts val="0"/>
              </a:spcAft>
              <a:buClr>
                <a:srgbClr val="000000"/>
              </a:buClr>
              <a:buSzPts val="1535"/>
              <a:buFont typeface="Arial"/>
              <a:buNone/>
            </a:pPr>
            <a:r>
              <a:rPr lang="es-AR" sz="1535" b="1" i="0" u="none" strike="noStrike" cap="none">
                <a:solidFill>
                  <a:srgbClr val="B86E00"/>
                </a:solidFill>
                <a:latin typeface="Arial"/>
                <a:ea typeface="Arial"/>
                <a:cs typeface="Arial"/>
                <a:sym typeface="Arial"/>
              </a:rPr>
              <a:t>Por confirmar</a:t>
            </a:r>
            <a:endParaRPr sz="1400" b="0" i="0" u="none" strike="noStrike" cap="none">
              <a:solidFill>
                <a:srgbClr val="000000"/>
              </a:solidFill>
              <a:latin typeface="Arial"/>
              <a:ea typeface="Arial"/>
              <a:cs typeface="Arial"/>
              <a:sym typeface="Arial"/>
            </a:endParaRPr>
          </a:p>
        </p:txBody>
      </p:sp>
      <p:sp>
        <p:nvSpPr>
          <p:cNvPr id="366" name="Google Shape;366;p16"/>
          <p:cNvSpPr/>
          <p:nvPr/>
        </p:nvSpPr>
        <p:spPr>
          <a:xfrm>
            <a:off x="742950" y="2990850"/>
            <a:ext cx="2133600" cy="9525"/>
          </a:xfrm>
          <a:prstGeom prst="rect">
            <a:avLst/>
          </a:prstGeom>
          <a:solidFill>
            <a:srgbClr val="F5A62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67" name="Google Shape;367;p16"/>
          <p:cNvSpPr/>
          <p:nvPr/>
        </p:nvSpPr>
        <p:spPr>
          <a:xfrm>
            <a:off x="800100" y="3276600"/>
            <a:ext cx="2019300" cy="1143000"/>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rgbClr val="000000"/>
              </a:buClr>
              <a:buSzPts val="1850"/>
              <a:buFont typeface="Arial"/>
              <a:buNone/>
            </a:pPr>
            <a:r>
              <a:rPr lang="es-AR" sz="1850" b="0" i="0" u="none" strike="noStrike" cap="none">
                <a:solidFill>
                  <a:srgbClr val="111111"/>
                </a:solidFill>
                <a:latin typeface="Arial"/>
                <a:ea typeface="Arial"/>
                <a:cs typeface="Arial"/>
                <a:sym typeface="Arial"/>
              </a:rPr>
              <a:t>Fecha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50"/>
              <a:buFont typeface="Arial"/>
              <a:buNone/>
            </a:pPr>
            <a:r>
              <a:rPr lang="es-AR" sz="1850" b="0" i="0" u="none" strike="noStrike" cap="none">
                <a:solidFill>
                  <a:srgbClr val="111111"/>
                </a:solidFill>
                <a:latin typeface="Arial"/>
                <a:ea typeface="Arial"/>
                <a:cs typeface="Arial"/>
                <a:sym typeface="Arial"/>
              </a:rPr>
              <a:t>Seña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50"/>
              <a:buFont typeface="Arial"/>
              <a:buNone/>
            </a:pPr>
            <a:r>
              <a:rPr lang="es-AR" sz="1850" b="0" i="0" u="none" strike="noStrike" cap="none">
                <a:solidFill>
                  <a:srgbClr val="111111"/>
                </a:solidFill>
                <a:latin typeface="Arial"/>
                <a:ea typeface="Arial"/>
                <a:cs typeface="Arial"/>
                <a:sym typeface="Arial"/>
              </a:rPr>
              <a:t>Datos completos</a:t>
            </a:r>
            <a:endParaRPr sz="1400" b="0" i="0" u="none" strike="noStrike" cap="none">
              <a:solidFill>
                <a:srgbClr val="000000"/>
              </a:solidFill>
              <a:latin typeface="Arial"/>
              <a:ea typeface="Arial"/>
              <a:cs typeface="Arial"/>
              <a:sym typeface="Arial"/>
            </a:endParaRPr>
          </a:p>
        </p:txBody>
      </p:sp>
      <p:sp>
        <p:nvSpPr>
          <p:cNvPr id="368" name="Google Shape;368;p16"/>
          <p:cNvSpPr/>
          <p:nvPr/>
        </p:nvSpPr>
        <p:spPr>
          <a:xfrm>
            <a:off x="3314700" y="2247900"/>
            <a:ext cx="2552700" cy="2971800"/>
          </a:xfrm>
          <a:prstGeom prst="rect">
            <a:avLst/>
          </a:prstGeom>
          <a:solidFill>
            <a:srgbClr val="EDF6FF"/>
          </a:solidFill>
          <a:ln w="25400" cap="flat" cmpd="sng">
            <a:solidFill>
              <a:srgbClr val="3D8D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69" name="Google Shape;369;p16"/>
          <p:cNvSpPr/>
          <p:nvPr/>
        </p:nvSpPr>
        <p:spPr>
          <a:xfrm>
            <a:off x="3486150" y="2495550"/>
            <a:ext cx="2209800" cy="285750"/>
          </a:xfrm>
          <a:prstGeom prst="rect">
            <a:avLst/>
          </a:prstGeom>
          <a:noFill/>
          <a:ln>
            <a:noFill/>
          </a:ln>
        </p:spPr>
        <p:txBody>
          <a:bodyPr spcFirstLastPara="1" wrap="square" lIns="91425" tIns="45700" rIns="91425" bIns="45700" anchor="t" anchorCtr="0">
            <a:normAutofit/>
          </a:bodyPr>
          <a:lstStyle/>
          <a:p>
            <a:pPr marL="0" marR="0" lvl="0" indent="0" algn="ctr" rtl="0">
              <a:lnSpc>
                <a:spcPct val="80000"/>
              </a:lnSpc>
              <a:spcBef>
                <a:spcPts val="0"/>
              </a:spcBef>
              <a:spcAft>
                <a:spcPts val="0"/>
              </a:spcAft>
              <a:buClr>
                <a:srgbClr val="000000"/>
              </a:buClr>
              <a:buSzPts val="1535"/>
              <a:buFont typeface="Arial"/>
              <a:buNone/>
            </a:pPr>
            <a:r>
              <a:rPr lang="es-AR" sz="1535" b="1" i="0" u="none" strike="noStrike" cap="none">
                <a:solidFill>
                  <a:srgbClr val="1B5FB8"/>
                </a:solidFill>
                <a:latin typeface="Arial"/>
                <a:ea typeface="Arial"/>
                <a:cs typeface="Arial"/>
                <a:sym typeface="Arial"/>
              </a:rPr>
              <a:t>En preparación</a:t>
            </a:r>
            <a:endParaRPr sz="1400" b="0" i="0" u="none" strike="noStrike" cap="none">
              <a:solidFill>
                <a:srgbClr val="000000"/>
              </a:solidFill>
              <a:latin typeface="Arial"/>
              <a:ea typeface="Arial"/>
              <a:cs typeface="Arial"/>
              <a:sym typeface="Arial"/>
            </a:endParaRPr>
          </a:p>
        </p:txBody>
      </p:sp>
      <p:sp>
        <p:nvSpPr>
          <p:cNvPr id="370" name="Google Shape;370;p16"/>
          <p:cNvSpPr/>
          <p:nvPr/>
        </p:nvSpPr>
        <p:spPr>
          <a:xfrm>
            <a:off x="3524250" y="2990850"/>
            <a:ext cx="2133600" cy="9525"/>
          </a:xfrm>
          <a:prstGeom prst="rect">
            <a:avLst/>
          </a:prstGeom>
          <a:solidFill>
            <a:srgbClr val="3D8D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71" name="Google Shape;371;p16"/>
          <p:cNvSpPr/>
          <p:nvPr/>
        </p:nvSpPr>
        <p:spPr>
          <a:xfrm>
            <a:off x="3581400" y="3276600"/>
            <a:ext cx="2019300" cy="1143000"/>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rgbClr val="000000"/>
              </a:buClr>
              <a:buSzPts val="2000"/>
              <a:buFont typeface="Arial"/>
              <a:buNone/>
            </a:pPr>
            <a:r>
              <a:rPr lang="es-AR" sz="2000" b="0" i="0" u="none" strike="noStrike" cap="none">
                <a:solidFill>
                  <a:srgbClr val="111111"/>
                </a:solidFill>
                <a:latin typeface="Arial"/>
                <a:ea typeface="Arial"/>
                <a:cs typeface="Arial"/>
                <a:sym typeface="Arial"/>
              </a:rPr>
              <a:t>Material</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s-AR" sz="2000" b="0" i="0" u="none" strike="noStrike" cap="none">
                <a:solidFill>
                  <a:srgbClr val="111111"/>
                </a:solidFill>
                <a:latin typeface="Arial"/>
                <a:ea typeface="Arial"/>
                <a:cs typeface="Arial"/>
                <a:sym typeface="Arial"/>
              </a:rPr>
              <a:t>Tiempo</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s-AR" sz="2000" b="0" i="0" u="none" strike="noStrike" cap="none">
                <a:solidFill>
                  <a:srgbClr val="111111"/>
                </a:solidFill>
                <a:latin typeface="Arial"/>
                <a:ea typeface="Arial"/>
                <a:cs typeface="Arial"/>
                <a:sym typeface="Arial"/>
              </a:rPr>
              <a:t>Responsable</a:t>
            </a:r>
            <a:endParaRPr sz="1400" b="0" i="0" u="none" strike="noStrike" cap="none">
              <a:solidFill>
                <a:srgbClr val="000000"/>
              </a:solidFill>
              <a:latin typeface="Arial"/>
              <a:ea typeface="Arial"/>
              <a:cs typeface="Arial"/>
              <a:sym typeface="Arial"/>
            </a:endParaRPr>
          </a:p>
        </p:txBody>
      </p:sp>
      <p:sp>
        <p:nvSpPr>
          <p:cNvPr id="372" name="Google Shape;372;p16"/>
          <p:cNvSpPr/>
          <p:nvPr/>
        </p:nvSpPr>
        <p:spPr>
          <a:xfrm>
            <a:off x="6096000" y="2247900"/>
            <a:ext cx="2552700" cy="2971800"/>
          </a:xfrm>
          <a:prstGeom prst="rect">
            <a:avLst/>
          </a:prstGeom>
          <a:solidFill>
            <a:srgbClr val="E8F8EF"/>
          </a:solidFill>
          <a:ln w="25400" cap="flat" cmpd="sng">
            <a:solidFill>
              <a:srgbClr val="22A06B"/>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73" name="Google Shape;373;p16"/>
          <p:cNvSpPr/>
          <p:nvPr/>
        </p:nvSpPr>
        <p:spPr>
          <a:xfrm>
            <a:off x="6267450" y="2495550"/>
            <a:ext cx="2209800" cy="285750"/>
          </a:xfrm>
          <a:prstGeom prst="rect">
            <a:avLst/>
          </a:prstGeom>
          <a:noFill/>
          <a:ln>
            <a:noFill/>
          </a:ln>
        </p:spPr>
        <p:txBody>
          <a:bodyPr spcFirstLastPara="1" wrap="square" lIns="91425" tIns="45700" rIns="91425" bIns="45700" anchor="t" anchorCtr="0">
            <a:normAutofit/>
          </a:bodyPr>
          <a:lstStyle/>
          <a:p>
            <a:pPr marL="0" marR="0" lvl="0" indent="0" algn="ctr" rtl="0">
              <a:lnSpc>
                <a:spcPct val="80000"/>
              </a:lnSpc>
              <a:spcBef>
                <a:spcPts val="0"/>
              </a:spcBef>
              <a:spcAft>
                <a:spcPts val="0"/>
              </a:spcAft>
              <a:buClr>
                <a:srgbClr val="000000"/>
              </a:buClr>
              <a:buSzPts val="1535"/>
              <a:buFont typeface="Arial"/>
              <a:buNone/>
            </a:pPr>
            <a:r>
              <a:rPr lang="es-AR" sz="1535" b="1" i="0" u="none" strike="noStrike" cap="none">
                <a:solidFill>
                  <a:srgbClr val="157A4B"/>
                </a:solidFill>
                <a:latin typeface="Arial"/>
                <a:ea typeface="Arial"/>
                <a:cs typeface="Arial"/>
                <a:sym typeface="Arial"/>
              </a:rPr>
              <a:t>Listo</a:t>
            </a:r>
            <a:endParaRPr sz="1400" b="0" i="0" u="none" strike="noStrike" cap="none">
              <a:solidFill>
                <a:srgbClr val="000000"/>
              </a:solidFill>
              <a:latin typeface="Arial"/>
              <a:ea typeface="Arial"/>
              <a:cs typeface="Arial"/>
              <a:sym typeface="Arial"/>
            </a:endParaRPr>
          </a:p>
        </p:txBody>
      </p:sp>
      <p:sp>
        <p:nvSpPr>
          <p:cNvPr id="374" name="Google Shape;374;p16"/>
          <p:cNvSpPr/>
          <p:nvPr/>
        </p:nvSpPr>
        <p:spPr>
          <a:xfrm>
            <a:off x="6305550" y="2990850"/>
            <a:ext cx="2133600" cy="9525"/>
          </a:xfrm>
          <a:prstGeom prst="rect">
            <a:avLst/>
          </a:prstGeom>
          <a:solidFill>
            <a:srgbClr val="22A06B"/>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75" name="Google Shape;375;p16"/>
          <p:cNvSpPr/>
          <p:nvPr/>
        </p:nvSpPr>
        <p:spPr>
          <a:xfrm>
            <a:off x="6362700" y="3276600"/>
            <a:ext cx="2019300" cy="1143000"/>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rgbClr val="000000"/>
              </a:buClr>
              <a:buSzPts val="2000"/>
              <a:buFont typeface="Arial"/>
              <a:buNone/>
            </a:pPr>
            <a:r>
              <a:rPr lang="es-AR" sz="2000" b="0" i="0" u="none" strike="noStrike" cap="none">
                <a:solidFill>
                  <a:srgbClr val="111111"/>
                </a:solidFill>
                <a:latin typeface="Arial"/>
                <a:ea typeface="Arial"/>
                <a:cs typeface="Arial"/>
                <a:sym typeface="Arial"/>
              </a:rPr>
              <a:t>Control</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s-AR" sz="2000" b="0" i="0" u="none" strike="noStrike" cap="none">
                <a:solidFill>
                  <a:srgbClr val="111111"/>
                </a:solidFill>
                <a:latin typeface="Arial"/>
                <a:ea typeface="Arial"/>
                <a:cs typeface="Arial"/>
                <a:sym typeface="Arial"/>
              </a:rPr>
              <a:t>Avisar</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s-AR" sz="2000" b="0" i="0" u="none" strike="noStrike" cap="none">
                <a:solidFill>
                  <a:srgbClr val="111111"/>
                </a:solidFill>
                <a:latin typeface="Arial"/>
                <a:ea typeface="Arial"/>
                <a:cs typeface="Arial"/>
                <a:sym typeface="Arial"/>
              </a:rPr>
              <a:t>Cobro</a:t>
            </a:r>
            <a:endParaRPr sz="1400" b="0" i="0" u="none" strike="noStrike" cap="none">
              <a:solidFill>
                <a:srgbClr val="000000"/>
              </a:solidFill>
              <a:latin typeface="Arial"/>
              <a:ea typeface="Arial"/>
              <a:cs typeface="Arial"/>
              <a:sym typeface="Arial"/>
            </a:endParaRPr>
          </a:p>
        </p:txBody>
      </p:sp>
      <p:sp>
        <p:nvSpPr>
          <p:cNvPr id="376" name="Google Shape;376;p16"/>
          <p:cNvSpPr/>
          <p:nvPr/>
        </p:nvSpPr>
        <p:spPr>
          <a:xfrm>
            <a:off x="8877300" y="2247900"/>
            <a:ext cx="2552700" cy="2971800"/>
          </a:xfrm>
          <a:prstGeom prst="rect">
            <a:avLst/>
          </a:prstGeom>
          <a:solidFill>
            <a:srgbClr val="E6F7F5"/>
          </a:solidFill>
          <a:ln w="25400" cap="flat" cmpd="sng">
            <a:solidFill>
              <a:srgbClr val="0F766E"/>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77" name="Google Shape;377;p16"/>
          <p:cNvSpPr/>
          <p:nvPr/>
        </p:nvSpPr>
        <p:spPr>
          <a:xfrm>
            <a:off x="9048750" y="2495550"/>
            <a:ext cx="2209800" cy="285750"/>
          </a:xfrm>
          <a:prstGeom prst="rect">
            <a:avLst/>
          </a:prstGeom>
          <a:noFill/>
          <a:ln>
            <a:noFill/>
          </a:ln>
        </p:spPr>
        <p:txBody>
          <a:bodyPr spcFirstLastPara="1" wrap="square" lIns="91425" tIns="45700" rIns="91425" bIns="45700" anchor="t" anchorCtr="0">
            <a:normAutofit/>
          </a:bodyPr>
          <a:lstStyle/>
          <a:p>
            <a:pPr marL="0" marR="0" lvl="0" indent="0" algn="ctr" rtl="0">
              <a:lnSpc>
                <a:spcPct val="80000"/>
              </a:lnSpc>
              <a:spcBef>
                <a:spcPts val="0"/>
              </a:spcBef>
              <a:spcAft>
                <a:spcPts val="0"/>
              </a:spcAft>
              <a:buClr>
                <a:srgbClr val="000000"/>
              </a:buClr>
              <a:buSzPts val="1535"/>
              <a:buFont typeface="Arial"/>
              <a:buNone/>
            </a:pPr>
            <a:r>
              <a:rPr lang="es-AR" sz="1535" b="1" i="0" u="none" strike="noStrike" cap="none">
                <a:solidFill>
                  <a:srgbClr val="0F766E"/>
                </a:solidFill>
                <a:latin typeface="Arial"/>
                <a:ea typeface="Arial"/>
                <a:cs typeface="Arial"/>
                <a:sym typeface="Arial"/>
              </a:rPr>
              <a:t>Entregado</a:t>
            </a:r>
            <a:endParaRPr sz="1400" b="0" i="0" u="none" strike="noStrike" cap="none">
              <a:solidFill>
                <a:srgbClr val="000000"/>
              </a:solidFill>
              <a:latin typeface="Arial"/>
              <a:ea typeface="Arial"/>
              <a:cs typeface="Arial"/>
              <a:sym typeface="Arial"/>
            </a:endParaRPr>
          </a:p>
        </p:txBody>
      </p:sp>
      <p:sp>
        <p:nvSpPr>
          <p:cNvPr id="378" name="Google Shape;378;p16"/>
          <p:cNvSpPr/>
          <p:nvPr/>
        </p:nvSpPr>
        <p:spPr>
          <a:xfrm>
            <a:off x="9086850" y="2990850"/>
            <a:ext cx="2133600" cy="9525"/>
          </a:xfrm>
          <a:prstGeom prst="rect">
            <a:avLst/>
          </a:prstGeom>
          <a:solidFill>
            <a:srgbClr val="0F766E"/>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79" name="Google Shape;379;p16"/>
          <p:cNvSpPr/>
          <p:nvPr/>
        </p:nvSpPr>
        <p:spPr>
          <a:xfrm>
            <a:off x="9144000" y="3276600"/>
            <a:ext cx="2019300" cy="1143000"/>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rgbClr val="000000"/>
              </a:buClr>
              <a:buSzPts val="2000"/>
              <a:buFont typeface="Arial"/>
              <a:buNone/>
            </a:pPr>
            <a:r>
              <a:rPr lang="es-AR" sz="2000" b="0" i="0" u="none" strike="noStrike" cap="none">
                <a:solidFill>
                  <a:srgbClr val="111111"/>
                </a:solidFill>
                <a:latin typeface="Arial"/>
                <a:ea typeface="Arial"/>
                <a:cs typeface="Arial"/>
                <a:sym typeface="Arial"/>
              </a:rPr>
              <a:t>Fecha real</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s-AR" sz="2000" b="0" i="0" u="none" strike="noStrike" cap="none">
                <a:solidFill>
                  <a:srgbClr val="111111"/>
                </a:solidFill>
                <a:latin typeface="Arial"/>
                <a:ea typeface="Arial"/>
                <a:cs typeface="Arial"/>
                <a:sym typeface="Arial"/>
              </a:rPr>
              <a:t>Pago</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s-AR" sz="2000" b="0" i="0" u="none" strike="noStrike" cap="none">
                <a:solidFill>
                  <a:srgbClr val="111111"/>
                </a:solidFill>
                <a:latin typeface="Arial"/>
                <a:ea typeface="Arial"/>
                <a:cs typeface="Arial"/>
                <a:sym typeface="Arial"/>
              </a:rPr>
              <a:t>Registro</a:t>
            </a:r>
            <a:endParaRPr sz="1400" b="0" i="0" u="none" strike="noStrike" cap="none">
              <a:solidFill>
                <a:srgbClr val="000000"/>
              </a:solidFill>
              <a:latin typeface="Arial"/>
              <a:ea typeface="Arial"/>
              <a:cs typeface="Arial"/>
              <a:sym typeface="Arial"/>
            </a:endParaRPr>
          </a:p>
        </p:txBody>
      </p:sp>
      <p:sp>
        <p:nvSpPr>
          <p:cNvPr id="380" name="Google Shape;380;p16"/>
          <p:cNvSpPr/>
          <p:nvPr/>
        </p:nvSpPr>
        <p:spPr>
          <a:xfrm>
            <a:off x="533400" y="5581650"/>
            <a:ext cx="11125200" cy="266700"/>
          </a:xfrm>
          <a:prstGeom prst="rect">
            <a:avLst/>
          </a:prstGeom>
          <a:noFill/>
          <a:ln>
            <a:noFill/>
          </a:ln>
        </p:spPr>
        <p:txBody>
          <a:bodyPr spcFirstLastPara="1" wrap="square" lIns="91425" tIns="45700" rIns="91425" bIns="45700" anchor="t" anchorCtr="0">
            <a:normAutofit/>
          </a:bodyPr>
          <a:lstStyle/>
          <a:p>
            <a:pPr marL="0" marR="0" lvl="0" indent="0" algn="ctr" rtl="0">
              <a:lnSpc>
                <a:spcPct val="80000"/>
              </a:lnSpc>
              <a:spcBef>
                <a:spcPts val="0"/>
              </a:spcBef>
              <a:spcAft>
                <a:spcPts val="0"/>
              </a:spcAft>
              <a:buClr>
                <a:srgbClr val="000000"/>
              </a:buClr>
              <a:buSzPts val="1314"/>
              <a:buFont typeface="Arial"/>
              <a:buNone/>
            </a:pPr>
            <a:r>
              <a:rPr lang="es-AR" sz="1314" b="0" i="0" u="none" strike="noStrike" cap="none">
                <a:solidFill>
                  <a:srgbClr val="5F6670"/>
                </a:solidFill>
                <a:latin typeface="Arial"/>
                <a:ea typeface="Arial"/>
                <a:cs typeface="Arial"/>
                <a:sym typeface="Arial"/>
              </a:rPr>
              <a:t>Pizarra, cuaderno, tarjetas o planilla: el mejor soporte es el que vas a usar de verdad.</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85"/>
        <p:cNvGrpSpPr/>
        <p:nvPr/>
      </p:nvGrpSpPr>
      <p:grpSpPr>
        <a:xfrm>
          <a:off x="0" y="0"/>
          <a:ext cx="0" cy="0"/>
          <a:chOff x="0" y="0"/>
          <a:chExt cx="0" cy="0"/>
        </a:xfrm>
      </p:grpSpPr>
      <p:sp>
        <p:nvSpPr>
          <p:cNvPr id="386" name="Google Shape;386;p17"/>
          <p:cNvSpPr/>
          <p:nvPr/>
        </p:nvSpPr>
        <p:spPr>
          <a:xfrm>
            <a:off x="0" y="0"/>
            <a:ext cx="12192000" cy="6858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87" name="Google Shape;387;p17"/>
          <p:cNvSpPr/>
          <p:nvPr/>
        </p:nvSpPr>
        <p:spPr>
          <a:xfrm>
            <a:off x="533400" y="1352550"/>
            <a:ext cx="4953000" cy="2667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237"/>
              <a:buFont typeface="Arial"/>
              <a:buNone/>
            </a:pPr>
            <a:r>
              <a:rPr lang="es-AR" sz="1237" b="1" i="0" u="none" strike="noStrike" cap="none">
                <a:solidFill>
                  <a:srgbClr val="3D8DFF"/>
                </a:solidFill>
                <a:latin typeface="Arial"/>
                <a:ea typeface="Arial"/>
                <a:cs typeface="Arial"/>
                <a:sym typeface="Arial"/>
              </a:rPr>
              <a:t>FORMATO</a:t>
            </a:r>
            <a:endParaRPr sz="1400" b="0" i="0" u="none" strike="noStrike" cap="none">
              <a:solidFill>
                <a:srgbClr val="000000"/>
              </a:solidFill>
              <a:latin typeface="Arial"/>
              <a:ea typeface="Arial"/>
              <a:cs typeface="Arial"/>
              <a:sym typeface="Arial"/>
            </a:endParaRPr>
          </a:p>
        </p:txBody>
      </p:sp>
      <p:sp>
        <p:nvSpPr>
          <p:cNvPr id="388" name="Google Shape;388;p17"/>
          <p:cNvSpPr/>
          <p:nvPr/>
        </p:nvSpPr>
        <p:spPr>
          <a:xfrm>
            <a:off x="533400" y="323850"/>
            <a:ext cx="10668000" cy="1000125"/>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3450"/>
              <a:buFont typeface="Arial"/>
              <a:buNone/>
            </a:pPr>
            <a:r>
              <a:rPr lang="es-AR" sz="3450" b="1" i="0" u="none" strike="noStrike" cap="none">
                <a:solidFill>
                  <a:srgbClr val="111111"/>
                </a:solidFill>
                <a:latin typeface="Arial"/>
                <a:ea typeface="Arial"/>
                <a:cs typeface="Arial"/>
                <a:sym typeface="Arial"/>
              </a:rPr>
              <a:t>El mejor soporte es el que realmente vas a usar</a:t>
            </a:r>
            <a:endParaRPr sz="1400" b="0" i="0" u="none" strike="noStrike" cap="none">
              <a:solidFill>
                <a:srgbClr val="000000"/>
              </a:solidFill>
              <a:latin typeface="Arial"/>
              <a:ea typeface="Arial"/>
              <a:cs typeface="Arial"/>
              <a:sym typeface="Arial"/>
            </a:endParaRPr>
          </a:p>
        </p:txBody>
      </p:sp>
      <p:sp>
        <p:nvSpPr>
          <p:cNvPr id="389" name="Google Shape;389;p17"/>
          <p:cNvSpPr/>
          <p:nvPr/>
        </p:nvSpPr>
        <p:spPr>
          <a:xfrm>
            <a:off x="533400" y="6362700"/>
            <a:ext cx="11125200" cy="9525"/>
          </a:xfrm>
          <a:prstGeom prst="rect">
            <a:avLst/>
          </a:prstGeom>
          <a:solidFill>
            <a:srgbClr val="D5D7DA"/>
          </a:solidFill>
          <a:ln w="9525" cap="flat" cmpd="sng">
            <a:solidFill>
              <a:srgbClr val="D5D7D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90" name="Google Shape;390;p17"/>
          <p:cNvSpPr/>
          <p:nvPr/>
        </p:nvSpPr>
        <p:spPr>
          <a:xfrm>
            <a:off x="533400" y="6477000"/>
            <a:ext cx="9334500" cy="209550"/>
          </a:xfrm>
          <a:prstGeom prst="rect">
            <a:avLst/>
          </a:prstGeom>
          <a:noFill/>
          <a:ln>
            <a:noFill/>
          </a:ln>
        </p:spPr>
        <p:txBody>
          <a:bodyPr spcFirstLastPara="1" wrap="square" lIns="91425" tIns="45700" rIns="91425" bIns="45700" anchor="t" anchorCtr="0">
            <a:normAutofit/>
          </a:bodyPr>
          <a:lstStyle/>
          <a:p>
            <a:pPr marL="0" marR="0" lvl="0" indent="0" algn="l" rtl="0">
              <a:lnSpc>
                <a:spcPct val="70000"/>
              </a:lnSpc>
              <a:spcBef>
                <a:spcPts val="0"/>
              </a:spcBef>
              <a:spcAft>
                <a:spcPts val="0"/>
              </a:spcAft>
              <a:buClr>
                <a:srgbClr val="000000"/>
              </a:buClr>
              <a:buSzPts val="1096"/>
              <a:buFont typeface="Arial"/>
              <a:buNone/>
            </a:pPr>
            <a:endParaRPr sz="1096" b="0" i="0" u="none" strike="noStrike" cap="none">
              <a:solidFill>
                <a:schemeClr val="dk1"/>
              </a:solidFill>
              <a:latin typeface="Calibri"/>
              <a:ea typeface="Calibri"/>
              <a:cs typeface="Calibri"/>
              <a:sym typeface="Calibri"/>
            </a:endParaRPr>
          </a:p>
        </p:txBody>
      </p:sp>
      <p:sp>
        <p:nvSpPr>
          <p:cNvPr id="391" name="Google Shape;391;p17"/>
          <p:cNvSpPr/>
          <p:nvPr/>
        </p:nvSpPr>
        <p:spPr>
          <a:xfrm>
            <a:off x="10287000" y="6477000"/>
            <a:ext cx="1371600" cy="209550"/>
          </a:xfrm>
          <a:prstGeom prst="rect">
            <a:avLst/>
          </a:prstGeom>
          <a:noFill/>
          <a:ln>
            <a:noFill/>
          </a:ln>
        </p:spPr>
        <p:txBody>
          <a:bodyPr spcFirstLastPara="1" wrap="square" lIns="91425" tIns="45700" rIns="91425" bIns="45700" anchor="t" anchorCtr="0">
            <a:normAutofit/>
          </a:bodyPr>
          <a:lstStyle/>
          <a:p>
            <a:pPr marL="0" marR="0" lvl="0" indent="0" algn="r" rtl="0">
              <a:lnSpc>
                <a:spcPct val="80000"/>
              </a:lnSpc>
              <a:spcBef>
                <a:spcPts val="0"/>
              </a:spcBef>
              <a:spcAft>
                <a:spcPts val="0"/>
              </a:spcAft>
              <a:buClr>
                <a:srgbClr val="000000"/>
              </a:buClr>
              <a:buSzPts val="874"/>
              <a:buFont typeface="Arial"/>
              <a:buNone/>
            </a:pPr>
            <a:r>
              <a:rPr lang="es-AR" sz="874" b="0" i="0" u="none" strike="noStrike" cap="none">
                <a:solidFill>
                  <a:srgbClr val="5F6670"/>
                </a:solidFill>
                <a:latin typeface="Arial"/>
                <a:ea typeface="Arial"/>
                <a:cs typeface="Arial"/>
                <a:sym typeface="Arial"/>
              </a:rPr>
              <a:t>M4 · 17</a:t>
            </a:r>
            <a:endParaRPr sz="1400" b="0" i="0" u="none" strike="noStrike" cap="none">
              <a:solidFill>
                <a:srgbClr val="000000"/>
              </a:solidFill>
              <a:latin typeface="Arial"/>
              <a:ea typeface="Arial"/>
              <a:cs typeface="Arial"/>
              <a:sym typeface="Arial"/>
            </a:endParaRPr>
          </a:p>
        </p:txBody>
      </p:sp>
      <p:sp>
        <p:nvSpPr>
          <p:cNvPr id="392" name="Google Shape;392;p17"/>
          <p:cNvSpPr/>
          <p:nvPr/>
        </p:nvSpPr>
        <p:spPr>
          <a:xfrm>
            <a:off x="533400" y="2571750"/>
            <a:ext cx="3143250" cy="3048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5"/>
              <a:buFont typeface="Arial"/>
              <a:buNone/>
            </a:pPr>
            <a:r>
              <a:rPr lang="es-AR" sz="1665" b="1" i="0" u="none" strike="noStrike" cap="none">
                <a:solidFill>
                  <a:srgbClr val="3D8DFF"/>
                </a:solidFill>
                <a:latin typeface="Arial"/>
                <a:ea typeface="Arial"/>
                <a:cs typeface="Arial"/>
                <a:sym typeface="Arial"/>
              </a:rPr>
              <a:t>A</a:t>
            </a:r>
            <a:endParaRPr sz="1400" b="0" i="0" u="none" strike="noStrike" cap="none">
              <a:solidFill>
                <a:srgbClr val="000000"/>
              </a:solidFill>
              <a:latin typeface="Arial"/>
              <a:ea typeface="Arial"/>
              <a:cs typeface="Arial"/>
              <a:sym typeface="Arial"/>
            </a:endParaRPr>
          </a:p>
        </p:txBody>
      </p:sp>
      <p:sp>
        <p:nvSpPr>
          <p:cNvPr id="393" name="Google Shape;393;p17"/>
          <p:cNvSpPr/>
          <p:nvPr/>
        </p:nvSpPr>
        <p:spPr>
          <a:xfrm>
            <a:off x="533400" y="3000375"/>
            <a:ext cx="3143250" cy="3238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4"/>
              <a:buFont typeface="Arial"/>
              <a:buNone/>
            </a:pPr>
            <a:r>
              <a:rPr lang="es-AR" sz="1664" b="1" i="0" u="none" strike="noStrike" cap="none">
                <a:solidFill>
                  <a:srgbClr val="111111"/>
                </a:solidFill>
                <a:latin typeface="Arial"/>
                <a:ea typeface="Arial"/>
                <a:cs typeface="Arial"/>
                <a:sym typeface="Arial"/>
              </a:rPr>
              <a:t>Pizarra o tarjetas</a:t>
            </a:r>
            <a:endParaRPr sz="1400" b="0" i="0" u="none" strike="noStrike" cap="none">
              <a:solidFill>
                <a:srgbClr val="000000"/>
              </a:solidFill>
              <a:latin typeface="Arial"/>
              <a:ea typeface="Arial"/>
              <a:cs typeface="Arial"/>
              <a:sym typeface="Arial"/>
            </a:endParaRPr>
          </a:p>
        </p:txBody>
      </p:sp>
      <p:sp>
        <p:nvSpPr>
          <p:cNvPr id="394" name="Google Shape;394;p17"/>
          <p:cNvSpPr/>
          <p:nvPr/>
        </p:nvSpPr>
        <p:spPr>
          <a:xfrm>
            <a:off x="533400" y="3438525"/>
            <a:ext cx="3143250" cy="6477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480"/>
              <a:buFont typeface="Arial"/>
              <a:buNone/>
            </a:pPr>
            <a:r>
              <a:rPr lang="es-AR" sz="1480" b="0" i="0" u="none" strike="noStrike" cap="none">
                <a:solidFill>
                  <a:srgbClr val="5F6670"/>
                </a:solidFill>
                <a:latin typeface="Arial"/>
                <a:ea typeface="Arial"/>
                <a:cs typeface="Arial"/>
                <a:sym typeface="Arial"/>
              </a:rPr>
              <a:t>Útil cuando el trabajo ocurre en un mismo lugar y hay que verlo rápido.</a:t>
            </a:r>
            <a:endParaRPr sz="1400" b="0" i="0" u="none" strike="noStrike" cap="none">
              <a:solidFill>
                <a:srgbClr val="000000"/>
              </a:solidFill>
              <a:latin typeface="Arial"/>
              <a:ea typeface="Arial"/>
              <a:cs typeface="Arial"/>
              <a:sym typeface="Arial"/>
            </a:endParaRPr>
          </a:p>
        </p:txBody>
      </p:sp>
      <p:sp>
        <p:nvSpPr>
          <p:cNvPr id="395" name="Google Shape;395;p17"/>
          <p:cNvSpPr/>
          <p:nvPr/>
        </p:nvSpPr>
        <p:spPr>
          <a:xfrm>
            <a:off x="4476750" y="2571750"/>
            <a:ext cx="3143250" cy="3048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5"/>
              <a:buFont typeface="Arial"/>
              <a:buNone/>
            </a:pPr>
            <a:r>
              <a:rPr lang="es-AR" sz="1665" b="1" i="0" u="none" strike="noStrike" cap="none">
                <a:solidFill>
                  <a:srgbClr val="3D8DFF"/>
                </a:solidFill>
                <a:latin typeface="Arial"/>
                <a:ea typeface="Arial"/>
                <a:cs typeface="Arial"/>
                <a:sym typeface="Arial"/>
              </a:rPr>
              <a:t>B</a:t>
            </a:r>
            <a:endParaRPr sz="1400" b="0" i="0" u="none" strike="noStrike" cap="none">
              <a:solidFill>
                <a:srgbClr val="000000"/>
              </a:solidFill>
              <a:latin typeface="Arial"/>
              <a:ea typeface="Arial"/>
              <a:cs typeface="Arial"/>
              <a:sym typeface="Arial"/>
            </a:endParaRPr>
          </a:p>
        </p:txBody>
      </p:sp>
      <p:sp>
        <p:nvSpPr>
          <p:cNvPr id="396" name="Google Shape;396;p17"/>
          <p:cNvSpPr/>
          <p:nvPr/>
        </p:nvSpPr>
        <p:spPr>
          <a:xfrm>
            <a:off x="4476750" y="3000375"/>
            <a:ext cx="3143250" cy="3238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4"/>
              <a:buFont typeface="Arial"/>
              <a:buNone/>
            </a:pPr>
            <a:r>
              <a:rPr lang="es-AR" sz="1664" b="1" i="0" u="none" strike="noStrike" cap="none">
                <a:solidFill>
                  <a:srgbClr val="111111"/>
                </a:solidFill>
                <a:latin typeface="Arial"/>
                <a:ea typeface="Arial"/>
                <a:cs typeface="Arial"/>
                <a:sym typeface="Arial"/>
              </a:rPr>
              <a:t>Agenda o cuaderno</a:t>
            </a:r>
            <a:endParaRPr sz="1400" b="0" i="0" u="none" strike="noStrike" cap="none">
              <a:solidFill>
                <a:srgbClr val="000000"/>
              </a:solidFill>
              <a:latin typeface="Arial"/>
              <a:ea typeface="Arial"/>
              <a:cs typeface="Arial"/>
              <a:sym typeface="Arial"/>
            </a:endParaRPr>
          </a:p>
        </p:txBody>
      </p:sp>
      <p:sp>
        <p:nvSpPr>
          <p:cNvPr id="397" name="Google Shape;397;p17"/>
          <p:cNvSpPr/>
          <p:nvPr/>
        </p:nvSpPr>
        <p:spPr>
          <a:xfrm>
            <a:off x="4476750" y="3438525"/>
            <a:ext cx="3143250" cy="6477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464"/>
              <a:buFont typeface="Arial"/>
              <a:buNone/>
            </a:pPr>
            <a:r>
              <a:rPr lang="es-AR" sz="1464" b="0" i="0" u="none" strike="noStrike" cap="none">
                <a:solidFill>
                  <a:srgbClr val="5F6670"/>
                </a:solidFill>
                <a:latin typeface="Arial"/>
                <a:ea typeface="Arial"/>
                <a:cs typeface="Arial"/>
                <a:sym typeface="Arial"/>
              </a:rPr>
              <a:t>Útil cuando una persona maneja entregas, turnos o pedidos durante el día.</a:t>
            </a:r>
            <a:endParaRPr sz="1400" b="0" i="0" u="none" strike="noStrike" cap="none">
              <a:solidFill>
                <a:srgbClr val="000000"/>
              </a:solidFill>
              <a:latin typeface="Arial"/>
              <a:ea typeface="Arial"/>
              <a:cs typeface="Arial"/>
              <a:sym typeface="Arial"/>
            </a:endParaRPr>
          </a:p>
        </p:txBody>
      </p:sp>
      <p:sp>
        <p:nvSpPr>
          <p:cNvPr id="398" name="Google Shape;398;p17"/>
          <p:cNvSpPr/>
          <p:nvPr/>
        </p:nvSpPr>
        <p:spPr>
          <a:xfrm>
            <a:off x="8420100" y="2571750"/>
            <a:ext cx="3143250" cy="3048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5"/>
              <a:buFont typeface="Arial"/>
              <a:buNone/>
            </a:pPr>
            <a:r>
              <a:rPr lang="es-AR" sz="1665" b="1" i="0" u="none" strike="noStrike" cap="none">
                <a:solidFill>
                  <a:srgbClr val="3D8DFF"/>
                </a:solidFill>
                <a:latin typeface="Arial"/>
                <a:ea typeface="Arial"/>
                <a:cs typeface="Arial"/>
                <a:sym typeface="Arial"/>
              </a:rPr>
              <a:t>C</a:t>
            </a:r>
            <a:endParaRPr sz="1400" b="0" i="0" u="none" strike="noStrike" cap="none">
              <a:solidFill>
                <a:srgbClr val="000000"/>
              </a:solidFill>
              <a:latin typeface="Arial"/>
              <a:ea typeface="Arial"/>
              <a:cs typeface="Arial"/>
              <a:sym typeface="Arial"/>
            </a:endParaRPr>
          </a:p>
        </p:txBody>
      </p:sp>
      <p:sp>
        <p:nvSpPr>
          <p:cNvPr id="399" name="Google Shape;399;p17"/>
          <p:cNvSpPr/>
          <p:nvPr/>
        </p:nvSpPr>
        <p:spPr>
          <a:xfrm>
            <a:off x="8420100" y="3000375"/>
            <a:ext cx="3143250" cy="3238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4"/>
              <a:buFont typeface="Arial"/>
              <a:buNone/>
            </a:pPr>
            <a:r>
              <a:rPr lang="es-AR" sz="1664" b="1" i="0" u="none" strike="noStrike" cap="none">
                <a:solidFill>
                  <a:srgbClr val="111111"/>
                </a:solidFill>
                <a:latin typeface="Arial"/>
                <a:ea typeface="Arial"/>
                <a:cs typeface="Arial"/>
                <a:sym typeface="Arial"/>
              </a:rPr>
              <a:t>WhatsApp o planilla</a:t>
            </a:r>
            <a:endParaRPr sz="1400" b="0" i="0" u="none" strike="noStrike" cap="none">
              <a:solidFill>
                <a:srgbClr val="000000"/>
              </a:solidFill>
              <a:latin typeface="Arial"/>
              <a:ea typeface="Arial"/>
              <a:cs typeface="Arial"/>
              <a:sym typeface="Arial"/>
            </a:endParaRPr>
          </a:p>
        </p:txBody>
      </p:sp>
      <p:sp>
        <p:nvSpPr>
          <p:cNvPr id="400" name="Google Shape;400;p17"/>
          <p:cNvSpPr/>
          <p:nvPr/>
        </p:nvSpPr>
        <p:spPr>
          <a:xfrm>
            <a:off x="8420100" y="3438525"/>
            <a:ext cx="3143250" cy="6477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1600"/>
              <a:buFont typeface="Arial"/>
              <a:buNone/>
            </a:pPr>
            <a:r>
              <a:rPr lang="es-AR" sz="1600" b="0" i="0" u="none" strike="noStrike" cap="none">
                <a:solidFill>
                  <a:srgbClr val="5F6670"/>
                </a:solidFill>
                <a:latin typeface="Arial"/>
                <a:ea typeface="Arial"/>
                <a:cs typeface="Arial"/>
                <a:sym typeface="Arial"/>
              </a:rPr>
              <a:t>Útil cuando se necesita buscar, filtrar o compartir información.</a:t>
            </a:r>
            <a:endParaRPr sz="1400" b="0" i="0" u="none" strike="noStrike" cap="none">
              <a:solidFill>
                <a:srgbClr val="000000"/>
              </a:solidFill>
              <a:latin typeface="Arial"/>
              <a:ea typeface="Arial"/>
              <a:cs typeface="Arial"/>
              <a:sym typeface="Arial"/>
            </a:endParaRPr>
          </a:p>
        </p:txBody>
      </p:sp>
      <p:sp>
        <p:nvSpPr>
          <p:cNvPr id="401" name="Google Shape;401;p17"/>
          <p:cNvSpPr/>
          <p:nvPr/>
        </p:nvSpPr>
        <p:spPr>
          <a:xfrm>
            <a:off x="533400" y="5238750"/>
            <a:ext cx="11125200" cy="304800"/>
          </a:xfrm>
          <a:prstGeom prst="rect">
            <a:avLst/>
          </a:prstGeom>
          <a:noFill/>
          <a:ln>
            <a:noFill/>
          </a:ln>
        </p:spPr>
        <p:txBody>
          <a:bodyPr spcFirstLastPara="1" wrap="square" lIns="91425" tIns="45700" rIns="91425" bIns="45700" anchor="t" anchorCtr="0">
            <a:normAutofit/>
          </a:bodyPr>
          <a:lstStyle/>
          <a:p>
            <a:pPr marL="0" marR="0" lvl="0" indent="0" algn="ctr" rtl="0">
              <a:lnSpc>
                <a:spcPct val="80000"/>
              </a:lnSpc>
              <a:spcBef>
                <a:spcPts val="0"/>
              </a:spcBef>
              <a:spcAft>
                <a:spcPts val="0"/>
              </a:spcAft>
              <a:buClr>
                <a:srgbClr val="000000"/>
              </a:buClr>
              <a:buSzPts val="1596"/>
              <a:buFont typeface="Arial"/>
              <a:buNone/>
            </a:pPr>
            <a:r>
              <a:rPr lang="es-AR" sz="1596" b="0" i="0" u="none" strike="noStrike" cap="none">
                <a:solidFill>
                  <a:srgbClr val="5F6670"/>
                </a:solidFill>
                <a:latin typeface="Arial"/>
                <a:ea typeface="Arial"/>
                <a:cs typeface="Arial"/>
                <a:sym typeface="Arial"/>
              </a:rPr>
              <a:t>Cambiar de app sin medir si mejoraste no ayuda. Medí: ¿ahorré tiempo, materiales o correcciones?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06"/>
        <p:cNvGrpSpPr/>
        <p:nvPr/>
      </p:nvGrpSpPr>
      <p:grpSpPr>
        <a:xfrm>
          <a:off x="0" y="0"/>
          <a:ext cx="0" cy="0"/>
          <a:chOff x="0" y="0"/>
          <a:chExt cx="0" cy="0"/>
        </a:xfrm>
      </p:grpSpPr>
      <p:sp>
        <p:nvSpPr>
          <p:cNvPr id="407" name="Google Shape;407;p18"/>
          <p:cNvSpPr/>
          <p:nvPr/>
        </p:nvSpPr>
        <p:spPr>
          <a:xfrm>
            <a:off x="0" y="0"/>
            <a:ext cx="12192000" cy="6858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08" name="Google Shape;408;p18"/>
          <p:cNvSpPr/>
          <p:nvPr/>
        </p:nvSpPr>
        <p:spPr>
          <a:xfrm>
            <a:off x="533400" y="1352550"/>
            <a:ext cx="4953000" cy="2667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237"/>
              <a:buFont typeface="Arial"/>
              <a:buNone/>
            </a:pPr>
            <a:r>
              <a:rPr lang="es-AR" sz="1237" b="1" i="0" u="none" strike="noStrike" cap="none">
                <a:solidFill>
                  <a:srgbClr val="3D8DFF"/>
                </a:solidFill>
                <a:latin typeface="Arial"/>
                <a:ea typeface="Arial"/>
                <a:cs typeface="Arial"/>
                <a:sym typeface="Arial"/>
              </a:rPr>
              <a:t>SEÑALES TEMPRANAS</a:t>
            </a:r>
            <a:endParaRPr sz="1400" b="0" i="0" u="none" strike="noStrike" cap="none">
              <a:solidFill>
                <a:srgbClr val="000000"/>
              </a:solidFill>
              <a:latin typeface="Arial"/>
              <a:ea typeface="Arial"/>
              <a:cs typeface="Arial"/>
              <a:sym typeface="Arial"/>
            </a:endParaRPr>
          </a:p>
        </p:txBody>
      </p:sp>
      <p:sp>
        <p:nvSpPr>
          <p:cNvPr id="409" name="Google Shape;409;p18"/>
          <p:cNvSpPr/>
          <p:nvPr/>
        </p:nvSpPr>
        <p:spPr>
          <a:xfrm>
            <a:off x="533400" y="323850"/>
            <a:ext cx="10668000" cy="104775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3396"/>
              <a:buFont typeface="Arial"/>
              <a:buNone/>
            </a:pPr>
            <a:r>
              <a:rPr lang="es-AR" sz="3396" b="1" i="0" u="none" strike="noStrike" cap="none">
                <a:solidFill>
                  <a:srgbClr val="111111"/>
                </a:solidFill>
                <a:latin typeface="Arial"/>
                <a:ea typeface="Arial"/>
                <a:cs typeface="Arial"/>
                <a:sym typeface="Arial"/>
              </a:rPr>
              <a:t>El tablero permite actuar antes de que llegue el reclamo</a:t>
            </a:r>
            <a:endParaRPr sz="1400" b="0" i="0" u="none" strike="noStrike" cap="none">
              <a:solidFill>
                <a:srgbClr val="000000"/>
              </a:solidFill>
              <a:latin typeface="Arial"/>
              <a:ea typeface="Arial"/>
              <a:cs typeface="Arial"/>
              <a:sym typeface="Arial"/>
            </a:endParaRPr>
          </a:p>
        </p:txBody>
      </p:sp>
      <p:sp>
        <p:nvSpPr>
          <p:cNvPr id="410" name="Google Shape;410;p18"/>
          <p:cNvSpPr/>
          <p:nvPr/>
        </p:nvSpPr>
        <p:spPr>
          <a:xfrm>
            <a:off x="533400" y="6362700"/>
            <a:ext cx="11125200" cy="9525"/>
          </a:xfrm>
          <a:prstGeom prst="rect">
            <a:avLst/>
          </a:prstGeom>
          <a:solidFill>
            <a:srgbClr val="D5D7DA"/>
          </a:solidFill>
          <a:ln w="9525" cap="flat" cmpd="sng">
            <a:solidFill>
              <a:srgbClr val="D5D7D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1" name="Google Shape;411;p18"/>
          <p:cNvSpPr/>
          <p:nvPr/>
        </p:nvSpPr>
        <p:spPr>
          <a:xfrm>
            <a:off x="533400" y="6477000"/>
            <a:ext cx="9334500" cy="209550"/>
          </a:xfrm>
          <a:prstGeom prst="rect">
            <a:avLst/>
          </a:prstGeom>
          <a:noFill/>
          <a:ln>
            <a:noFill/>
          </a:ln>
        </p:spPr>
        <p:txBody>
          <a:bodyPr spcFirstLastPara="1" wrap="square" lIns="91425" tIns="45700" rIns="91425" bIns="45700" anchor="t" anchorCtr="0">
            <a:normAutofit/>
          </a:bodyPr>
          <a:lstStyle/>
          <a:p>
            <a:pPr marL="0" marR="0" lvl="0" indent="0" algn="l" rtl="0">
              <a:lnSpc>
                <a:spcPct val="70000"/>
              </a:lnSpc>
              <a:spcBef>
                <a:spcPts val="0"/>
              </a:spcBef>
              <a:spcAft>
                <a:spcPts val="0"/>
              </a:spcAft>
              <a:buClr>
                <a:srgbClr val="000000"/>
              </a:buClr>
              <a:buSzPts val="1096"/>
              <a:buFont typeface="Arial"/>
              <a:buNone/>
            </a:pPr>
            <a:endParaRPr sz="1096" b="0" i="0" u="none" strike="noStrike" cap="none">
              <a:solidFill>
                <a:schemeClr val="dk1"/>
              </a:solidFill>
              <a:latin typeface="Calibri"/>
              <a:ea typeface="Calibri"/>
              <a:cs typeface="Calibri"/>
              <a:sym typeface="Calibri"/>
            </a:endParaRPr>
          </a:p>
        </p:txBody>
      </p:sp>
      <p:sp>
        <p:nvSpPr>
          <p:cNvPr id="412" name="Google Shape;412;p18"/>
          <p:cNvSpPr/>
          <p:nvPr/>
        </p:nvSpPr>
        <p:spPr>
          <a:xfrm>
            <a:off x="10287000" y="6477000"/>
            <a:ext cx="1371600" cy="209550"/>
          </a:xfrm>
          <a:prstGeom prst="rect">
            <a:avLst/>
          </a:prstGeom>
          <a:noFill/>
          <a:ln>
            <a:noFill/>
          </a:ln>
        </p:spPr>
        <p:txBody>
          <a:bodyPr spcFirstLastPara="1" wrap="square" lIns="91425" tIns="45700" rIns="91425" bIns="45700" anchor="t" anchorCtr="0">
            <a:normAutofit/>
          </a:bodyPr>
          <a:lstStyle/>
          <a:p>
            <a:pPr marL="0" marR="0" lvl="0" indent="0" algn="r" rtl="0">
              <a:lnSpc>
                <a:spcPct val="80000"/>
              </a:lnSpc>
              <a:spcBef>
                <a:spcPts val="0"/>
              </a:spcBef>
              <a:spcAft>
                <a:spcPts val="0"/>
              </a:spcAft>
              <a:buClr>
                <a:srgbClr val="000000"/>
              </a:buClr>
              <a:buSzPts val="874"/>
              <a:buFont typeface="Arial"/>
              <a:buNone/>
            </a:pPr>
            <a:r>
              <a:rPr lang="es-AR" sz="874" b="0" i="0" u="none" strike="noStrike" cap="none">
                <a:solidFill>
                  <a:srgbClr val="5F6670"/>
                </a:solidFill>
                <a:latin typeface="Arial"/>
                <a:ea typeface="Arial"/>
                <a:cs typeface="Arial"/>
                <a:sym typeface="Arial"/>
              </a:rPr>
              <a:t>M4 · 18</a:t>
            </a:r>
            <a:endParaRPr sz="1400" b="0" i="0" u="none" strike="noStrike" cap="none">
              <a:solidFill>
                <a:srgbClr val="000000"/>
              </a:solidFill>
              <a:latin typeface="Arial"/>
              <a:ea typeface="Arial"/>
              <a:cs typeface="Arial"/>
              <a:sym typeface="Arial"/>
            </a:endParaRPr>
          </a:p>
        </p:txBody>
      </p:sp>
      <p:sp>
        <p:nvSpPr>
          <p:cNvPr id="413" name="Google Shape;413;p18"/>
          <p:cNvSpPr/>
          <p:nvPr/>
        </p:nvSpPr>
        <p:spPr>
          <a:xfrm>
            <a:off x="533400" y="2533650"/>
            <a:ext cx="2362200" cy="3048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5"/>
              <a:buFont typeface="Arial"/>
              <a:buNone/>
            </a:pPr>
            <a:r>
              <a:rPr lang="es-AR" sz="1665" b="1" i="0" u="none" strike="noStrike" cap="none">
                <a:solidFill>
                  <a:srgbClr val="3D8DFF"/>
                </a:solidFill>
                <a:latin typeface="Arial"/>
                <a:ea typeface="Arial"/>
                <a:cs typeface="Arial"/>
                <a:sym typeface="Arial"/>
              </a:rPr>
              <a:t>01</a:t>
            </a:r>
            <a:endParaRPr sz="1400" b="0" i="0" u="none" strike="noStrike" cap="none">
              <a:solidFill>
                <a:srgbClr val="000000"/>
              </a:solidFill>
              <a:latin typeface="Arial"/>
              <a:ea typeface="Arial"/>
              <a:cs typeface="Arial"/>
              <a:sym typeface="Arial"/>
            </a:endParaRPr>
          </a:p>
        </p:txBody>
      </p:sp>
      <p:sp>
        <p:nvSpPr>
          <p:cNvPr id="414" name="Google Shape;414;p18"/>
          <p:cNvSpPr/>
          <p:nvPr/>
        </p:nvSpPr>
        <p:spPr>
          <a:xfrm>
            <a:off x="533400" y="2962275"/>
            <a:ext cx="2362200" cy="3238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4"/>
              <a:buFont typeface="Arial"/>
              <a:buNone/>
            </a:pPr>
            <a:r>
              <a:rPr lang="es-AR" sz="1664" b="1" i="0" u="none" strike="noStrike" cap="none">
                <a:solidFill>
                  <a:srgbClr val="111111"/>
                </a:solidFill>
                <a:latin typeface="Arial"/>
                <a:ea typeface="Arial"/>
                <a:cs typeface="Arial"/>
                <a:sym typeface="Arial"/>
              </a:rPr>
              <a:t>Fecha vencida</a:t>
            </a:r>
            <a:endParaRPr sz="1400" b="0" i="0" u="none" strike="noStrike" cap="none">
              <a:solidFill>
                <a:srgbClr val="000000"/>
              </a:solidFill>
              <a:latin typeface="Arial"/>
              <a:ea typeface="Arial"/>
              <a:cs typeface="Arial"/>
              <a:sym typeface="Arial"/>
            </a:endParaRPr>
          </a:p>
        </p:txBody>
      </p:sp>
      <p:sp>
        <p:nvSpPr>
          <p:cNvPr id="415" name="Google Shape;415;p18"/>
          <p:cNvSpPr/>
          <p:nvPr/>
        </p:nvSpPr>
        <p:spPr>
          <a:xfrm>
            <a:off x="533400" y="3400425"/>
            <a:ext cx="2362200" cy="6477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480"/>
              <a:buFont typeface="Arial"/>
              <a:buNone/>
            </a:pPr>
            <a:r>
              <a:rPr lang="es-AR" sz="1480" b="0" i="0" u="none" strike="noStrike" cap="none">
                <a:solidFill>
                  <a:srgbClr val="5F6670"/>
                </a:solidFill>
                <a:latin typeface="Arial"/>
                <a:ea typeface="Arial"/>
                <a:cs typeface="Arial"/>
                <a:sym typeface="Arial"/>
              </a:rPr>
              <a:t>Un pedido sigue abierto después del día prometido.</a:t>
            </a:r>
            <a:endParaRPr sz="1400" b="0" i="0" u="none" strike="noStrike" cap="none">
              <a:solidFill>
                <a:srgbClr val="000000"/>
              </a:solidFill>
              <a:latin typeface="Arial"/>
              <a:ea typeface="Arial"/>
              <a:cs typeface="Arial"/>
              <a:sym typeface="Arial"/>
            </a:endParaRPr>
          </a:p>
        </p:txBody>
      </p:sp>
      <p:sp>
        <p:nvSpPr>
          <p:cNvPr id="416" name="Google Shape;416;p18"/>
          <p:cNvSpPr/>
          <p:nvPr/>
        </p:nvSpPr>
        <p:spPr>
          <a:xfrm>
            <a:off x="3390900" y="2533650"/>
            <a:ext cx="2362200" cy="3048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5"/>
              <a:buFont typeface="Arial"/>
              <a:buNone/>
            </a:pPr>
            <a:r>
              <a:rPr lang="es-AR" sz="1665" b="1" i="0" u="none" strike="noStrike" cap="none">
                <a:solidFill>
                  <a:srgbClr val="3D8DFF"/>
                </a:solidFill>
                <a:latin typeface="Arial"/>
                <a:ea typeface="Arial"/>
                <a:cs typeface="Arial"/>
                <a:sym typeface="Arial"/>
              </a:rPr>
              <a:t>02</a:t>
            </a:r>
            <a:endParaRPr sz="1400" b="0" i="0" u="none" strike="noStrike" cap="none">
              <a:solidFill>
                <a:srgbClr val="000000"/>
              </a:solidFill>
              <a:latin typeface="Arial"/>
              <a:ea typeface="Arial"/>
              <a:cs typeface="Arial"/>
              <a:sym typeface="Arial"/>
            </a:endParaRPr>
          </a:p>
        </p:txBody>
      </p:sp>
      <p:sp>
        <p:nvSpPr>
          <p:cNvPr id="417" name="Google Shape;417;p18"/>
          <p:cNvSpPr/>
          <p:nvPr/>
        </p:nvSpPr>
        <p:spPr>
          <a:xfrm>
            <a:off x="3390900" y="2962275"/>
            <a:ext cx="2362200" cy="3238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4"/>
              <a:buFont typeface="Arial"/>
              <a:buNone/>
            </a:pPr>
            <a:r>
              <a:rPr lang="es-AR" sz="1664" b="1" i="0" u="none" strike="noStrike" cap="none">
                <a:solidFill>
                  <a:srgbClr val="111111"/>
                </a:solidFill>
                <a:latin typeface="Arial"/>
                <a:ea typeface="Arial"/>
                <a:cs typeface="Arial"/>
                <a:sym typeface="Arial"/>
              </a:rPr>
              <a:t>Dato pendiente</a:t>
            </a:r>
            <a:endParaRPr sz="1400" b="0" i="0" u="none" strike="noStrike" cap="none">
              <a:solidFill>
                <a:srgbClr val="000000"/>
              </a:solidFill>
              <a:latin typeface="Arial"/>
              <a:ea typeface="Arial"/>
              <a:cs typeface="Arial"/>
              <a:sym typeface="Arial"/>
            </a:endParaRPr>
          </a:p>
        </p:txBody>
      </p:sp>
      <p:sp>
        <p:nvSpPr>
          <p:cNvPr id="418" name="Google Shape;418;p18"/>
          <p:cNvSpPr/>
          <p:nvPr/>
        </p:nvSpPr>
        <p:spPr>
          <a:xfrm>
            <a:off x="3390900" y="3400425"/>
            <a:ext cx="2362200" cy="6477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1600"/>
              <a:buFont typeface="Arial"/>
              <a:buNone/>
            </a:pPr>
            <a:r>
              <a:rPr lang="es-AR" sz="1600" b="0" i="0" u="none" strike="noStrike" cap="none">
                <a:solidFill>
                  <a:srgbClr val="5F6670"/>
                </a:solidFill>
                <a:latin typeface="Arial"/>
                <a:ea typeface="Arial"/>
                <a:cs typeface="Arial"/>
                <a:sym typeface="Arial"/>
              </a:rPr>
              <a:t>Falta una confirmación que impide avanzar.</a:t>
            </a:r>
            <a:endParaRPr sz="1400" b="0" i="0" u="none" strike="noStrike" cap="none">
              <a:solidFill>
                <a:srgbClr val="000000"/>
              </a:solidFill>
              <a:latin typeface="Arial"/>
              <a:ea typeface="Arial"/>
              <a:cs typeface="Arial"/>
              <a:sym typeface="Arial"/>
            </a:endParaRPr>
          </a:p>
        </p:txBody>
      </p:sp>
      <p:sp>
        <p:nvSpPr>
          <p:cNvPr id="419" name="Google Shape;419;p18"/>
          <p:cNvSpPr/>
          <p:nvPr/>
        </p:nvSpPr>
        <p:spPr>
          <a:xfrm>
            <a:off x="6248400" y="2533650"/>
            <a:ext cx="2362200" cy="3048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5"/>
              <a:buFont typeface="Arial"/>
              <a:buNone/>
            </a:pPr>
            <a:r>
              <a:rPr lang="es-AR" sz="1665" b="1" i="0" u="none" strike="noStrike" cap="none">
                <a:solidFill>
                  <a:srgbClr val="3D8DFF"/>
                </a:solidFill>
                <a:latin typeface="Arial"/>
                <a:ea typeface="Arial"/>
                <a:cs typeface="Arial"/>
                <a:sym typeface="Arial"/>
              </a:rPr>
              <a:t>03</a:t>
            </a:r>
            <a:endParaRPr sz="1400" b="0" i="0" u="none" strike="noStrike" cap="none">
              <a:solidFill>
                <a:srgbClr val="000000"/>
              </a:solidFill>
              <a:latin typeface="Arial"/>
              <a:ea typeface="Arial"/>
              <a:cs typeface="Arial"/>
              <a:sym typeface="Arial"/>
            </a:endParaRPr>
          </a:p>
        </p:txBody>
      </p:sp>
      <p:sp>
        <p:nvSpPr>
          <p:cNvPr id="420" name="Google Shape;420;p18"/>
          <p:cNvSpPr/>
          <p:nvPr/>
        </p:nvSpPr>
        <p:spPr>
          <a:xfrm>
            <a:off x="6248400" y="2962275"/>
            <a:ext cx="2362200" cy="3238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4"/>
              <a:buFont typeface="Arial"/>
              <a:buNone/>
            </a:pPr>
            <a:r>
              <a:rPr lang="es-AR" sz="1664" b="1" i="0" u="none" strike="noStrike" cap="none">
                <a:solidFill>
                  <a:srgbClr val="111111"/>
                </a:solidFill>
                <a:latin typeface="Arial"/>
                <a:ea typeface="Arial"/>
                <a:cs typeface="Arial"/>
                <a:sym typeface="Arial"/>
              </a:rPr>
              <a:t>Material faltante</a:t>
            </a:r>
            <a:endParaRPr sz="1400" b="0" i="0" u="none" strike="noStrike" cap="none">
              <a:solidFill>
                <a:srgbClr val="000000"/>
              </a:solidFill>
              <a:latin typeface="Arial"/>
              <a:ea typeface="Arial"/>
              <a:cs typeface="Arial"/>
              <a:sym typeface="Arial"/>
            </a:endParaRPr>
          </a:p>
        </p:txBody>
      </p:sp>
      <p:sp>
        <p:nvSpPr>
          <p:cNvPr id="421" name="Google Shape;421;p18"/>
          <p:cNvSpPr/>
          <p:nvPr/>
        </p:nvSpPr>
        <p:spPr>
          <a:xfrm>
            <a:off x="6248400" y="3400425"/>
            <a:ext cx="2362200" cy="6477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473"/>
              <a:buFont typeface="Arial"/>
              <a:buNone/>
            </a:pPr>
            <a:r>
              <a:rPr lang="es-AR" sz="1473" b="0" i="0" u="none" strike="noStrike" cap="none">
                <a:solidFill>
                  <a:srgbClr val="5F6670"/>
                </a:solidFill>
                <a:latin typeface="Arial"/>
                <a:ea typeface="Arial"/>
                <a:cs typeface="Arial"/>
                <a:sym typeface="Arial"/>
              </a:rPr>
              <a:t>El pedido ya está tomado pero no tiene insumos asegurados.</a:t>
            </a:r>
            <a:endParaRPr sz="1400" b="0" i="0" u="none" strike="noStrike" cap="none">
              <a:solidFill>
                <a:srgbClr val="000000"/>
              </a:solidFill>
              <a:latin typeface="Arial"/>
              <a:ea typeface="Arial"/>
              <a:cs typeface="Arial"/>
              <a:sym typeface="Arial"/>
            </a:endParaRPr>
          </a:p>
        </p:txBody>
      </p:sp>
      <p:sp>
        <p:nvSpPr>
          <p:cNvPr id="422" name="Google Shape;422;p18"/>
          <p:cNvSpPr/>
          <p:nvPr/>
        </p:nvSpPr>
        <p:spPr>
          <a:xfrm>
            <a:off x="9105900" y="2533650"/>
            <a:ext cx="2362200" cy="3048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5"/>
              <a:buFont typeface="Arial"/>
              <a:buNone/>
            </a:pPr>
            <a:r>
              <a:rPr lang="es-AR" sz="1665" b="1" i="0" u="none" strike="noStrike" cap="none">
                <a:solidFill>
                  <a:srgbClr val="3D8DFF"/>
                </a:solidFill>
                <a:latin typeface="Arial"/>
                <a:ea typeface="Arial"/>
                <a:cs typeface="Arial"/>
                <a:sym typeface="Arial"/>
              </a:rPr>
              <a:t>04</a:t>
            </a:r>
            <a:endParaRPr sz="1400" b="0" i="0" u="none" strike="noStrike" cap="none">
              <a:solidFill>
                <a:srgbClr val="000000"/>
              </a:solidFill>
              <a:latin typeface="Arial"/>
              <a:ea typeface="Arial"/>
              <a:cs typeface="Arial"/>
              <a:sym typeface="Arial"/>
            </a:endParaRPr>
          </a:p>
        </p:txBody>
      </p:sp>
      <p:sp>
        <p:nvSpPr>
          <p:cNvPr id="423" name="Google Shape;423;p18"/>
          <p:cNvSpPr/>
          <p:nvPr/>
        </p:nvSpPr>
        <p:spPr>
          <a:xfrm>
            <a:off x="9105900" y="2962275"/>
            <a:ext cx="2362200" cy="3238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4"/>
              <a:buFont typeface="Arial"/>
              <a:buNone/>
            </a:pPr>
            <a:r>
              <a:rPr lang="es-AR" sz="1664" b="1" i="0" u="none" strike="noStrike" cap="none">
                <a:solidFill>
                  <a:srgbClr val="111111"/>
                </a:solidFill>
                <a:latin typeface="Arial"/>
                <a:ea typeface="Arial"/>
                <a:cs typeface="Arial"/>
                <a:sym typeface="Arial"/>
              </a:rPr>
              <a:t>Acumulación</a:t>
            </a:r>
            <a:endParaRPr sz="1400" b="0" i="0" u="none" strike="noStrike" cap="none">
              <a:solidFill>
                <a:srgbClr val="000000"/>
              </a:solidFill>
              <a:latin typeface="Arial"/>
              <a:ea typeface="Arial"/>
              <a:cs typeface="Arial"/>
              <a:sym typeface="Arial"/>
            </a:endParaRPr>
          </a:p>
        </p:txBody>
      </p:sp>
      <p:sp>
        <p:nvSpPr>
          <p:cNvPr id="424" name="Google Shape;424;p18"/>
          <p:cNvSpPr/>
          <p:nvPr/>
        </p:nvSpPr>
        <p:spPr>
          <a:xfrm>
            <a:off x="9105900" y="3400425"/>
            <a:ext cx="2362200" cy="6477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407"/>
              <a:buFont typeface="Arial"/>
              <a:buNone/>
            </a:pPr>
            <a:r>
              <a:rPr lang="es-AR" sz="1407" b="0" i="0" u="none" strike="noStrike" cap="none">
                <a:solidFill>
                  <a:srgbClr val="5F6670"/>
                </a:solidFill>
                <a:latin typeface="Arial"/>
                <a:ea typeface="Arial"/>
                <a:cs typeface="Arial"/>
                <a:sym typeface="Arial"/>
              </a:rPr>
              <a:t>Hay más pedidos en una etapa de los que se pueden resolver a tiempo.</a:t>
            </a:r>
            <a:endParaRPr sz="1400" b="0" i="0" u="none" strike="noStrike" cap="none">
              <a:solidFill>
                <a:srgbClr val="000000"/>
              </a:solidFill>
              <a:latin typeface="Arial"/>
              <a:ea typeface="Arial"/>
              <a:cs typeface="Arial"/>
              <a:sym typeface="Arial"/>
            </a:endParaRPr>
          </a:p>
        </p:txBody>
      </p:sp>
      <p:sp>
        <p:nvSpPr>
          <p:cNvPr id="425" name="Google Shape;425;p18"/>
          <p:cNvSpPr/>
          <p:nvPr/>
        </p:nvSpPr>
        <p:spPr>
          <a:xfrm>
            <a:off x="2133600" y="5143500"/>
            <a:ext cx="7924800" cy="495300"/>
          </a:xfrm>
          <a:prstGeom prst="rect">
            <a:avLst/>
          </a:prstGeom>
          <a:solidFill>
            <a:srgbClr val="EDF6FF"/>
          </a:solidFill>
          <a:ln w="9525" cap="flat" cmpd="sng">
            <a:solidFill>
              <a:srgbClr val="EDF6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26" name="Google Shape;426;p18"/>
          <p:cNvSpPr/>
          <p:nvPr/>
        </p:nvSpPr>
        <p:spPr>
          <a:xfrm>
            <a:off x="2324100" y="5267325"/>
            <a:ext cx="7543800" cy="247650"/>
          </a:xfrm>
          <a:prstGeom prst="rect">
            <a:avLst/>
          </a:prstGeom>
          <a:noFill/>
          <a:ln>
            <a:noFill/>
          </a:ln>
        </p:spPr>
        <p:txBody>
          <a:bodyPr spcFirstLastPara="1" wrap="square" lIns="91425" tIns="45700" rIns="91425" bIns="45700" anchor="t" anchorCtr="0">
            <a:normAutofit/>
          </a:bodyPr>
          <a:lstStyle/>
          <a:p>
            <a:pPr marL="0" marR="0" lvl="0" indent="0" algn="ctr" rtl="0">
              <a:lnSpc>
                <a:spcPct val="80000"/>
              </a:lnSpc>
              <a:spcBef>
                <a:spcPts val="0"/>
              </a:spcBef>
              <a:spcAft>
                <a:spcPts val="0"/>
              </a:spcAft>
              <a:buClr>
                <a:srgbClr val="000000"/>
              </a:buClr>
              <a:buSzPts val="1161"/>
              <a:buFont typeface="Arial"/>
              <a:buNone/>
            </a:pPr>
            <a:r>
              <a:rPr lang="es-AR" sz="1161" b="1" i="0" u="none" strike="noStrike" cap="none">
                <a:solidFill>
                  <a:srgbClr val="111111"/>
                </a:solidFill>
                <a:latin typeface="Arial"/>
                <a:ea typeface="Arial"/>
                <a:cs typeface="Arial"/>
                <a:sym typeface="Arial"/>
              </a:rPr>
              <a:t>Ver el problema temprano abre opciones. Verlo tarde obliga a apagar incendios.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31"/>
        <p:cNvGrpSpPr/>
        <p:nvPr/>
      </p:nvGrpSpPr>
      <p:grpSpPr>
        <a:xfrm>
          <a:off x="0" y="0"/>
          <a:ext cx="0" cy="0"/>
          <a:chOff x="0" y="0"/>
          <a:chExt cx="0" cy="0"/>
        </a:xfrm>
      </p:grpSpPr>
      <p:sp>
        <p:nvSpPr>
          <p:cNvPr id="432" name="Google Shape;432;p19"/>
          <p:cNvSpPr/>
          <p:nvPr/>
        </p:nvSpPr>
        <p:spPr>
          <a:xfrm>
            <a:off x="0" y="-1681"/>
            <a:ext cx="12192000" cy="6858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33" name="Google Shape;433;p19"/>
          <p:cNvSpPr/>
          <p:nvPr/>
        </p:nvSpPr>
        <p:spPr>
          <a:xfrm>
            <a:off x="533400" y="1352550"/>
            <a:ext cx="4953000" cy="2667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237"/>
              <a:buFont typeface="Arial"/>
              <a:buNone/>
            </a:pPr>
            <a:r>
              <a:rPr lang="es-AR" sz="1237" b="1" i="0" u="none" strike="noStrike" cap="none">
                <a:solidFill>
                  <a:srgbClr val="3D8DFF"/>
                </a:solidFill>
                <a:latin typeface="Arial"/>
                <a:ea typeface="Arial"/>
                <a:cs typeface="Arial"/>
                <a:sym typeface="Arial"/>
              </a:rPr>
              <a:t>HERRAMIENTA 3</a:t>
            </a:r>
            <a:endParaRPr sz="1400" b="0" i="0" u="none" strike="noStrike" cap="none">
              <a:solidFill>
                <a:srgbClr val="000000"/>
              </a:solidFill>
              <a:latin typeface="Arial"/>
              <a:ea typeface="Arial"/>
              <a:cs typeface="Arial"/>
              <a:sym typeface="Arial"/>
            </a:endParaRPr>
          </a:p>
        </p:txBody>
      </p:sp>
      <p:sp>
        <p:nvSpPr>
          <p:cNvPr id="434" name="Google Shape;434;p19"/>
          <p:cNvSpPr/>
          <p:nvPr/>
        </p:nvSpPr>
        <p:spPr>
          <a:xfrm>
            <a:off x="533400" y="323850"/>
            <a:ext cx="10668000" cy="85725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3450"/>
              <a:buFont typeface="Arial"/>
              <a:buNone/>
            </a:pPr>
            <a:r>
              <a:rPr lang="es-AR" sz="3450" b="1" i="0" u="none" strike="noStrike" cap="none">
                <a:solidFill>
                  <a:srgbClr val="111111"/>
                </a:solidFill>
                <a:latin typeface="Arial"/>
                <a:ea typeface="Arial"/>
                <a:cs typeface="Arial"/>
                <a:sym typeface="Arial"/>
              </a:rPr>
              <a:t>Un número sirve cuando lleva a una decisión</a:t>
            </a:r>
            <a:endParaRPr sz="3450" b="1" i="0" u="none" strike="noStrike" cap="none">
              <a:solidFill>
                <a:srgbClr val="111111"/>
              </a:solidFill>
              <a:latin typeface="Arial"/>
              <a:ea typeface="Arial"/>
              <a:cs typeface="Arial"/>
              <a:sym typeface="Arial"/>
            </a:endParaRPr>
          </a:p>
        </p:txBody>
      </p:sp>
      <p:sp>
        <p:nvSpPr>
          <p:cNvPr id="435" name="Google Shape;435;p19"/>
          <p:cNvSpPr/>
          <p:nvPr/>
        </p:nvSpPr>
        <p:spPr>
          <a:xfrm>
            <a:off x="533400" y="6362700"/>
            <a:ext cx="11125200" cy="9525"/>
          </a:xfrm>
          <a:prstGeom prst="rect">
            <a:avLst/>
          </a:prstGeom>
          <a:solidFill>
            <a:srgbClr val="D5D7DA"/>
          </a:solidFill>
          <a:ln w="9525" cap="flat" cmpd="sng">
            <a:solidFill>
              <a:srgbClr val="D5D7D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36" name="Google Shape;436;p19"/>
          <p:cNvSpPr/>
          <p:nvPr/>
        </p:nvSpPr>
        <p:spPr>
          <a:xfrm>
            <a:off x="533400" y="6477000"/>
            <a:ext cx="9334500" cy="209550"/>
          </a:xfrm>
          <a:prstGeom prst="rect">
            <a:avLst/>
          </a:prstGeom>
          <a:noFill/>
          <a:ln>
            <a:noFill/>
          </a:ln>
        </p:spPr>
        <p:txBody>
          <a:bodyPr spcFirstLastPara="1" wrap="square" lIns="91425" tIns="45700" rIns="91425" bIns="45700" anchor="t" anchorCtr="0">
            <a:normAutofit/>
          </a:bodyPr>
          <a:lstStyle/>
          <a:p>
            <a:pPr marL="0" marR="0" lvl="0" indent="0" algn="l" rtl="0">
              <a:lnSpc>
                <a:spcPct val="70000"/>
              </a:lnSpc>
              <a:spcBef>
                <a:spcPts val="0"/>
              </a:spcBef>
              <a:spcAft>
                <a:spcPts val="0"/>
              </a:spcAft>
              <a:buClr>
                <a:srgbClr val="000000"/>
              </a:buClr>
              <a:buSzPts val="1096"/>
              <a:buFont typeface="Arial"/>
              <a:buNone/>
            </a:pPr>
            <a:endParaRPr sz="1096" b="0" i="0" u="none" strike="noStrike" cap="none">
              <a:solidFill>
                <a:schemeClr val="dk1"/>
              </a:solidFill>
              <a:latin typeface="Calibri"/>
              <a:ea typeface="Calibri"/>
              <a:cs typeface="Calibri"/>
              <a:sym typeface="Calibri"/>
            </a:endParaRPr>
          </a:p>
        </p:txBody>
      </p:sp>
      <p:sp>
        <p:nvSpPr>
          <p:cNvPr id="437" name="Google Shape;437;p19"/>
          <p:cNvSpPr/>
          <p:nvPr/>
        </p:nvSpPr>
        <p:spPr>
          <a:xfrm>
            <a:off x="10287000" y="6477000"/>
            <a:ext cx="1371600" cy="209550"/>
          </a:xfrm>
          <a:prstGeom prst="rect">
            <a:avLst/>
          </a:prstGeom>
          <a:noFill/>
          <a:ln>
            <a:noFill/>
          </a:ln>
        </p:spPr>
        <p:txBody>
          <a:bodyPr spcFirstLastPara="1" wrap="square" lIns="91425" tIns="45700" rIns="91425" bIns="45700" anchor="t" anchorCtr="0">
            <a:normAutofit/>
          </a:bodyPr>
          <a:lstStyle/>
          <a:p>
            <a:pPr marL="0" marR="0" lvl="0" indent="0" algn="r" rtl="0">
              <a:lnSpc>
                <a:spcPct val="80000"/>
              </a:lnSpc>
              <a:spcBef>
                <a:spcPts val="0"/>
              </a:spcBef>
              <a:spcAft>
                <a:spcPts val="0"/>
              </a:spcAft>
              <a:buClr>
                <a:srgbClr val="000000"/>
              </a:buClr>
              <a:buSzPts val="874"/>
              <a:buFont typeface="Arial"/>
              <a:buNone/>
            </a:pPr>
            <a:r>
              <a:rPr lang="es-AR" sz="874" b="0" i="0" u="none" strike="noStrike" cap="none">
                <a:solidFill>
                  <a:srgbClr val="5F6670"/>
                </a:solidFill>
                <a:latin typeface="Arial"/>
                <a:ea typeface="Arial"/>
                <a:cs typeface="Arial"/>
                <a:sym typeface="Arial"/>
              </a:rPr>
              <a:t>M4 · 19</a:t>
            </a:r>
            <a:endParaRPr sz="1400" b="0" i="0" u="none" strike="noStrike" cap="none">
              <a:solidFill>
                <a:srgbClr val="000000"/>
              </a:solidFill>
              <a:latin typeface="Arial"/>
              <a:ea typeface="Arial"/>
              <a:cs typeface="Arial"/>
              <a:sym typeface="Arial"/>
            </a:endParaRPr>
          </a:p>
        </p:txBody>
      </p:sp>
      <p:sp>
        <p:nvSpPr>
          <p:cNvPr id="438" name="Google Shape;438;p19"/>
          <p:cNvSpPr/>
          <p:nvPr/>
        </p:nvSpPr>
        <p:spPr>
          <a:xfrm>
            <a:off x="1143000" y="2143125"/>
            <a:ext cx="9906000" cy="15240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2850"/>
              <a:buFont typeface="Arial"/>
              <a:buNone/>
            </a:pPr>
            <a:r>
              <a:rPr lang="es-AR" sz="2850" b="1" i="0" u="none" strike="noStrike" cap="none">
                <a:solidFill>
                  <a:srgbClr val="111111"/>
                </a:solidFill>
                <a:latin typeface="Arial"/>
                <a:ea typeface="Arial"/>
                <a:cs typeface="Arial"/>
                <a:sym typeface="Arial"/>
              </a:rPr>
              <a:t>No hace falta medir todo.</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50"/>
              <a:buFont typeface="Arial"/>
              <a:buNone/>
            </a:pPr>
            <a:r>
              <a:rPr lang="es-AR" sz="2850" b="1" i="0" u="none" strike="noStrike" cap="none">
                <a:solidFill>
                  <a:srgbClr val="111111"/>
                </a:solidFill>
                <a:latin typeface="Arial"/>
                <a:ea typeface="Arial"/>
                <a:cs typeface="Arial"/>
                <a:sym typeface="Arial"/>
              </a:rPr>
              <a:t>Mirar lo que afecta al cliente o al negocio, y si ahorré tiempo, materiales o correcciones.</a:t>
            </a:r>
            <a:endParaRPr sz="1400" b="0" i="0" u="none" strike="noStrike" cap="none">
              <a:solidFill>
                <a:srgbClr val="000000"/>
              </a:solidFill>
              <a:latin typeface="Arial"/>
              <a:ea typeface="Arial"/>
              <a:cs typeface="Arial"/>
              <a:sym typeface="Arial"/>
            </a:endParaRPr>
          </a:p>
        </p:txBody>
      </p:sp>
      <p:sp>
        <p:nvSpPr>
          <p:cNvPr id="439" name="Google Shape;439;p19"/>
          <p:cNvSpPr/>
          <p:nvPr/>
        </p:nvSpPr>
        <p:spPr>
          <a:xfrm>
            <a:off x="2000250" y="4724400"/>
            <a:ext cx="8191500" cy="19050"/>
          </a:xfrm>
          <a:prstGeom prst="rect">
            <a:avLst/>
          </a:prstGeom>
          <a:solidFill>
            <a:srgbClr val="3D8DFF"/>
          </a:solidFill>
          <a:ln w="9525" cap="flat" cmpd="sng">
            <a:solidFill>
              <a:srgbClr val="3D8D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40" name="Google Shape;440;p19"/>
          <p:cNvSpPr/>
          <p:nvPr/>
        </p:nvSpPr>
        <p:spPr>
          <a:xfrm>
            <a:off x="1333500" y="5029200"/>
            <a:ext cx="9525000" cy="323850"/>
          </a:xfrm>
          <a:prstGeom prst="rect">
            <a:avLst/>
          </a:prstGeom>
          <a:no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rgbClr val="000000"/>
              </a:buClr>
              <a:buSzPts val="1600"/>
              <a:buFont typeface="Arial"/>
              <a:buNone/>
            </a:pPr>
            <a:r>
              <a:rPr lang="es-AR" sz="1600" b="0" i="0" u="none" strike="noStrike" cap="none">
                <a:solidFill>
                  <a:srgbClr val="5F6670"/>
                </a:solidFill>
                <a:latin typeface="Arial"/>
                <a:ea typeface="Arial"/>
                <a:cs typeface="Arial"/>
                <a:sym typeface="Arial"/>
              </a:rPr>
              <a:t>Ejemplos: pedidos atrasados · faltantes de material · ventas por producto · correcciones repetidas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45"/>
        <p:cNvGrpSpPr/>
        <p:nvPr/>
      </p:nvGrpSpPr>
      <p:grpSpPr>
        <a:xfrm>
          <a:off x="0" y="0"/>
          <a:ext cx="0" cy="0"/>
          <a:chOff x="0" y="0"/>
          <a:chExt cx="0" cy="0"/>
        </a:xfrm>
      </p:grpSpPr>
      <p:sp>
        <p:nvSpPr>
          <p:cNvPr id="446" name="Google Shape;446;p20"/>
          <p:cNvSpPr/>
          <p:nvPr/>
        </p:nvSpPr>
        <p:spPr>
          <a:xfrm>
            <a:off x="0" y="0"/>
            <a:ext cx="12192000" cy="6858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47" name="Google Shape;447;p20"/>
          <p:cNvSpPr/>
          <p:nvPr/>
        </p:nvSpPr>
        <p:spPr>
          <a:xfrm>
            <a:off x="533400" y="1352550"/>
            <a:ext cx="4953000" cy="2667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237"/>
              <a:buFont typeface="Arial"/>
              <a:buNone/>
            </a:pPr>
            <a:r>
              <a:rPr lang="es-AR" sz="1237" b="1" i="0" u="none" strike="noStrike" cap="none">
                <a:solidFill>
                  <a:srgbClr val="3D8DFF"/>
                </a:solidFill>
                <a:latin typeface="Arial"/>
                <a:ea typeface="Arial"/>
                <a:cs typeface="Arial"/>
                <a:sym typeface="Arial"/>
              </a:rPr>
              <a:t>MEDIR LO ESENCIAL</a:t>
            </a:r>
            <a:endParaRPr sz="1400" b="0" i="0" u="none" strike="noStrike" cap="none">
              <a:solidFill>
                <a:srgbClr val="000000"/>
              </a:solidFill>
              <a:latin typeface="Arial"/>
              <a:ea typeface="Arial"/>
              <a:cs typeface="Arial"/>
              <a:sym typeface="Arial"/>
            </a:endParaRPr>
          </a:p>
        </p:txBody>
      </p:sp>
      <p:sp>
        <p:nvSpPr>
          <p:cNvPr id="448" name="Google Shape;448;p20"/>
          <p:cNvSpPr/>
          <p:nvPr/>
        </p:nvSpPr>
        <p:spPr>
          <a:xfrm>
            <a:off x="533400" y="323850"/>
            <a:ext cx="10668000" cy="1000125"/>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2981"/>
              <a:buFont typeface="Arial"/>
              <a:buNone/>
            </a:pPr>
            <a:r>
              <a:rPr lang="es-AR" sz="2981" b="1" i="0" u="none" strike="noStrike" cap="none">
                <a:solidFill>
                  <a:srgbClr val="111111"/>
                </a:solidFill>
                <a:latin typeface="Arial"/>
                <a:ea typeface="Arial"/>
                <a:cs typeface="Arial"/>
                <a:sym typeface="Arial"/>
              </a:rPr>
              <a:t>Una pregunta importante puede convertirse en una medida simple</a:t>
            </a:r>
            <a:endParaRPr sz="1400" b="0" i="0" u="none" strike="noStrike" cap="none">
              <a:solidFill>
                <a:srgbClr val="000000"/>
              </a:solidFill>
              <a:latin typeface="Arial"/>
              <a:ea typeface="Arial"/>
              <a:cs typeface="Arial"/>
              <a:sym typeface="Arial"/>
            </a:endParaRPr>
          </a:p>
        </p:txBody>
      </p:sp>
      <p:sp>
        <p:nvSpPr>
          <p:cNvPr id="449" name="Google Shape;449;p20"/>
          <p:cNvSpPr/>
          <p:nvPr/>
        </p:nvSpPr>
        <p:spPr>
          <a:xfrm>
            <a:off x="533400" y="6362700"/>
            <a:ext cx="11125200" cy="9525"/>
          </a:xfrm>
          <a:prstGeom prst="rect">
            <a:avLst/>
          </a:prstGeom>
          <a:solidFill>
            <a:srgbClr val="D5D7DA"/>
          </a:solidFill>
          <a:ln w="9525" cap="flat" cmpd="sng">
            <a:solidFill>
              <a:srgbClr val="D5D7D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50" name="Google Shape;450;p20"/>
          <p:cNvSpPr/>
          <p:nvPr/>
        </p:nvSpPr>
        <p:spPr>
          <a:xfrm>
            <a:off x="533400" y="6477000"/>
            <a:ext cx="9334500" cy="209550"/>
          </a:xfrm>
          <a:prstGeom prst="rect">
            <a:avLst/>
          </a:prstGeom>
          <a:noFill/>
          <a:ln>
            <a:noFill/>
          </a:ln>
        </p:spPr>
        <p:txBody>
          <a:bodyPr spcFirstLastPara="1" wrap="square" lIns="91425" tIns="45700" rIns="91425" bIns="45700" anchor="t" anchorCtr="0">
            <a:normAutofit/>
          </a:bodyPr>
          <a:lstStyle/>
          <a:p>
            <a:pPr marL="0" marR="0" lvl="0" indent="0" algn="l" rtl="0">
              <a:lnSpc>
                <a:spcPct val="70000"/>
              </a:lnSpc>
              <a:spcBef>
                <a:spcPts val="0"/>
              </a:spcBef>
              <a:spcAft>
                <a:spcPts val="0"/>
              </a:spcAft>
              <a:buClr>
                <a:srgbClr val="000000"/>
              </a:buClr>
              <a:buSzPts val="1096"/>
              <a:buFont typeface="Arial"/>
              <a:buNone/>
            </a:pPr>
            <a:endParaRPr sz="1096" b="0" i="0" u="none" strike="noStrike" cap="none">
              <a:solidFill>
                <a:schemeClr val="dk1"/>
              </a:solidFill>
              <a:latin typeface="Calibri"/>
              <a:ea typeface="Calibri"/>
              <a:cs typeface="Calibri"/>
              <a:sym typeface="Calibri"/>
            </a:endParaRPr>
          </a:p>
        </p:txBody>
      </p:sp>
      <p:sp>
        <p:nvSpPr>
          <p:cNvPr id="451" name="Google Shape;451;p20"/>
          <p:cNvSpPr/>
          <p:nvPr/>
        </p:nvSpPr>
        <p:spPr>
          <a:xfrm>
            <a:off x="10287000" y="6477000"/>
            <a:ext cx="1371600" cy="209550"/>
          </a:xfrm>
          <a:prstGeom prst="rect">
            <a:avLst/>
          </a:prstGeom>
          <a:noFill/>
          <a:ln>
            <a:noFill/>
          </a:ln>
        </p:spPr>
        <p:txBody>
          <a:bodyPr spcFirstLastPara="1" wrap="square" lIns="91425" tIns="45700" rIns="91425" bIns="45700" anchor="t" anchorCtr="0">
            <a:normAutofit/>
          </a:bodyPr>
          <a:lstStyle/>
          <a:p>
            <a:pPr marL="0" marR="0" lvl="0" indent="0" algn="r" rtl="0">
              <a:lnSpc>
                <a:spcPct val="80000"/>
              </a:lnSpc>
              <a:spcBef>
                <a:spcPts val="0"/>
              </a:spcBef>
              <a:spcAft>
                <a:spcPts val="0"/>
              </a:spcAft>
              <a:buClr>
                <a:srgbClr val="000000"/>
              </a:buClr>
              <a:buSzPts val="874"/>
              <a:buFont typeface="Arial"/>
              <a:buNone/>
            </a:pPr>
            <a:r>
              <a:rPr lang="es-AR" sz="874" b="0" i="0" u="none" strike="noStrike" cap="none">
                <a:solidFill>
                  <a:srgbClr val="5F6670"/>
                </a:solidFill>
                <a:latin typeface="Arial"/>
                <a:ea typeface="Arial"/>
                <a:cs typeface="Arial"/>
                <a:sym typeface="Arial"/>
              </a:rPr>
              <a:t>M4 · 20</a:t>
            </a:r>
            <a:endParaRPr sz="1400" b="0" i="0" u="none" strike="noStrike" cap="none">
              <a:solidFill>
                <a:srgbClr val="000000"/>
              </a:solidFill>
              <a:latin typeface="Arial"/>
              <a:ea typeface="Arial"/>
              <a:cs typeface="Arial"/>
              <a:sym typeface="Arial"/>
            </a:endParaRPr>
          </a:p>
        </p:txBody>
      </p:sp>
      <p:sp>
        <p:nvSpPr>
          <p:cNvPr id="452" name="Google Shape;452;p20"/>
          <p:cNvSpPr/>
          <p:nvPr/>
        </p:nvSpPr>
        <p:spPr>
          <a:xfrm>
            <a:off x="533400" y="2324100"/>
            <a:ext cx="2476500" cy="2667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268"/>
              <a:buFont typeface="Arial"/>
              <a:buNone/>
            </a:pPr>
            <a:r>
              <a:rPr lang="es-AR" sz="1268" b="1" i="0" u="none" strike="noStrike" cap="none">
                <a:solidFill>
                  <a:srgbClr val="3D8DFF"/>
                </a:solidFill>
                <a:latin typeface="Arial"/>
                <a:ea typeface="Arial"/>
                <a:cs typeface="Arial"/>
                <a:sym typeface="Arial"/>
              </a:rPr>
              <a:t>Cumplir fechas</a:t>
            </a:r>
            <a:endParaRPr sz="1400" b="0" i="0" u="none" strike="noStrike" cap="none">
              <a:solidFill>
                <a:srgbClr val="000000"/>
              </a:solidFill>
              <a:latin typeface="Arial"/>
              <a:ea typeface="Arial"/>
              <a:cs typeface="Arial"/>
              <a:sym typeface="Arial"/>
            </a:endParaRPr>
          </a:p>
        </p:txBody>
      </p:sp>
      <p:sp>
        <p:nvSpPr>
          <p:cNvPr id="453" name="Google Shape;453;p20"/>
          <p:cNvSpPr/>
          <p:nvPr/>
        </p:nvSpPr>
        <p:spPr>
          <a:xfrm>
            <a:off x="3295650" y="2476500"/>
            <a:ext cx="704850" cy="19050"/>
          </a:xfrm>
          <a:prstGeom prst="rect">
            <a:avLst/>
          </a:prstGeom>
          <a:solidFill>
            <a:srgbClr val="3D8DFF"/>
          </a:solidFill>
          <a:ln w="9525" cap="flat" cmpd="sng">
            <a:solidFill>
              <a:srgbClr val="3D8D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54" name="Google Shape;454;p20"/>
          <p:cNvSpPr/>
          <p:nvPr/>
        </p:nvSpPr>
        <p:spPr>
          <a:xfrm>
            <a:off x="4305300" y="2209800"/>
            <a:ext cx="3657600" cy="533400"/>
          </a:xfrm>
          <a:prstGeom prst="rect">
            <a:avLst/>
          </a:prstGeom>
          <a:solidFill>
            <a:srgbClr val="F1F1F1"/>
          </a:solidFill>
          <a:ln w="9525" cap="flat" cmpd="sng">
            <a:solidFill>
              <a:srgbClr val="F1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55" name="Google Shape;455;p20"/>
          <p:cNvSpPr/>
          <p:nvPr/>
        </p:nvSpPr>
        <p:spPr>
          <a:xfrm>
            <a:off x="4476750" y="2362200"/>
            <a:ext cx="3314700" cy="228600"/>
          </a:xfrm>
          <a:prstGeom prst="rect">
            <a:avLst/>
          </a:prstGeom>
          <a:noFill/>
          <a:ln>
            <a:noFill/>
          </a:ln>
        </p:spPr>
        <p:txBody>
          <a:bodyPr spcFirstLastPara="1" wrap="square" lIns="91425" tIns="45700" rIns="91425" bIns="45700" anchor="t" anchorCtr="0">
            <a:normAutofit/>
          </a:bodyPr>
          <a:lstStyle/>
          <a:p>
            <a:pPr marL="0" marR="0" lvl="0" indent="0" algn="ctr" rtl="0">
              <a:lnSpc>
                <a:spcPct val="80000"/>
              </a:lnSpc>
              <a:spcBef>
                <a:spcPts val="0"/>
              </a:spcBef>
              <a:spcAft>
                <a:spcPts val="0"/>
              </a:spcAft>
              <a:buClr>
                <a:srgbClr val="000000"/>
              </a:buClr>
              <a:buSzPts val="1103"/>
              <a:buFont typeface="Arial"/>
              <a:buNone/>
            </a:pPr>
            <a:r>
              <a:rPr lang="es-AR" sz="1103" b="0" i="0" u="none" strike="noStrike" cap="none">
                <a:solidFill>
                  <a:srgbClr val="111111"/>
                </a:solidFill>
                <a:latin typeface="Arial"/>
                <a:ea typeface="Arial"/>
                <a:cs typeface="Arial"/>
                <a:sym typeface="Arial"/>
              </a:rPr>
              <a:t>¿Cuántos pedidos llegaron tarde?</a:t>
            </a:r>
            <a:endParaRPr sz="1400" b="0" i="0" u="none" strike="noStrike" cap="none">
              <a:solidFill>
                <a:srgbClr val="000000"/>
              </a:solidFill>
              <a:latin typeface="Arial"/>
              <a:ea typeface="Arial"/>
              <a:cs typeface="Arial"/>
              <a:sym typeface="Arial"/>
            </a:endParaRPr>
          </a:p>
        </p:txBody>
      </p:sp>
      <p:sp>
        <p:nvSpPr>
          <p:cNvPr id="456" name="Google Shape;456;p20"/>
          <p:cNvSpPr/>
          <p:nvPr/>
        </p:nvSpPr>
        <p:spPr>
          <a:xfrm>
            <a:off x="8172450" y="2476500"/>
            <a:ext cx="609600" cy="19050"/>
          </a:xfrm>
          <a:prstGeom prst="rect">
            <a:avLst/>
          </a:prstGeom>
          <a:solidFill>
            <a:srgbClr val="3D8DFF"/>
          </a:solidFill>
          <a:ln w="9525" cap="flat" cmpd="sng">
            <a:solidFill>
              <a:srgbClr val="3D8D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57" name="Google Shape;457;p20"/>
          <p:cNvSpPr/>
          <p:nvPr/>
        </p:nvSpPr>
        <p:spPr>
          <a:xfrm>
            <a:off x="9029700" y="2209800"/>
            <a:ext cx="2628900" cy="533400"/>
          </a:xfrm>
          <a:prstGeom prst="rect">
            <a:avLst/>
          </a:prstGeom>
          <a:solidFill>
            <a:srgbClr val="EDF6FF"/>
          </a:solidFill>
          <a:ln w="9525" cap="flat" cmpd="sng">
            <a:solidFill>
              <a:srgbClr val="EDF6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58" name="Google Shape;458;p20"/>
          <p:cNvSpPr/>
          <p:nvPr/>
        </p:nvSpPr>
        <p:spPr>
          <a:xfrm>
            <a:off x="9163050" y="2362200"/>
            <a:ext cx="2362200" cy="228600"/>
          </a:xfrm>
          <a:prstGeom prst="rect">
            <a:avLst/>
          </a:prstGeom>
          <a:noFill/>
          <a:ln>
            <a:noFill/>
          </a:ln>
        </p:spPr>
        <p:txBody>
          <a:bodyPr spcFirstLastPara="1" wrap="square" lIns="91425" tIns="45700" rIns="91425" bIns="45700" anchor="t" anchorCtr="0">
            <a:normAutofit/>
          </a:bodyPr>
          <a:lstStyle/>
          <a:p>
            <a:pPr marL="0" marR="0" lvl="0" indent="0" algn="ctr" rtl="0">
              <a:lnSpc>
                <a:spcPct val="80000"/>
              </a:lnSpc>
              <a:spcBef>
                <a:spcPts val="0"/>
              </a:spcBef>
              <a:spcAft>
                <a:spcPts val="0"/>
              </a:spcAft>
              <a:buClr>
                <a:srgbClr val="000000"/>
              </a:buClr>
              <a:buSzPts val="1091"/>
              <a:buFont typeface="Arial"/>
              <a:buNone/>
            </a:pPr>
            <a:r>
              <a:rPr lang="es-AR" sz="1091" b="1" i="0" u="none" strike="noStrike" cap="none">
                <a:solidFill>
                  <a:srgbClr val="111111"/>
                </a:solidFill>
                <a:latin typeface="Arial"/>
                <a:ea typeface="Arial"/>
                <a:cs typeface="Arial"/>
                <a:sym typeface="Arial"/>
              </a:rPr>
              <a:t>Pedidos fuera de fecha</a:t>
            </a:r>
            <a:endParaRPr sz="1400" b="0" i="0" u="none" strike="noStrike" cap="none">
              <a:solidFill>
                <a:srgbClr val="000000"/>
              </a:solidFill>
              <a:latin typeface="Arial"/>
              <a:ea typeface="Arial"/>
              <a:cs typeface="Arial"/>
              <a:sym typeface="Arial"/>
            </a:endParaRPr>
          </a:p>
        </p:txBody>
      </p:sp>
      <p:sp>
        <p:nvSpPr>
          <p:cNvPr id="459" name="Google Shape;459;p20"/>
          <p:cNvSpPr/>
          <p:nvPr/>
        </p:nvSpPr>
        <p:spPr>
          <a:xfrm>
            <a:off x="533400" y="3067050"/>
            <a:ext cx="2476500" cy="2667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268"/>
              <a:buFont typeface="Arial"/>
              <a:buNone/>
            </a:pPr>
            <a:r>
              <a:rPr lang="es-AR" sz="1268" b="1" i="0" u="none" strike="noStrike" cap="none">
                <a:solidFill>
                  <a:srgbClr val="3D8DFF"/>
                </a:solidFill>
                <a:latin typeface="Arial"/>
                <a:ea typeface="Arial"/>
                <a:cs typeface="Arial"/>
                <a:sym typeface="Arial"/>
              </a:rPr>
              <a:t>Evitar faltantes</a:t>
            </a:r>
            <a:endParaRPr sz="1400" b="0" i="0" u="none" strike="noStrike" cap="none">
              <a:solidFill>
                <a:srgbClr val="000000"/>
              </a:solidFill>
              <a:latin typeface="Arial"/>
              <a:ea typeface="Arial"/>
              <a:cs typeface="Arial"/>
              <a:sym typeface="Arial"/>
            </a:endParaRPr>
          </a:p>
        </p:txBody>
      </p:sp>
      <p:sp>
        <p:nvSpPr>
          <p:cNvPr id="460" name="Google Shape;460;p20"/>
          <p:cNvSpPr/>
          <p:nvPr/>
        </p:nvSpPr>
        <p:spPr>
          <a:xfrm>
            <a:off x="3295650" y="3219450"/>
            <a:ext cx="704850" cy="19050"/>
          </a:xfrm>
          <a:prstGeom prst="rect">
            <a:avLst/>
          </a:prstGeom>
          <a:solidFill>
            <a:srgbClr val="3D8DFF"/>
          </a:solidFill>
          <a:ln w="9525" cap="flat" cmpd="sng">
            <a:solidFill>
              <a:srgbClr val="3D8D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61" name="Google Shape;461;p20"/>
          <p:cNvSpPr/>
          <p:nvPr/>
        </p:nvSpPr>
        <p:spPr>
          <a:xfrm>
            <a:off x="4305300" y="2952750"/>
            <a:ext cx="3657600" cy="533400"/>
          </a:xfrm>
          <a:prstGeom prst="rect">
            <a:avLst/>
          </a:prstGeom>
          <a:solidFill>
            <a:srgbClr val="F1F1F1"/>
          </a:solidFill>
          <a:ln w="9525" cap="flat" cmpd="sng">
            <a:solidFill>
              <a:srgbClr val="F1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62" name="Google Shape;462;p20"/>
          <p:cNvSpPr/>
          <p:nvPr/>
        </p:nvSpPr>
        <p:spPr>
          <a:xfrm>
            <a:off x="4476750" y="3105150"/>
            <a:ext cx="3314700" cy="228600"/>
          </a:xfrm>
          <a:prstGeom prst="rect">
            <a:avLst/>
          </a:prstGeom>
          <a:noFill/>
          <a:ln>
            <a:noFill/>
          </a:ln>
        </p:spPr>
        <p:txBody>
          <a:bodyPr spcFirstLastPara="1" wrap="square" lIns="91425" tIns="45700" rIns="91425" bIns="45700" anchor="t" anchorCtr="0">
            <a:normAutofit/>
          </a:bodyPr>
          <a:lstStyle/>
          <a:p>
            <a:pPr marL="0" marR="0" lvl="0" indent="0" algn="ctr" rtl="0">
              <a:lnSpc>
                <a:spcPct val="80000"/>
              </a:lnSpc>
              <a:spcBef>
                <a:spcPts val="0"/>
              </a:spcBef>
              <a:spcAft>
                <a:spcPts val="0"/>
              </a:spcAft>
              <a:buClr>
                <a:srgbClr val="000000"/>
              </a:buClr>
              <a:buSzPts val="1067"/>
              <a:buFont typeface="Arial"/>
              <a:buNone/>
            </a:pPr>
            <a:r>
              <a:rPr lang="es-AR" sz="1067" b="0" i="0" u="none" strike="noStrike" cap="none">
                <a:solidFill>
                  <a:srgbClr val="111111"/>
                </a:solidFill>
                <a:latin typeface="Arial"/>
                <a:ea typeface="Arial"/>
                <a:cs typeface="Arial"/>
                <a:sym typeface="Arial"/>
              </a:rPr>
              <a:t>¿Cuántas veces faltó un material clave?</a:t>
            </a:r>
            <a:endParaRPr sz="1400" b="0" i="0" u="none" strike="noStrike" cap="none">
              <a:solidFill>
                <a:srgbClr val="000000"/>
              </a:solidFill>
              <a:latin typeface="Arial"/>
              <a:ea typeface="Arial"/>
              <a:cs typeface="Arial"/>
              <a:sym typeface="Arial"/>
            </a:endParaRPr>
          </a:p>
        </p:txBody>
      </p:sp>
      <p:sp>
        <p:nvSpPr>
          <p:cNvPr id="463" name="Google Shape;463;p20"/>
          <p:cNvSpPr/>
          <p:nvPr/>
        </p:nvSpPr>
        <p:spPr>
          <a:xfrm>
            <a:off x="8172450" y="3219450"/>
            <a:ext cx="609600" cy="19050"/>
          </a:xfrm>
          <a:prstGeom prst="rect">
            <a:avLst/>
          </a:prstGeom>
          <a:solidFill>
            <a:srgbClr val="3D8DFF"/>
          </a:solidFill>
          <a:ln w="9525" cap="flat" cmpd="sng">
            <a:solidFill>
              <a:srgbClr val="3D8D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64" name="Google Shape;464;p20"/>
          <p:cNvSpPr/>
          <p:nvPr/>
        </p:nvSpPr>
        <p:spPr>
          <a:xfrm>
            <a:off x="9029700" y="2952750"/>
            <a:ext cx="2628900" cy="533400"/>
          </a:xfrm>
          <a:prstGeom prst="rect">
            <a:avLst/>
          </a:prstGeom>
          <a:solidFill>
            <a:srgbClr val="EDF6FF"/>
          </a:solidFill>
          <a:ln w="9525" cap="flat" cmpd="sng">
            <a:solidFill>
              <a:srgbClr val="EDF6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65" name="Google Shape;465;p20"/>
          <p:cNvSpPr/>
          <p:nvPr/>
        </p:nvSpPr>
        <p:spPr>
          <a:xfrm>
            <a:off x="9163050" y="3105150"/>
            <a:ext cx="2362200" cy="228600"/>
          </a:xfrm>
          <a:prstGeom prst="rect">
            <a:avLst/>
          </a:prstGeom>
          <a:noFill/>
          <a:ln>
            <a:noFill/>
          </a:ln>
        </p:spPr>
        <p:txBody>
          <a:bodyPr spcFirstLastPara="1" wrap="square" lIns="91425" tIns="45700" rIns="91425" bIns="45700" anchor="t" anchorCtr="0">
            <a:normAutofit/>
          </a:bodyPr>
          <a:lstStyle/>
          <a:p>
            <a:pPr marL="0" marR="0" lvl="0" indent="0" algn="ctr" rtl="0">
              <a:lnSpc>
                <a:spcPct val="80000"/>
              </a:lnSpc>
              <a:spcBef>
                <a:spcPts val="0"/>
              </a:spcBef>
              <a:spcAft>
                <a:spcPts val="0"/>
              </a:spcAft>
              <a:buClr>
                <a:srgbClr val="000000"/>
              </a:buClr>
              <a:buSzPts val="1091"/>
              <a:buFont typeface="Arial"/>
              <a:buNone/>
            </a:pPr>
            <a:r>
              <a:rPr lang="es-AR" sz="1091" b="1" i="0" u="none" strike="noStrike" cap="none">
                <a:solidFill>
                  <a:srgbClr val="111111"/>
                </a:solidFill>
                <a:latin typeface="Arial"/>
                <a:ea typeface="Arial"/>
                <a:cs typeface="Arial"/>
                <a:sym typeface="Arial"/>
              </a:rPr>
              <a:t>Faltantes por semana</a:t>
            </a:r>
            <a:endParaRPr sz="1400" b="0" i="0" u="none" strike="noStrike" cap="none">
              <a:solidFill>
                <a:srgbClr val="000000"/>
              </a:solidFill>
              <a:latin typeface="Arial"/>
              <a:ea typeface="Arial"/>
              <a:cs typeface="Arial"/>
              <a:sym typeface="Arial"/>
            </a:endParaRPr>
          </a:p>
        </p:txBody>
      </p:sp>
      <p:sp>
        <p:nvSpPr>
          <p:cNvPr id="466" name="Google Shape;466;p20"/>
          <p:cNvSpPr/>
          <p:nvPr/>
        </p:nvSpPr>
        <p:spPr>
          <a:xfrm>
            <a:off x="533400" y="3810000"/>
            <a:ext cx="2476500" cy="2667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268"/>
              <a:buFont typeface="Arial"/>
              <a:buNone/>
            </a:pPr>
            <a:r>
              <a:rPr lang="es-AR" sz="1268" b="1" i="0" u="none" strike="noStrike" cap="none">
                <a:solidFill>
                  <a:srgbClr val="3D8DFF"/>
                </a:solidFill>
                <a:latin typeface="Arial"/>
                <a:ea typeface="Arial"/>
                <a:cs typeface="Arial"/>
                <a:sym typeface="Arial"/>
              </a:rPr>
              <a:t>Entender ventas</a:t>
            </a:r>
            <a:endParaRPr sz="1400" b="0" i="0" u="none" strike="noStrike" cap="none">
              <a:solidFill>
                <a:srgbClr val="000000"/>
              </a:solidFill>
              <a:latin typeface="Arial"/>
              <a:ea typeface="Arial"/>
              <a:cs typeface="Arial"/>
              <a:sym typeface="Arial"/>
            </a:endParaRPr>
          </a:p>
        </p:txBody>
      </p:sp>
      <p:sp>
        <p:nvSpPr>
          <p:cNvPr id="467" name="Google Shape;467;p20"/>
          <p:cNvSpPr/>
          <p:nvPr/>
        </p:nvSpPr>
        <p:spPr>
          <a:xfrm>
            <a:off x="3295650" y="3962400"/>
            <a:ext cx="704850" cy="19050"/>
          </a:xfrm>
          <a:prstGeom prst="rect">
            <a:avLst/>
          </a:prstGeom>
          <a:solidFill>
            <a:srgbClr val="3D8DFF"/>
          </a:solidFill>
          <a:ln w="9525" cap="flat" cmpd="sng">
            <a:solidFill>
              <a:srgbClr val="3D8D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68" name="Google Shape;468;p20"/>
          <p:cNvSpPr/>
          <p:nvPr/>
        </p:nvSpPr>
        <p:spPr>
          <a:xfrm>
            <a:off x="4305300" y="3695700"/>
            <a:ext cx="3657600" cy="533400"/>
          </a:xfrm>
          <a:prstGeom prst="rect">
            <a:avLst/>
          </a:prstGeom>
          <a:solidFill>
            <a:srgbClr val="F1F1F1"/>
          </a:solidFill>
          <a:ln w="9525" cap="flat" cmpd="sng">
            <a:solidFill>
              <a:srgbClr val="F1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69" name="Google Shape;469;p20"/>
          <p:cNvSpPr/>
          <p:nvPr/>
        </p:nvSpPr>
        <p:spPr>
          <a:xfrm>
            <a:off x="4476750" y="3848100"/>
            <a:ext cx="3314700" cy="228600"/>
          </a:xfrm>
          <a:prstGeom prst="rect">
            <a:avLst/>
          </a:prstGeom>
          <a:noFill/>
          <a:ln>
            <a:noFill/>
          </a:ln>
        </p:spPr>
        <p:txBody>
          <a:bodyPr spcFirstLastPara="1" wrap="square" lIns="91425" tIns="45700" rIns="91425" bIns="45700" anchor="t" anchorCtr="0">
            <a:normAutofit/>
          </a:bodyPr>
          <a:lstStyle/>
          <a:p>
            <a:pPr marL="0" marR="0" lvl="0" indent="0" algn="ctr" rtl="0">
              <a:lnSpc>
                <a:spcPct val="80000"/>
              </a:lnSpc>
              <a:spcBef>
                <a:spcPts val="0"/>
              </a:spcBef>
              <a:spcAft>
                <a:spcPts val="0"/>
              </a:spcAft>
              <a:buClr>
                <a:srgbClr val="000000"/>
              </a:buClr>
              <a:buSzPts val="1103"/>
              <a:buFont typeface="Arial"/>
              <a:buNone/>
            </a:pPr>
            <a:r>
              <a:rPr lang="es-AR" sz="1103" b="0" i="0" u="none" strike="noStrike" cap="none">
                <a:solidFill>
                  <a:srgbClr val="111111"/>
                </a:solidFill>
                <a:latin typeface="Arial"/>
                <a:ea typeface="Arial"/>
                <a:cs typeface="Arial"/>
                <a:sym typeface="Arial"/>
              </a:rPr>
              <a:t>¿Qué producto se mueve más?</a:t>
            </a:r>
            <a:endParaRPr sz="1400" b="0" i="0" u="none" strike="noStrike" cap="none">
              <a:solidFill>
                <a:srgbClr val="000000"/>
              </a:solidFill>
              <a:latin typeface="Arial"/>
              <a:ea typeface="Arial"/>
              <a:cs typeface="Arial"/>
              <a:sym typeface="Arial"/>
            </a:endParaRPr>
          </a:p>
        </p:txBody>
      </p:sp>
      <p:sp>
        <p:nvSpPr>
          <p:cNvPr id="470" name="Google Shape;470;p20"/>
          <p:cNvSpPr/>
          <p:nvPr/>
        </p:nvSpPr>
        <p:spPr>
          <a:xfrm>
            <a:off x="8172450" y="3962400"/>
            <a:ext cx="609600" cy="19050"/>
          </a:xfrm>
          <a:prstGeom prst="rect">
            <a:avLst/>
          </a:prstGeom>
          <a:solidFill>
            <a:srgbClr val="3D8DFF"/>
          </a:solidFill>
          <a:ln w="9525" cap="flat" cmpd="sng">
            <a:solidFill>
              <a:srgbClr val="3D8D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1" name="Google Shape;471;p20"/>
          <p:cNvSpPr/>
          <p:nvPr/>
        </p:nvSpPr>
        <p:spPr>
          <a:xfrm>
            <a:off x="9029700" y="3695700"/>
            <a:ext cx="2628900" cy="533400"/>
          </a:xfrm>
          <a:prstGeom prst="rect">
            <a:avLst/>
          </a:prstGeom>
          <a:solidFill>
            <a:srgbClr val="EDF6FF"/>
          </a:solidFill>
          <a:ln w="9525" cap="flat" cmpd="sng">
            <a:solidFill>
              <a:srgbClr val="EDF6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2" name="Google Shape;472;p20"/>
          <p:cNvSpPr/>
          <p:nvPr/>
        </p:nvSpPr>
        <p:spPr>
          <a:xfrm>
            <a:off x="9163050" y="3848100"/>
            <a:ext cx="2362200" cy="228600"/>
          </a:xfrm>
          <a:prstGeom prst="rect">
            <a:avLst/>
          </a:prstGeom>
          <a:noFill/>
          <a:ln>
            <a:noFill/>
          </a:ln>
        </p:spPr>
        <p:txBody>
          <a:bodyPr spcFirstLastPara="1" wrap="square" lIns="91425" tIns="45700" rIns="91425" bIns="45700" anchor="t" anchorCtr="0">
            <a:normAutofit/>
          </a:bodyPr>
          <a:lstStyle/>
          <a:p>
            <a:pPr marL="0" marR="0" lvl="0" indent="0" algn="ctr" rtl="0">
              <a:lnSpc>
                <a:spcPct val="80000"/>
              </a:lnSpc>
              <a:spcBef>
                <a:spcPts val="0"/>
              </a:spcBef>
              <a:spcAft>
                <a:spcPts val="0"/>
              </a:spcAft>
              <a:buClr>
                <a:srgbClr val="000000"/>
              </a:buClr>
              <a:buSzPts val="1091"/>
              <a:buFont typeface="Arial"/>
              <a:buNone/>
            </a:pPr>
            <a:r>
              <a:rPr lang="es-AR" sz="1091" b="1" i="0" u="none" strike="noStrike" cap="none">
                <a:solidFill>
                  <a:srgbClr val="111111"/>
                </a:solidFill>
                <a:latin typeface="Arial"/>
                <a:ea typeface="Arial"/>
                <a:cs typeface="Arial"/>
                <a:sym typeface="Arial"/>
              </a:rPr>
              <a:t>Unidades vendidas por modelo</a:t>
            </a:r>
            <a:endParaRPr sz="1400" b="0" i="0" u="none" strike="noStrike" cap="none">
              <a:solidFill>
                <a:srgbClr val="000000"/>
              </a:solidFill>
              <a:latin typeface="Arial"/>
              <a:ea typeface="Arial"/>
              <a:cs typeface="Arial"/>
              <a:sym typeface="Arial"/>
            </a:endParaRPr>
          </a:p>
        </p:txBody>
      </p:sp>
      <p:sp>
        <p:nvSpPr>
          <p:cNvPr id="473" name="Google Shape;473;p20"/>
          <p:cNvSpPr/>
          <p:nvPr/>
        </p:nvSpPr>
        <p:spPr>
          <a:xfrm>
            <a:off x="533400" y="4552950"/>
            <a:ext cx="2476500" cy="2667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268"/>
              <a:buFont typeface="Arial"/>
              <a:buNone/>
            </a:pPr>
            <a:r>
              <a:rPr lang="es-AR" sz="1268" b="1" i="0" u="none" strike="noStrike" cap="none">
                <a:solidFill>
                  <a:srgbClr val="3D8DFF"/>
                </a:solidFill>
                <a:latin typeface="Arial"/>
                <a:ea typeface="Arial"/>
                <a:cs typeface="Arial"/>
                <a:sym typeface="Arial"/>
              </a:rPr>
              <a:t>Reducir correcciones</a:t>
            </a:r>
            <a:endParaRPr sz="1400" b="0" i="0" u="none" strike="noStrike" cap="none">
              <a:solidFill>
                <a:srgbClr val="000000"/>
              </a:solidFill>
              <a:latin typeface="Arial"/>
              <a:ea typeface="Arial"/>
              <a:cs typeface="Arial"/>
              <a:sym typeface="Arial"/>
            </a:endParaRPr>
          </a:p>
        </p:txBody>
      </p:sp>
      <p:sp>
        <p:nvSpPr>
          <p:cNvPr id="474" name="Google Shape;474;p20"/>
          <p:cNvSpPr/>
          <p:nvPr/>
        </p:nvSpPr>
        <p:spPr>
          <a:xfrm>
            <a:off x="3295650" y="4705350"/>
            <a:ext cx="704850" cy="19050"/>
          </a:xfrm>
          <a:prstGeom prst="rect">
            <a:avLst/>
          </a:prstGeom>
          <a:solidFill>
            <a:srgbClr val="3D8DFF"/>
          </a:solidFill>
          <a:ln w="9525" cap="flat" cmpd="sng">
            <a:solidFill>
              <a:srgbClr val="3D8D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5" name="Google Shape;475;p20"/>
          <p:cNvSpPr/>
          <p:nvPr/>
        </p:nvSpPr>
        <p:spPr>
          <a:xfrm>
            <a:off x="4305300" y="4438650"/>
            <a:ext cx="3657600" cy="533400"/>
          </a:xfrm>
          <a:prstGeom prst="rect">
            <a:avLst/>
          </a:prstGeom>
          <a:solidFill>
            <a:srgbClr val="F1F1F1"/>
          </a:solidFill>
          <a:ln w="9525" cap="flat" cmpd="sng">
            <a:solidFill>
              <a:srgbClr val="F1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6" name="Google Shape;476;p20"/>
          <p:cNvSpPr/>
          <p:nvPr/>
        </p:nvSpPr>
        <p:spPr>
          <a:xfrm>
            <a:off x="4476750" y="4591050"/>
            <a:ext cx="3314700" cy="228600"/>
          </a:xfrm>
          <a:prstGeom prst="rect">
            <a:avLst/>
          </a:prstGeom>
          <a:noFill/>
          <a:ln>
            <a:noFill/>
          </a:ln>
        </p:spPr>
        <p:txBody>
          <a:bodyPr spcFirstLastPara="1" wrap="square" lIns="91425" tIns="45700" rIns="91425" bIns="45700" anchor="t" anchorCtr="0">
            <a:normAutofit/>
          </a:bodyPr>
          <a:lstStyle/>
          <a:p>
            <a:pPr marL="0" marR="0" lvl="0" indent="0" algn="ctr" rtl="0">
              <a:lnSpc>
                <a:spcPct val="80000"/>
              </a:lnSpc>
              <a:spcBef>
                <a:spcPts val="0"/>
              </a:spcBef>
              <a:spcAft>
                <a:spcPts val="0"/>
              </a:spcAft>
              <a:buClr>
                <a:srgbClr val="000000"/>
              </a:buClr>
              <a:buSzPts val="1103"/>
              <a:buFont typeface="Arial"/>
              <a:buNone/>
            </a:pPr>
            <a:r>
              <a:rPr lang="es-AR" sz="1103" b="0" i="0" u="none" strike="noStrike" cap="none">
                <a:solidFill>
                  <a:srgbClr val="111111"/>
                </a:solidFill>
                <a:latin typeface="Arial"/>
                <a:ea typeface="Arial"/>
                <a:cs typeface="Arial"/>
                <a:sym typeface="Arial"/>
              </a:rPr>
              <a:t>¿Qué se repite o se corrige?</a:t>
            </a:r>
            <a:endParaRPr sz="1400" b="0" i="0" u="none" strike="noStrike" cap="none">
              <a:solidFill>
                <a:srgbClr val="000000"/>
              </a:solidFill>
              <a:latin typeface="Arial"/>
              <a:ea typeface="Arial"/>
              <a:cs typeface="Arial"/>
              <a:sym typeface="Arial"/>
            </a:endParaRPr>
          </a:p>
        </p:txBody>
      </p:sp>
      <p:sp>
        <p:nvSpPr>
          <p:cNvPr id="477" name="Google Shape;477;p20"/>
          <p:cNvSpPr/>
          <p:nvPr/>
        </p:nvSpPr>
        <p:spPr>
          <a:xfrm>
            <a:off x="8172450" y="4705350"/>
            <a:ext cx="609600" cy="19050"/>
          </a:xfrm>
          <a:prstGeom prst="rect">
            <a:avLst/>
          </a:prstGeom>
          <a:solidFill>
            <a:srgbClr val="3D8DFF"/>
          </a:solidFill>
          <a:ln w="9525" cap="flat" cmpd="sng">
            <a:solidFill>
              <a:srgbClr val="3D8D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8" name="Google Shape;478;p20"/>
          <p:cNvSpPr/>
          <p:nvPr/>
        </p:nvSpPr>
        <p:spPr>
          <a:xfrm>
            <a:off x="9029700" y="4438650"/>
            <a:ext cx="2628900" cy="533400"/>
          </a:xfrm>
          <a:prstGeom prst="rect">
            <a:avLst/>
          </a:prstGeom>
          <a:solidFill>
            <a:srgbClr val="EDF6FF"/>
          </a:solidFill>
          <a:ln w="9525" cap="flat" cmpd="sng">
            <a:solidFill>
              <a:srgbClr val="EDF6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9" name="Google Shape;479;p20"/>
          <p:cNvSpPr/>
          <p:nvPr/>
        </p:nvSpPr>
        <p:spPr>
          <a:xfrm>
            <a:off x="9163050" y="4591050"/>
            <a:ext cx="2362200" cy="228600"/>
          </a:xfrm>
          <a:prstGeom prst="rect">
            <a:avLst/>
          </a:prstGeom>
          <a:noFill/>
          <a:ln>
            <a:noFill/>
          </a:ln>
        </p:spPr>
        <p:txBody>
          <a:bodyPr spcFirstLastPara="1" wrap="square" lIns="91425" tIns="45700" rIns="91425" bIns="45700" anchor="t" anchorCtr="0">
            <a:normAutofit/>
          </a:bodyPr>
          <a:lstStyle/>
          <a:p>
            <a:pPr marL="0" marR="0" lvl="0" indent="0" algn="ctr" rtl="0">
              <a:lnSpc>
                <a:spcPct val="80000"/>
              </a:lnSpc>
              <a:spcBef>
                <a:spcPts val="0"/>
              </a:spcBef>
              <a:spcAft>
                <a:spcPts val="0"/>
              </a:spcAft>
              <a:buClr>
                <a:srgbClr val="000000"/>
              </a:buClr>
              <a:buSzPts val="1091"/>
              <a:buFont typeface="Arial"/>
              <a:buNone/>
            </a:pPr>
            <a:r>
              <a:rPr lang="es-AR" sz="1091" b="1" i="0" u="none" strike="noStrike" cap="none">
                <a:solidFill>
                  <a:srgbClr val="111111"/>
                </a:solidFill>
                <a:latin typeface="Arial"/>
                <a:ea typeface="Arial"/>
                <a:cs typeface="Arial"/>
                <a:sym typeface="Arial"/>
              </a:rPr>
              <a:t>Correcciones por pedido</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84"/>
        <p:cNvGrpSpPr/>
        <p:nvPr/>
      </p:nvGrpSpPr>
      <p:grpSpPr>
        <a:xfrm>
          <a:off x="0" y="0"/>
          <a:ext cx="0" cy="0"/>
          <a:chOff x="0" y="0"/>
          <a:chExt cx="0" cy="0"/>
        </a:xfrm>
      </p:grpSpPr>
      <p:sp>
        <p:nvSpPr>
          <p:cNvPr id="485" name="Google Shape;485;p21"/>
          <p:cNvSpPr/>
          <p:nvPr/>
        </p:nvSpPr>
        <p:spPr>
          <a:xfrm>
            <a:off x="0" y="0"/>
            <a:ext cx="12192000" cy="6858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86" name="Google Shape;486;p21"/>
          <p:cNvSpPr/>
          <p:nvPr/>
        </p:nvSpPr>
        <p:spPr>
          <a:xfrm>
            <a:off x="533400" y="1352550"/>
            <a:ext cx="4953000" cy="2667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413"/>
              <a:buFont typeface="Arial"/>
              <a:buNone/>
            </a:pPr>
            <a:r>
              <a:rPr lang="es-AR" sz="1413" b="1" i="0" u="none" strike="noStrike" cap="none">
                <a:solidFill>
                  <a:srgbClr val="3D8DFF"/>
                </a:solidFill>
                <a:latin typeface="Arial"/>
                <a:ea typeface="Arial"/>
                <a:cs typeface="Arial"/>
                <a:sym typeface="Arial"/>
              </a:rPr>
              <a:t>EJEMPLO ILUSTRATIVO · números de ejemplo</a:t>
            </a:r>
            <a:endParaRPr sz="1400" b="0" i="0" u="none" strike="noStrike" cap="none">
              <a:solidFill>
                <a:srgbClr val="000000"/>
              </a:solidFill>
              <a:latin typeface="Arial"/>
              <a:ea typeface="Arial"/>
              <a:cs typeface="Arial"/>
              <a:sym typeface="Arial"/>
            </a:endParaRPr>
          </a:p>
        </p:txBody>
      </p:sp>
      <p:sp>
        <p:nvSpPr>
          <p:cNvPr id="487" name="Google Shape;487;p21"/>
          <p:cNvSpPr/>
          <p:nvPr/>
        </p:nvSpPr>
        <p:spPr>
          <a:xfrm>
            <a:off x="533400" y="323850"/>
            <a:ext cx="10668000" cy="1000125"/>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3450"/>
              <a:buFont typeface="Arial"/>
              <a:buNone/>
            </a:pPr>
            <a:r>
              <a:rPr lang="es-AR" sz="3450" b="1" i="0" u="none" strike="noStrike" cap="none">
                <a:solidFill>
                  <a:srgbClr val="111111"/>
                </a:solidFill>
                <a:latin typeface="Arial"/>
                <a:ea typeface="Arial"/>
                <a:cs typeface="Arial"/>
                <a:sym typeface="Arial"/>
              </a:rPr>
              <a:t>Una revisión semanal transforma datos en mejora</a:t>
            </a:r>
            <a:endParaRPr sz="1400" b="0" i="0" u="none" strike="noStrike" cap="none">
              <a:solidFill>
                <a:srgbClr val="000000"/>
              </a:solidFill>
              <a:latin typeface="Arial"/>
              <a:ea typeface="Arial"/>
              <a:cs typeface="Arial"/>
              <a:sym typeface="Arial"/>
            </a:endParaRPr>
          </a:p>
        </p:txBody>
      </p:sp>
      <p:sp>
        <p:nvSpPr>
          <p:cNvPr id="488" name="Google Shape;488;p21"/>
          <p:cNvSpPr/>
          <p:nvPr/>
        </p:nvSpPr>
        <p:spPr>
          <a:xfrm>
            <a:off x="533400" y="6362700"/>
            <a:ext cx="11125200" cy="9525"/>
          </a:xfrm>
          <a:prstGeom prst="rect">
            <a:avLst/>
          </a:prstGeom>
          <a:solidFill>
            <a:srgbClr val="D5D7DA"/>
          </a:solidFill>
          <a:ln w="9525" cap="flat" cmpd="sng">
            <a:solidFill>
              <a:srgbClr val="D5D7D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89" name="Google Shape;489;p21"/>
          <p:cNvSpPr/>
          <p:nvPr/>
        </p:nvSpPr>
        <p:spPr>
          <a:xfrm>
            <a:off x="533400" y="6477000"/>
            <a:ext cx="9334500" cy="209550"/>
          </a:xfrm>
          <a:prstGeom prst="rect">
            <a:avLst/>
          </a:prstGeom>
          <a:noFill/>
          <a:ln>
            <a:noFill/>
          </a:ln>
        </p:spPr>
        <p:txBody>
          <a:bodyPr spcFirstLastPara="1" wrap="square" lIns="91425" tIns="45700" rIns="91425" bIns="45700" anchor="t" anchorCtr="0">
            <a:normAutofit/>
          </a:bodyPr>
          <a:lstStyle/>
          <a:p>
            <a:pPr marL="0" marR="0" lvl="0" indent="0" algn="l" rtl="0">
              <a:lnSpc>
                <a:spcPct val="70000"/>
              </a:lnSpc>
              <a:spcBef>
                <a:spcPts val="0"/>
              </a:spcBef>
              <a:spcAft>
                <a:spcPts val="0"/>
              </a:spcAft>
              <a:buClr>
                <a:srgbClr val="000000"/>
              </a:buClr>
              <a:buSzPts val="1096"/>
              <a:buFont typeface="Arial"/>
              <a:buNone/>
            </a:pPr>
            <a:endParaRPr sz="1096" b="0" i="0" u="none" strike="noStrike" cap="none">
              <a:solidFill>
                <a:schemeClr val="dk1"/>
              </a:solidFill>
              <a:latin typeface="Calibri"/>
              <a:ea typeface="Calibri"/>
              <a:cs typeface="Calibri"/>
              <a:sym typeface="Calibri"/>
            </a:endParaRPr>
          </a:p>
        </p:txBody>
      </p:sp>
      <p:sp>
        <p:nvSpPr>
          <p:cNvPr id="490" name="Google Shape;490;p21"/>
          <p:cNvSpPr/>
          <p:nvPr/>
        </p:nvSpPr>
        <p:spPr>
          <a:xfrm>
            <a:off x="10287000" y="6477000"/>
            <a:ext cx="1371600" cy="209550"/>
          </a:xfrm>
          <a:prstGeom prst="rect">
            <a:avLst/>
          </a:prstGeom>
          <a:noFill/>
          <a:ln>
            <a:noFill/>
          </a:ln>
        </p:spPr>
        <p:txBody>
          <a:bodyPr spcFirstLastPara="1" wrap="square" lIns="91425" tIns="45700" rIns="91425" bIns="45700" anchor="t" anchorCtr="0">
            <a:normAutofit/>
          </a:bodyPr>
          <a:lstStyle/>
          <a:p>
            <a:pPr marL="0" marR="0" lvl="0" indent="0" algn="r" rtl="0">
              <a:lnSpc>
                <a:spcPct val="80000"/>
              </a:lnSpc>
              <a:spcBef>
                <a:spcPts val="0"/>
              </a:spcBef>
              <a:spcAft>
                <a:spcPts val="0"/>
              </a:spcAft>
              <a:buClr>
                <a:srgbClr val="000000"/>
              </a:buClr>
              <a:buSzPts val="874"/>
              <a:buFont typeface="Arial"/>
              <a:buNone/>
            </a:pPr>
            <a:r>
              <a:rPr lang="es-AR" sz="874" b="0" i="0" u="none" strike="noStrike" cap="none">
                <a:solidFill>
                  <a:srgbClr val="5F6670"/>
                </a:solidFill>
                <a:latin typeface="Arial"/>
                <a:ea typeface="Arial"/>
                <a:cs typeface="Arial"/>
                <a:sym typeface="Arial"/>
              </a:rPr>
              <a:t>M4 · 21</a:t>
            </a:r>
            <a:endParaRPr sz="1400" b="0" i="0" u="none" strike="noStrike" cap="none">
              <a:solidFill>
                <a:srgbClr val="000000"/>
              </a:solidFill>
              <a:latin typeface="Arial"/>
              <a:ea typeface="Arial"/>
              <a:cs typeface="Arial"/>
              <a:sym typeface="Arial"/>
            </a:endParaRPr>
          </a:p>
        </p:txBody>
      </p:sp>
      <p:sp>
        <p:nvSpPr>
          <p:cNvPr id="491" name="Google Shape;491;p21"/>
          <p:cNvSpPr/>
          <p:nvPr/>
        </p:nvSpPr>
        <p:spPr>
          <a:xfrm>
            <a:off x="533400" y="2152650"/>
            <a:ext cx="7239000" cy="2895600"/>
          </a:xfrm>
          <a:prstGeom prst="rect">
            <a:avLst/>
          </a:prstGeom>
          <a:solidFill>
            <a:srgbClr val="F1F1F1"/>
          </a:solidFill>
          <a:ln w="9525" cap="flat" cmpd="sng">
            <a:solidFill>
              <a:srgbClr val="F1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92" name="Google Shape;492;p21"/>
          <p:cNvSpPr/>
          <p:nvPr/>
        </p:nvSpPr>
        <p:spPr>
          <a:xfrm>
            <a:off x="819150" y="2419350"/>
            <a:ext cx="2857500" cy="2667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279"/>
              <a:buFont typeface="Arial"/>
              <a:buNone/>
            </a:pPr>
            <a:r>
              <a:rPr lang="es-AR" sz="1279" b="1" i="0" u="none" strike="noStrike" cap="none">
                <a:solidFill>
                  <a:srgbClr val="111111"/>
                </a:solidFill>
                <a:latin typeface="Arial"/>
                <a:ea typeface="Arial"/>
                <a:cs typeface="Arial"/>
                <a:sym typeface="Arial"/>
              </a:rPr>
              <a:t>Semana de pedidos</a:t>
            </a:r>
            <a:endParaRPr sz="1400" b="0" i="0" u="none" strike="noStrike" cap="none">
              <a:solidFill>
                <a:srgbClr val="000000"/>
              </a:solidFill>
              <a:latin typeface="Arial"/>
              <a:ea typeface="Arial"/>
              <a:cs typeface="Arial"/>
              <a:sym typeface="Arial"/>
            </a:endParaRPr>
          </a:p>
        </p:txBody>
      </p:sp>
      <p:sp>
        <p:nvSpPr>
          <p:cNvPr id="493" name="Google Shape;493;p21"/>
          <p:cNvSpPr/>
          <p:nvPr/>
        </p:nvSpPr>
        <p:spPr>
          <a:xfrm>
            <a:off x="819150" y="3048000"/>
            <a:ext cx="4000500" cy="135255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2325"/>
              <a:buFont typeface="Arial"/>
              <a:buNone/>
            </a:pPr>
            <a:r>
              <a:rPr lang="es-AR" sz="2325" b="1" i="0" u="none" strike="noStrike" cap="none">
                <a:solidFill>
                  <a:srgbClr val="111111"/>
                </a:solidFill>
                <a:latin typeface="Arial"/>
                <a:ea typeface="Arial"/>
                <a:cs typeface="Arial"/>
                <a:sym typeface="Arial"/>
              </a:rPr>
              <a:t>12 pedidos tomados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325"/>
              <a:buFont typeface="Arial"/>
              <a:buNone/>
            </a:pPr>
            <a:r>
              <a:rPr lang="es-AR" sz="2325" b="1" i="0" u="none" strike="noStrike" cap="none">
                <a:solidFill>
                  <a:srgbClr val="111111"/>
                </a:solidFill>
                <a:latin typeface="Arial"/>
                <a:ea typeface="Arial"/>
                <a:cs typeface="Arial"/>
                <a:sym typeface="Arial"/>
              </a:rPr>
              <a:t>10 entregados a tiempo</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325"/>
              <a:buFont typeface="Arial"/>
              <a:buNone/>
            </a:pPr>
            <a:r>
              <a:rPr lang="es-AR" sz="2325" b="1" i="0" u="none" strike="noStrike" cap="none">
                <a:solidFill>
                  <a:srgbClr val="111111"/>
                </a:solidFill>
                <a:latin typeface="Arial"/>
                <a:ea typeface="Arial"/>
                <a:cs typeface="Arial"/>
                <a:sym typeface="Arial"/>
              </a:rPr>
              <a:t>2 entregados tarde</a:t>
            </a:r>
            <a:endParaRPr sz="1400" b="0" i="0" u="none" strike="noStrike" cap="none">
              <a:solidFill>
                <a:srgbClr val="000000"/>
              </a:solidFill>
              <a:latin typeface="Arial"/>
              <a:ea typeface="Arial"/>
              <a:cs typeface="Arial"/>
              <a:sym typeface="Arial"/>
            </a:endParaRPr>
          </a:p>
        </p:txBody>
      </p:sp>
      <p:sp>
        <p:nvSpPr>
          <p:cNvPr id="494" name="Google Shape;494;p21"/>
          <p:cNvSpPr/>
          <p:nvPr/>
        </p:nvSpPr>
        <p:spPr>
          <a:xfrm>
            <a:off x="819150" y="4572000"/>
            <a:ext cx="6191250" cy="2476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151"/>
              <a:buFont typeface="Arial"/>
              <a:buNone/>
            </a:pPr>
            <a:r>
              <a:rPr lang="es-AR" sz="1151" b="0" i="0" u="none" strike="noStrike" cap="none">
                <a:solidFill>
                  <a:srgbClr val="5F6670"/>
                </a:solidFill>
                <a:latin typeface="Arial"/>
                <a:ea typeface="Arial"/>
                <a:cs typeface="Arial"/>
                <a:sym typeface="Arial"/>
              </a:rPr>
              <a:t>Pregunta: ¿qué se repitió en los dos pedidos atrasados?</a:t>
            </a:r>
            <a:endParaRPr sz="1400" b="0" i="0" u="none" strike="noStrike" cap="none">
              <a:solidFill>
                <a:srgbClr val="000000"/>
              </a:solidFill>
              <a:latin typeface="Arial"/>
              <a:ea typeface="Arial"/>
              <a:cs typeface="Arial"/>
              <a:sym typeface="Arial"/>
            </a:endParaRPr>
          </a:p>
        </p:txBody>
      </p:sp>
      <p:sp>
        <p:nvSpPr>
          <p:cNvPr id="495" name="Google Shape;495;p21"/>
          <p:cNvSpPr/>
          <p:nvPr/>
        </p:nvSpPr>
        <p:spPr>
          <a:xfrm>
            <a:off x="8343900" y="2152650"/>
            <a:ext cx="3314700" cy="2895600"/>
          </a:xfrm>
          <a:prstGeom prst="rect">
            <a:avLst/>
          </a:prstGeom>
          <a:solidFill>
            <a:srgbClr val="EDF6FF"/>
          </a:solidFill>
          <a:ln w="9525" cap="flat" cmpd="sng">
            <a:solidFill>
              <a:srgbClr val="EDF6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96" name="Google Shape;496;p21"/>
          <p:cNvSpPr/>
          <p:nvPr/>
        </p:nvSpPr>
        <p:spPr>
          <a:xfrm>
            <a:off x="8629650" y="2419350"/>
            <a:ext cx="2762250" cy="2667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279"/>
              <a:buFont typeface="Arial"/>
              <a:buNone/>
            </a:pPr>
            <a:r>
              <a:rPr lang="es-AR" sz="1279" b="1" i="0" u="none" strike="noStrike" cap="none">
                <a:solidFill>
                  <a:srgbClr val="3D8DFF"/>
                </a:solidFill>
                <a:latin typeface="Arial"/>
                <a:ea typeface="Arial"/>
                <a:cs typeface="Arial"/>
                <a:sym typeface="Arial"/>
              </a:rPr>
              <a:t>Decisión</a:t>
            </a:r>
            <a:endParaRPr sz="1400" b="0" i="0" u="none" strike="noStrike" cap="none">
              <a:solidFill>
                <a:srgbClr val="000000"/>
              </a:solidFill>
              <a:latin typeface="Arial"/>
              <a:ea typeface="Arial"/>
              <a:cs typeface="Arial"/>
              <a:sym typeface="Arial"/>
            </a:endParaRPr>
          </a:p>
        </p:txBody>
      </p:sp>
      <p:sp>
        <p:nvSpPr>
          <p:cNvPr id="497" name="Google Shape;497;p21"/>
          <p:cNvSpPr/>
          <p:nvPr/>
        </p:nvSpPr>
        <p:spPr>
          <a:xfrm>
            <a:off x="8629650" y="3162300"/>
            <a:ext cx="2724150" cy="89535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758"/>
              <a:buFont typeface="Arial"/>
              <a:buNone/>
            </a:pPr>
            <a:r>
              <a:rPr lang="es-AR" sz="1758" b="1" i="0" u="none" strike="noStrike" cap="none">
                <a:solidFill>
                  <a:srgbClr val="111111"/>
                </a:solidFill>
                <a:latin typeface="Arial"/>
                <a:ea typeface="Arial"/>
                <a:cs typeface="Arial"/>
                <a:sym typeface="Arial"/>
              </a:rPr>
              <a:t>Confirmar material y fecha antes de registrar el pedido.</a:t>
            </a:r>
            <a:endParaRPr sz="1400" b="0" i="0" u="none" strike="noStrike" cap="none">
              <a:solidFill>
                <a:srgbClr val="000000"/>
              </a:solidFill>
              <a:latin typeface="Arial"/>
              <a:ea typeface="Arial"/>
              <a:cs typeface="Arial"/>
              <a:sym typeface="Arial"/>
            </a:endParaRPr>
          </a:p>
        </p:txBody>
      </p:sp>
      <p:sp>
        <p:nvSpPr>
          <p:cNvPr id="498" name="Google Shape;498;p21"/>
          <p:cNvSpPr/>
          <p:nvPr/>
        </p:nvSpPr>
        <p:spPr>
          <a:xfrm>
            <a:off x="8629650" y="4419600"/>
            <a:ext cx="2724150" cy="4000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151"/>
              <a:buFont typeface="Arial"/>
              <a:buNone/>
            </a:pPr>
            <a:r>
              <a:rPr lang="es-AR" sz="1151" b="0" i="0" u="none" strike="noStrike" cap="none">
                <a:solidFill>
                  <a:srgbClr val="5F6670"/>
                </a:solidFill>
                <a:latin typeface="Arial"/>
                <a:ea typeface="Arial"/>
                <a:cs typeface="Arial"/>
                <a:sym typeface="Arial"/>
              </a:rPr>
              <a:t>La semana siguiente se observa si cambió el resultado.</a:t>
            </a:r>
            <a:endParaRPr sz="1400" b="0" i="0" u="none" strike="noStrike" cap="none">
              <a:solidFill>
                <a:srgbClr val="000000"/>
              </a:solidFill>
              <a:latin typeface="Arial"/>
              <a:ea typeface="Arial"/>
              <a:cs typeface="Arial"/>
              <a:sym typeface="Arial"/>
            </a:endParaRPr>
          </a:p>
        </p:txBody>
      </p:sp>
      <p:sp>
        <p:nvSpPr>
          <p:cNvPr id="499" name="Google Shape;499;p21"/>
          <p:cNvSpPr/>
          <p:nvPr/>
        </p:nvSpPr>
        <p:spPr>
          <a:xfrm>
            <a:off x="533400" y="5448300"/>
            <a:ext cx="11125200" cy="266700"/>
          </a:xfrm>
          <a:prstGeom prst="rect">
            <a:avLst/>
          </a:prstGeom>
          <a:noFill/>
          <a:ln>
            <a:noFill/>
          </a:ln>
        </p:spPr>
        <p:txBody>
          <a:bodyPr spcFirstLastPara="1" wrap="square" lIns="91425" tIns="45700" rIns="91425" bIns="45700" anchor="t" anchorCtr="0">
            <a:normAutofit/>
          </a:bodyPr>
          <a:lstStyle/>
          <a:p>
            <a:pPr marL="0" marR="0" lvl="0" indent="0" algn="ctr" rtl="0">
              <a:lnSpc>
                <a:spcPct val="80000"/>
              </a:lnSpc>
              <a:spcBef>
                <a:spcPts val="0"/>
              </a:spcBef>
              <a:spcAft>
                <a:spcPts val="0"/>
              </a:spcAft>
              <a:buClr>
                <a:srgbClr val="000000"/>
              </a:buClr>
              <a:buSzPts val="1274"/>
              <a:buFont typeface="Arial"/>
              <a:buNone/>
            </a:pPr>
            <a:r>
              <a:rPr lang="es-AR" sz="1274" b="0" i="0" u="none" strike="noStrike" cap="none">
                <a:solidFill>
                  <a:srgbClr val="5F6670"/>
                </a:solidFill>
                <a:latin typeface="Arial"/>
                <a:ea typeface="Arial"/>
                <a:cs typeface="Arial"/>
                <a:sym typeface="Arial"/>
              </a:rPr>
              <a:t>Medir permite aprender de lo que realmente pasó.</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04"/>
        <p:cNvGrpSpPr/>
        <p:nvPr/>
      </p:nvGrpSpPr>
      <p:grpSpPr>
        <a:xfrm>
          <a:off x="0" y="0"/>
          <a:ext cx="0" cy="0"/>
          <a:chOff x="0" y="0"/>
          <a:chExt cx="0" cy="0"/>
        </a:xfrm>
      </p:grpSpPr>
      <p:sp>
        <p:nvSpPr>
          <p:cNvPr id="505" name="Google Shape;505;p22"/>
          <p:cNvSpPr/>
          <p:nvPr/>
        </p:nvSpPr>
        <p:spPr>
          <a:xfrm>
            <a:off x="0" y="0"/>
            <a:ext cx="12192000" cy="6858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06" name="Google Shape;506;p22"/>
          <p:cNvSpPr/>
          <p:nvPr/>
        </p:nvSpPr>
        <p:spPr>
          <a:xfrm>
            <a:off x="533400" y="1352550"/>
            <a:ext cx="4953000" cy="2667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237"/>
              <a:buFont typeface="Arial"/>
              <a:buNone/>
            </a:pPr>
            <a:r>
              <a:rPr lang="es-AR" sz="1237" b="1" i="0" u="none" strike="noStrike" cap="none">
                <a:solidFill>
                  <a:srgbClr val="3D8DFF"/>
                </a:solidFill>
                <a:latin typeface="Arial"/>
                <a:ea typeface="Arial"/>
                <a:cs typeface="Arial"/>
                <a:sym typeface="Arial"/>
              </a:rPr>
              <a:t>MEJORA CONTINUA</a:t>
            </a:r>
            <a:endParaRPr sz="1400" b="0" i="0" u="none" strike="noStrike" cap="none">
              <a:solidFill>
                <a:srgbClr val="000000"/>
              </a:solidFill>
              <a:latin typeface="Arial"/>
              <a:ea typeface="Arial"/>
              <a:cs typeface="Arial"/>
              <a:sym typeface="Arial"/>
            </a:endParaRPr>
          </a:p>
        </p:txBody>
      </p:sp>
      <p:sp>
        <p:nvSpPr>
          <p:cNvPr id="507" name="Google Shape;507;p22"/>
          <p:cNvSpPr/>
          <p:nvPr/>
        </p:nvSpPr>
        <p:spPr>
          <a:xfrm>
            <a:off x="533400" y="323850"/>
            <a:ext cx="10668000" cy="104775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3284"/>
              <a:buFont typeface="Arial"/>
              <a:buNone/>
            </a:pPr>
            <a:r>
              <a:rPr lang="es-AR" sz="3284" b="1" i="0" u="none" strike="noStrike" cap="none">
                <a:solidFill>
                  <a:srgbClr val="111111"/>
                </a:solidFill>
                <a:latin typeface="Arial"/>
                <a:ea typeface="Arial"/>
                <a:cs typeface="Arial"/>
                <a:sym typeface="Arial"/>
              </a:rPr>
              <a:t>Una mejora pequeña se sostiene con un ciclo simple</a:t>
            </a:r>
            <a:endParaRPr sz="1400" b="0" i="0" u="none" strike="noStrike" cap="none">
              <a:solidFill>
                <a:srgbClr val="000000"/>
              </a:solidFill>
              <a:latin typeface="Arial"/>
              <a:ea typeface="Arial"/>
              <a:cs typeface="Arial"/>
              <a:sym typeface="Arial"/>
            </a:endParaRPr>
          </a:p>
        </p:txBody>
      </p:sp>
      <p:sp>
        <p:nvSpPr>
          <p:cNvPr id="508" name="Google Shape;508;p22"/>
          <p:cNvSpPr/>
          <p:nvPr/>
        </p:nvSpPr>
        <p:spPr>
          <a:xfrm>
            <a:off x="533400" y="6362700"/>
            <a:ext cx="11125200" cy="9525"/>
          </a:xfrm>
          <a:prstGeom prst="rect">
            <a:avLst/>
          </a:prstGeom>
          <a:solidFill>
            <a:srgbClr val="D5D7DA"/>
          </a:solidFill>
          <a:ln w="9525" cap="flat" cmpd="sng">
            <a:solidFill>
              <a:srgbClr val="D5D7D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09" name="Google Shape;509;p22"/>
          <p:cNvSpPr/>
          <p:nvPr/>
        </p:nvSpPr>
        <p:spPr>
          <a:xfrm>
            <a:off x="533400" y="6477000"/>
            <a:ext cx="9334500" cy="209550"/>
          </a:xfrm>
          <a:prstGeom prst="rect">
            <a:avLst/>
          </a:prstGeom>
          <a:noFill/>
          <a:ln>
            <a:noFill/>
          </a:ln>
        </p:spPr>
        <p:txBody>
          <a:bodyPr spcFirstLastPara="1" wrap="square" lIns="91425" tIns="45700" rIns="91425" bIns="45700" anchor="t" anchorCtr="0">
            <a:normAutofit/>
          </a:bodyPr>
          <a:lstStyle/>
          <a:p>
            <a:pPr marL="0" marR="0" lvl="0" indent="0" algn="l" rtl="0">
              <a:lnSpc>
                <a:spcPct val="70000"/>
              </a:lnSpc>
              <a:spcBef>
                <a:spcPts val="0"/>
              </a:spcBef>
              <a:spcAft>
                <a:spcPts val="0"/>
              </a:spcAft>
              <a:buClr>
                <a:srgbClr val="000000"/>
              </a:buClr>
              <a:buSzPts val="1096"/>
              <a:buFont typeface="Arial"/>
              <a:buNone/>
            </a:pPr>
            <a:endParaRPr sz="1096" b="0" i="0" u="none" strike="noStrike" cap="none">
              <a:solidFill>
                <a:schemeClr val="dk1"/>
              </a:solidFill>
              <a:latin typeface="Calibri"/>
              <a:ea typeface="Calibri"/>
              <a:cs typeface="Calibri"/>
              <a:sym typeface="Calibri"/>
            </a:endParaRPr>
          </a:p>
        </p:txBody>
      </p:sp>
      <p:sp>
        <p:nvSpPr>
          <p:cNvPr id="510" name="Google Shape;510;p22"/>
          <p:cNvSpPr/>
          <p:nvPr/>
        </p:nvSpPr>
        <p:spPr>
          <a:xfrm>
            <a:off x="10287000" y="6477000"/>
            <a:ext cx="1371600" cy="209550"/>
          </a:xfrm>
          <a:prstGeom prst="rect">
            <a:avLst/>
          </a:prstGeom>
          <a:noFill/>
          <a:ln>
            <a:noFill/>
          </a:ln>
        </p:spPr>
        <p:txBody>
          <a:bodyPr spcFirstLastPara="1" wrap="square" lIns="91425" tIns="45700" rIns="91425" bIns="45700" anchor="t" anchorCtr="0">
            <a:normAutofit/>
          </a:bodyPr>
          <a:lstStyle/>
          <a:p>
            <a:pPr marL="0" marR="0" lvl="0" indent="0" algn="r" rtl="0">
              <a:lnSpc>
                <a:spcPct val="80000"/>
              </a:lnSpc>
              <a:spcBef>
                <a:spcPts val="0"/>
              </a:spcBef>
              <a:spcAft>
                <a:spcPts val="0"/>
              </a:spcAft>
              <a:buClr>
                <a:srgbClr val="000000"/>
              </a:buClr>
              <a:buSzPts val="874"/>
              <a:buFont typeface="Arial"/>
              <a:buNone/>
            </a:pPr>
            <a:r>
              <a:rPr lang="es-AR" sz="874" b="0" i="0" u="none" strike="noStrike" cap="none">
                <a:solidFill>
                  <a:srgbClr val="5F6670"/>
                </a:solidFill>
                <a:latin typeface="Arial"/>
                <a:ea typeface="Arial"/>
                <a:cs typeface="Arial"/>
                <a:sym typeface="Arial"/>
              </a:rPr>
              <a:t>M4 · 22</a:t>
            </a:r>
            <a:endParaRPr sz="1400" b="0" i="0" u="none" strike="noStrike" cap="none">
              <a:solidFill>
                <a:srgbClr val="000000"/>
              </a:solidFill>
              <a:latin typeface="Arial"/>
              <a:ea typeface="Arial"/>
              <a:cs typeface="Arial"/>
              <a:sym typeface="Arial"/>
            </a:endParaRPr>
          </a:p>
        </p:txBody>
      </p:sp>
      <p:sp>
        <p:nvSpPr>
          <p:cNvPr id="511" name="Google Shape;511;p22"/>
          <p:cNvSpPr/>
          <p:nvPr/>
        </p:nvSpPr>
        <p:spPr>
          <a:xfrm>
            <a:off x="533400" y="2667000"/>
            <a:ext cx="2638425" cy="933450"/>
          </a:xfrm>
          <a:prstGeom prst="rect">
            <a:avLst/>
          </a:prstGeom>
          <a:solidFill>
            <a:srgbClr val="F1F1F1"/>
          </a:solidFill>
          <a:ln w="9525" cap="flat" cmpd="sng">
            <a:solidFill>
              <a:srgbClr val="F1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12" name="Google Shape;512;p22"/>
          <p:cNvSpPr/>
          <p:nvPr/>
        </p:nvSpPr>
        <p:spPr>
          <a:xfrm>
            <a:off x="628650" y="2781300"/>
            <a:ext cx="2447925" cy="70485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1650"/>
              <a:buFont typeface="Arial"/>
              <a:buNone/>
            </a:pPr>
            <a:r>
              <a:rPr lang="es-AR" sz="1650" b="0" i="0" u="none" strike="noStrike" cap="none">
                <a:solidFill>
                  <a:srgbClr val="111111"/>
                </a:solidFill>
                <a:latin typeface="Arial"/>
                <a:ea typeface="Arial"/>
                <a:cs typeface="Arial"/>
                <a:sym typeface="Arial"/>
              </a:rPr>
              <a:t>Definir una forma de trabajar</a:t>
            </a:r>
            <a:endParaRPr sz="1400" b="0" i="0" u="none" strike="noStrike" cap="none">
              <a:solidFill>
                <a:srgbClr val="000000"/>
              </a:solidFill>
              <a:latin typeface="Arial"/>
              <a:ea typeface="Arial"/>
              <a:cs typeface="Arial"/>
              <a:sym typeface="Arial"/>
            </a:endParaRPr>
          </a:p>
        </p:txBody>
      </p:sp>
      <p:sp>
        <p:nvSpPr>
          <p:cNvPr id="513" name="Google Shape;513;p22"/>
          <p:cNvSpPr/>
          <p:nvPr/>
        </p:nvSpPr>
        <p:spPr>
          <a:xfrm>
            <a:off x="3171825" y="3124200"/>
            <a:ext cx="190500" cy="19050"/>
          </a:xfrm>
          <a:prstGeom prst="rect">
            <a:avLst/>
          </a:prstGeom>
          <a:solidFill>
            <a:srgbClr val="111111"/>
          </a:solidFill>
          <a:ln w="9525" cap="flat" cmpd="sng">
            <a:solidFill>
              <a:srgbClr val="11111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14" name="Google Shape;514;p22"/>
          <p:cNvSpPr/>
          <p:nvPr/>
        </p:nvSpPr>
        <p:spPr>
          <a:xfrm>
            <a:off x="3362325" y="2667000"/>
            <a:ext cx="2638425" cy="933450"/>
          </a:xfrm>
          <a:prstGeom prst="rect">
            <a:avLst/>
          </a:prstGeom>
          <a:solidFill>
            <a:srgbClr val="F1F1F1"/>
          </a:solidFill>
          <a:ln w="9525" cap="flat" cmpd="sng">
            <a:solidFill>
              <a:srgbClr val="F1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15" name="Google Shape;515;p22"/>
          <p:cNvSpPr/>
          <p:nvPr/>
        </p:nvSpPr>
        <p:spPr>
          <a:xfrm>
            <a:off x="3457575" y="2781300"/>
            <a:ext cx="2447925" cy="70485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1650"/>
              <a:buFont typeface="Arial"/>
              <a:buNone/>
            </a:pPr>
            <a:r>
              <a:rPr lang="es-AR" sz="1650" b="0" i="0" u="none" strike="noStrike" cap="none">
                <a:solidFill>
                  <a:srgbClr val="111111"/>
                </a:solidFill>
                <a:latin typeface="Arial"/>
                <a:ea typeface="Arial"/>
                <a:cs typeface="Arial"/>
                <a:sym typeface="Arial"/>
              </a:rPr>
              <a:t>Usarla en casos reales</a:t>
            </a:r>
            <a:endParaRPr sz="1400" b="0" i="0" u="none" strike="noStrike" cap="none">
              <a:solidFill>
                <a:srgbClr val="000000"/>
              </a:solidFill>
              <a:latin typeface="Arial"/>
              <a:ea typeface="Arial"/>
              <a:cs typeface="Arial"/>
              <a:sym typeface="Arial"/>
            </a:endParaRPr>
          </a:p>
        </p:txBody>
      </p:sp>
      <p:sp>
        <p:nvSpPr>
          <p:cNvPr id="516" name="Google Shape;516;p22"/>
          <p:cNvSpPr/>
          <p:nvPr/>
        </p:nvSpPr>
        <p:spPr>
          <a:xfrm>
            <a:off x="6000750" y="3124200"/>
            <a:ext cx="190500" cy="19050"/>
          </a:xfrm>
          <a:prstGeom prst="rect">
            <a:avLst/>
          </a:prstGeom>
          <a:solidFill>
            <a:srgbClr val="111111"/>
          </a:solidFill>
          <a:ln w="9525" cap="flat" cmpd="sng">
            <a:solidFill>
              <a:srgbClr val="11111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17" name="Google Shape;517;p22"/>
          <p:cNvSpPr/>
          <p:nvPr/>
        </p:nvSpPr>
        <p:spPr>
          <a:xfrm>
            <a:off x="6191250" y="2667000"/>
            <a:ext cx="2638425" cy="933450"/>
          </a:xfrm>
          <a:prstGeom prst="rect">
            <a:avLst/>
          </a:prstGeom>
          <a:solidFill>
            <a:srgbClr val="3D8DFF"/>
          </a:solidFill>
          <a:ln w="9525" cap="flat" cmpd="sng">
            <a:solidFill>
              <a:srgbClr val="3D8D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18" name="Google Shape;518;p22"/>
          <p:cNvSpPr/>
          <p:nvPr/>
        </p:nvSpPr>
        <p:spPr>
          <a:xfrm>
            <a:off x="6286500" y="2781300"/>
            <a:ext cx="2447925" cy="70485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1800"/>
              <a:buFont typeface="Arial"/>
              <a:buNone/>
            </a:pPr>
            <a:r>
              <a:rPr lang="es-AR" sz="1800" b="1" i="0" u="none" strike="noStrike" cap="none">
                <a:solidFill>
                  <a:srgbClr val="FFFFFF"/>
                </a:solidFill>
                <a:latin typeface="Arial"/>
                <a:ea typeface="Arial"/>
                <a:cs typeface="Arial"/>
                <a:sym typeface="Arial"/>
              </a:rPr>
              <a:t>Mirar qué pasó</a:t>
            </a:r>
            <a:endParaRPr sz="1400" b="0" i="0" u="none" strike="noStrike" cap="none">
              <a:solidFill>
                <a:srgbClr val="000000"/>
              </a:solidFill>
              <a:latin typeface="Arial"/>
              <a:ea typeface="Arial"/>
              <a:cs typeface="Arial"/>
              <a:sym typeface="Arial"/>
            </a:endParaRPr>
          </a:p>
        </p:txBody>
      </p:sp>
      <p:sp>
        <p:nvSpPr>
          <p:cNvPr id="519" name="Google Shape;519;p22"/>
          <p:cNvSpPr/>
          <p:nvPr/>
        </p:nvSpPr>
        <p:spPr>
          <a:xfrm>
            <a:off x="8829675" y="3124200"/>
            <a:ext cx="190500" cy="19050"/>
          </a:xfrm>
          <a:prstGeom prst="rect">
            <a:avLst/>
          </a:prstGeom>
          <a:solidFill>
            <a:srgbClr val="111111"/>
          </a:solidFill>
          <a:ln w="9525" cap="flat" cmpd="sng">
            <a:solidFill>
              <a:srgbClr val="11111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20" name="Google Shape;520;p22"/>
          <p:cNvSpPr/>
          <p:nvPr/>
        </p:nvSpPr>
        <p:spPr>
          <a:xfrm>
            <a:off x="9020175" y="2667000"/>
            <a:ext cx="2638425" cy="933450"/>
          </a:xfrm>
          <a:prstGeom prst="rect">
            <a:avLst/>
          </a:prstGeom>
          <a:solidFill>
            <a:srgbClr val="F1F1F1"/>
          </a:solidFill>
          <a:ln w="9525" cap="flat" cmpd="sng">
            <a:solidFill>
              <a:srgbClr val="F1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21" name="Google Shape;521;p22"/>
          <p:cNvSpPr/>
          <p:nvPr/>
        </p:nvSpPr>
        <p:spPr>
          <a:xfrm>
            <a:off x="9115425" y="2781300"/>
            <a:ext cx="2447925" cy="70485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1650"/>
              <a:buFont typeface="Arial"/>
              <a:buNone/>
            </a:pPr>
            <a:r>
              <a:rPr lang="es-AR" sz="1650" b="0" i="0" u="none" strike="noStrike" cap="none">
                <a:solidFill>
                  <a:srgbClr val="111111"/>
                </a:solidFill>
                <a:latin typeface="Arial"/>
                <a:ea typeface="Arial"/>
                <a:cs typeface="Arial"/>
                <a:sym typeface="Arial"/>
              </a:rPr>
              <a:t>Ajustar una cosa</a:t>
            </a:r>
            <a:endParaRPr sz="1400" b="0" i="0" u="none" strike="noStrike" cap="none">
              <a:solidFill>
                <a:srgbClr val="000000"/>
              </a:solidFill>
              <a:latin typeface="Arial"/>
              <a:ea typeface="Arial"/>
              <a:cs typeface="Arial"/>
              <a:sym typeface="Arial"/>
            </a:endParaRPr>
          </a:p>
        </p:txBody>
      </p:sp>
      <p:sp>
        <p:nvSpPr>
          <p:cNvPr id="522" name="Google Shape;522;p22"/>
          <p:cNvSpPr/>
          <p:nvPr/>
        </p:nvSpPr>
        <p:spPr>
          <a:xfrm>
            <a:off x="1238250" y="4629150"/>
            <a:ext cx="9715500" cy="590550"/>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rgbClr val="000000"/>
              </a:buClr>
              <a:buSzPts val="1808"/>
              <a:buFont typeface="Arial"/>
              <a:buNone/>
            </a:pPr>
            <a:r>
              <a:rPr lang="es-AR" sz="1808" b="0" i="0" u="none" strike="noStrike" cap="none">
                <a:solidFill>
                  <a:srgbClr val="5F6670"/>
                </a:solidFill>
                <a:latin typeface="Arial"/>
                <a:ea typeface="Arial"/>
                <a:cs typeface="Arial"/>
                <a:sym typeface="Arial"/>
              </a:rPr>
              <a:t>No buscamos perfección. Buscamos una forma de aprender y mejorar sin improvisar siempre.</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28" name="Google Shape;528;g3f8e79f092d_0_0"/>
          <p:cNvSpPr/>
          <p:nvPr/>
        </p:nvSpPr>
        <p:spPr>
          <a:xfrm>
            <a:off x="533400" y="323850"/>
            <a:ext cx="10668000" cy="10479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000000"/>
              </a:buClr>
              <a:buSzPts val="3284"/>
              <a:buFont typeface="Arial"/>
              <a:buNone/>
            </a:pPr>
            <a:r>
              <a:rPr lang="es-AR" sz="3284" b="1" i="0" u="none" strike="noStrike" cap="none">
                <a:solidFill>
                  <a:srgbClr val="111111"/>
                </a:solidFill>
                <a:latin typeface="Arial"/>
                <a:ea typeface="Arial"/>
                <a:cs typeface="Arial"/>
                <a:sym typeface="Arial"/>
              </a:rPr>
              <a:t>Ciclo de Deming - Ciclo de mejora continua</a:t>
            </a:r>
            <a:endParaRPr sz="1400" b="0" i="0" u="none" strike="noStrike" cap="none">
              <a:solidFill>
                <a:srgbClr val="000000"/>
              </a:solidFill>
              <a:latin typeface="Arial"/>
              <a:ea typeface="Arial"/>
              <a:cs typeface="Arial"/>
              <a:sym typeface="Arial"/>
            </a:endParaRPr>
          </a:p>
        </p:txBody>
      </p:sp>
      <p:pic>
        <p:nvPicPr>
          <p:cNvPr id="529" name="Google Shape;529;g3f8e79f092d_0_0"/>
          <p:cNvPicPr preferRelativeResize="0"/>
          <p:nvPr/>
        </p:nvPicPr>
        <p:blipFill rotWithShape="1">
          <a:blip r:embed="rId3">
            <a:alphaModFix/>
          </a:blip>
          <a:srcRect t="15519"/>
          <a:stretch/>
        </p:blipFill>
        <p:spPr>
          <a:xfrm>
            <a:off x="1935800" y="1091762"/>
            <a:ext cx="7863199" cy="49820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34"/>
        <p:cNvGrpSpPr/>
        <p:nvPr/>
      </p:nvGrpSpPr>
      <p:grpSpPr>
        <a:xfrm>
          <a:off x="0" y="0"/>
          <a:ext cx="0" cy="0"/>
          <a:chOff x="0" y="0"/>
          <a:chExt cx="0" cy="0"/>
        </a:xfrm>
      </p:grpSpPr>
      <p:sp>
        <p:nvSpPr>
          <p:cNvPr id="535" name="Google Shape;535;p23"/>
          <p:cNvSpPr/>
          <p:nvPr/>
        </p:nvSpPr>
        <p:spPr>
          <a:xfrm>
            <a:off x="0" y="0"/>
            <a:ext cx="12192000" cy="6858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36" name="Google Shape;536;p23"/>
          <p:cNvSpPr/>
          <p:nvPr/>
        </p:nvSpPr>
        <p:spPr>
          <a:xfrm>
            <a:off x="533400" y="1352550"/>
            <a:ext cx="4953000" cy="2667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237"/>
              <a:buFont typeface="Arial"/>
              <a:buNone/>
            </a:pPr>
            <a:r>
              <a:rPr lang="es-AR" sz="1237" b="1" i="0" u="none" strike="noStrike" cap="none">
                <a:solidFill>
                  <a:srgbClr val="3D8DFF"/>
                </a:solidFill>
                <a:latin typeface="Arial"/>
                <a:ea typeface="Arial"/>
                <a:cs typeface="Arial"/>
                <a:sym typeface="Arial"/>
              </a:rPr>
              <a:t>CIERRE ESTRATÉGICO</a:t>
            </a:r>
            <a:endParaRPr sz="1400" b="0" i="0" u="none" strike="noStrike" cap="none">
              <a:solidFill>
                <a:srgbClr val="000000"/>
              </a:solidFill>
              <a:latin typeface="Arial"/>
              <a:ea typeface="Arial"/>
              <a:cs typeface="Arial"/>
              <a:sym typeface="Arial"/>
            </a:endParaRPr>
          </a:p>
        </p:txBody>
      </p:sp>
      <p:sp>
        <p:nvSpPr>
          <p:cNvPr id="537" name="Google Shape;537;p23"/>
          <p:cNvSpPr/>
          <p:nvPr/>
        </p:nvSpPr>
        <p:spPr>
          <a:xfrm>
            <a:off x="533400" y="323850"/>
            <a:ext cx="10668000" cy="104775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3450"/>
              <a:buFont typeface="Arial"/>
              <a:buNone/>
            </a:pPr>
            <a:r>
              <a:rPr lang="es-AR" sz="3450" b="1" i="0" u="none" strike="noStrike" cap="none">
                <a:solidFill>
                  <a:srgbClr val="111111"/>
                </a:solidFill>
                <a:latin typeface="Arial"/>
                <a:ea typeface="Arial"/>
                <a:cs typeface="Arial"/>
                <a:sym typeface="Arial"/>
              </a:rPr>
              <a:t>FODA: una mirada para decidir cómo crecer</a:t>
            </a:r>
            <a:endParaRPr sz="1400" b="0" i="0" u="none" strike="noStrike" cap="none">
              <a:solidFill>
                <a:srgbClr val="000000"/>
              </a:solidFill>
              <a:latin typeface="Arial"/>
              <a:ea typeface="Arial"/>
              <a:cs typeface="Arial"/>
              <a:sym typeface="Arial"/>
            </a:endParaRPr>
          </a:p>
        </p:txBody>
      </p:sp>
      <p:sp>
        <p:nvSpPr>
          <p:cNvPr id="538" name="Google Shape;538;p23"/>
          <p:cNvSpPr/>
          <p:nvPr/>
        </p:nvSpPr>
        <p:spPr>
          <a:xfrm>
            <a:off x="533400" y="6362700"/>
            <a:ext cx="11125200" cy="9525"/>
          </a:xfrm>
          <a:prstGeom prst="rect">
            <a:avLst/>
          </a:prstGeom>
          <a:solidFill>
            <a:srgbClr val="D5D7DA"/>
          </a:solidFill>
          <a:ln w="9525" cap="flat" cmpd="sng">
            <a:solidFill>
              <a:srgbClr val="D5D7D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39" name="Google Shape;539;p23"/>
          <p:cNvSpPr/>
          <p:nvPr/>
        </p:nvSpPr>
        <p:spPr>
          <a:xfrm>
            <a:off x="533400" y="6477000"/>
            <a:ext cx="9334500" cy="209550"/>
          </a:xfrm>
          <a:prstGeom prst="rect">
            <a:avLst/>
          </a:prstGeom>
          <a:noFill/>
          <a:ln>
            <a:noFill/>
          </a:ln>
        </p:spPr>
        <p:txBody>
          <a:bodyPr spcFirstLastPara="1" wrap="square" lIns="91425" tIns="45700" rIns="91425" bIns="45700" anchor="t" anchorCtr="0">
            <a:normAutofit/>
          </a:bodyPr>
          <a:lstStyle/>
          <a:p>
            <a:pPr marL="0" marR="0" lvl="0" indent="0" algn="l" rtl="0">
              <a:lnSpc>
                <a:spcPct val="70000"/>
              </a:lnSpc>
              <a:spcBef>
                <a:spcPts val="0"/>
              </a:spcBef>
              <a:spcAft>
                <a:spcPts val="0"/>
              </a:spcAft>
              <a:buClr>
                <a:srgbClr val="000000"/>
              </a:buClr>
              <a:buSzPts val="1096"/>
              <a:buFont typeface="Arial"/>
              <a:buNone/>
            </a:pPr>
            <a:endParaRPr sz="1096" b="0" i="0" u="none" strike="noStrike" cap="none">
              <a:solidFill>
                <a:schemeClr val="dk1"/>
              </a:solidFill>
              <a:latin typeface="Calibri"/>
              <a:ea typeface="Calibri"/>
              <a:cs typeface="Calibri"/>
              <a:sym typeface="Calibri"/>
            </a:endParaRPr>
          </a:p>
        </p:txBody>
      </p:sp>
      <p:sp>
        <p:nvSpPr>
          <p:cNvPr id="540" name="Google Shape;540;p23"/>
          <p:cNvSpPr/>
          <p:nvPr/>
        </p:nvSpPr>
        <p:spPr>
          <a:xfrm>
            <a:off x="10287000" y="6477000"/>
            <a:ext cx="1371600" cy="209550"/>
          </a:xfrm>
          <a:prstGeom prst="rect">
            <a:avLst/>
          </a:prstGeom>
          <a:noFill/>
          <a:ln>
            <a:noFill/>
          </a:ln>
        </p:spPr>
        <p:txBody>
          <a:bodyPr spcFirstLastPara="1" wrap="square" lIns="91425" tIns="45700" rIns="91425" bIns="45700" anchor="t" anchorCtr="0">
            <a:normAutofit/>
          </a:bodyPr>
          <a:lstStyle/>
          <a:p>
            <a:pPr marL="0" marR="0" lvl="0" indent="0" algn="r" rtl="0">
              <a:lnSpc>
                <a:spcPct val="80000"/>
              </a:lnSpc>
              <a:spcBef>
                <a:spcPts val="0"/>
              </a:spcBef>
              <a:spcAft>
                <a:spcPts val="0"/>
              </a:spcAft>
              <a:buClr>
                <a:srgbClr val="000000"/>
              </a:buClr>
              <a:buSzPts val="874"/>
              <a:buFont typeface="Arial"/>
              <a:buNone/>
            </a:pPr>
            <a:r>
              <a:rPr lang="es-AR" sz="874" b="0" i="0" u="none" strike="noStrike" cap="none">
                <a:solidFill>
                  <a:srgbClr val="5F6670"/>
                </a:solidFill>
                <a:latin typeface="Arial"/>
                <a:ea typeface="Arial"/>
                <a:cs typeface="Arial"/>
                <a:sym typeface="Arial"/>
              </a:rPr>
              <a:t>M4 · 23</a:t>
            </a:r>
            <a:endParaRPr sz="1400" b="0" i="0" u="none" strike="noStrike" cap="none">
              <a:solidFill>
                <a:srgbClr val="000000"/>
              </a:solidFill>
              <a:latin typeface="Arial"/>
              <a:ea typeface="Arial"/>
              <a:cs typeface="Arial"/>
              <a:sym typeface="Arial"/>
            </a:endParaRPr>
          </a:p>
        </p:txBody>
      </p:sp>
      <p:sp>
        <p:nvSpPr>
          <p:cNvPr id="541" name="Google Shape;541;p23"/>
          <p:cNvSpPr/>
          <p:nvPr/>
        </p:nvSpPr>
        <p:spPr>
          <a:xfrm>
            <a:off x="1143000" y="2333625"/>
            <a:ext cx="9906000" cy="15240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3075"/>
              <a:buFont typeface="Arial"/>
              <a:buNone/>
            </a:pPr>
            <a:r>
              <a:rPr lang="es-AR" sz="3075" b="1" i="0" u="none" strike="noStrike" cap="none">
                <a:solidFill>
                  <a:srgbClr val="111111"/>
                </a:solidFill>
                <a:latin typeface="Arial"/>
                <a:ea typeface="Arial"/>
                <a:cs typeface="Arial"/>
                <a:sym typeface="Arial"/>
              </a:rPr>
              <a:t>Ordenar ayuda a trabajar mejor hoy.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075"/>
              <a:buFont typeface="Arial"/>
              <a:buNone/>
            </a:pPr>
            <a:r>
              <a:rPr lang="es-AR" sz="3075" b="1" i="0" u="none" strike="noStrike" cap="none">
                <a:solidFill>
                  <a:srgbClr val="111111"/>
                </a:solidFill>
                <a:latin typeface="Arial"/>
                <a:ea typeface="Arial"/>
                <a:cs typeface="Arial"/>
                <a:sym typeface="Arial"/>
              </a:rPr>
              <a:t>FODA ayuda a elegir qué conviene hacer mañana.</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46"/>
        <p:cNvGrpSpPr/>
        <p:nvPr/>
      </p:nvGrpSpPr>
      <p:grpSpPr>
        <a:xfrm>
          <a:off x="0" y="0"/>
          <a:ext cx="0" cy="0"/>
          <a:chOff x="0" y="0"/>
          <a:chExt cx="0" cy="0"/>
        </a:xfrm>
      </p:grpSpPr>
      <p:sp>
        <p:nvSpPr>
          <p:cNvPr id="547" name="Google Shape;547;p24"/>
          <p:cNvSpPr/>
          <p:nvPr/>
        </p:nvSpPr>
        <p:spPr>
          <a:xfrm>
            <a:off x="0" y="0"/>
            <a:ext cx="12192000" cy="6858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8" name="Google Shape;548;p24"/>
          <p:cNvSpPr/>
          <p:nvPr/>
        </p:nvSpPr>
        <p:spPr>
          <a:xfrm>
            <a:off x="533400" y="1352550"/>
            <a:ext cx="4953000" cy="2667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237"/>
              <a:buFont typeface="Arial"/>
              <a:buNone/>
            </a:pPr>
            <a:r>
              <a:rPr lang="es-AR" sz="1237" b="1" i="0" u="none" strike="noStrike" cap="none">
                <a:solidFill>
                  <a:srgbClr val="3D8DFF"/>
                </a:solidFill>
                <a:latin typeface="Arial"/>
                <a:ea typeface="Arial"/>
                <a:cs typeface="Arial"/>
                <a:sym typeface="Arial"/>
              </a:rPr>
              <a:t>FODA · MIRADA INTERNA</a:t>
            </a:r>
            <a:endParaRPr sz="1400" b="0" i="0" u="none" strike="noStrike" cap="none">
              <a:solidFill>
                <a:srgbClr val="000000"/>
              </a:solidFill>
              <a:latin typeface="Arial"/>
              <a:ea typeface="Arial"/>
              <a:cs typeface="Arial"/>
              <a:sym typeface="Arial"/>
            </a:endParaRPr>
          </a:p>
        </p:txBody>
      </p:sp>
      <p:sp>
        <p:nvSpPr>
          <p:cNvPr id="549" name="Google Shape;549;p24"/>
          <p:cNvSpPr/>
          <p:nvPr/>
        </p:nvSpPr>
        <p:spPr>
          <a:xfrm>
            <a:off x="533400" y="323850"/>
            <a:ext cx="10668000" cy="104775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3396"/>
              <a:buFont typeface="Arial"/>
              <a:buNone/>
            </a:pPr>
            <a:r>
              <a:rPr lang="es-AR" sz="3396" b="1" i="0" u="none" strike="noStrike" cap="none">
                <a:solidFill>
                  <a:srgbClr val="111111"/>
                </a:solidFill>
                <a:latin typeface="Arial"/>
                <a:ea typeface="Arial"/>
                <a:cs typeface="Arial"/>
                <a:sym typeface="Arial"/>
              </a:rPr>
              <a:t>Fortalezas y debilidades: lo que ocurre dentro del emprendimiento</a:t>
            </a:r>
            <a:endParaRPr sz="1400" b="0" i="0" u="none" strike="noStrike" cap="none">
              <a:solidFill>
                <a:srgbClr val="000000"/>
              </a:solidFill>
              <a:latin typeface="Arial"/>
              <a:ea typeface="Arial"/>
              <a:cs typeface="Arial"/>
              <a:sym typeface="Arial"/>
            </a:endParaRPr>
          </a:p>
        </p:txBody>
      </p:sp>
      <p:sp>
        <p:nvSpPr>
          <p:cNvPr id="550" name="Google Shape;550;p24"/>
          <p:cNvSpPr/>
          <p:nvPr/>
        </p:nvSpPr>
        <p:spPr>
          <a:xfrm>
            <a:off x="533400" y="6362700"/>
            <a:ext cx="11125200" cy="9525"/>
          </a:xfrm>
          <a:prstGeom prst="rect">
            <a:avLst/>
          </a:prstGeom>
          <a:solidFill>
            <a:srgbClr val="D5D7DA"/>
          </a:solidFill>
          <a:ln w="9525" cap="flat" cmpd="sng">
            <a:solidFill>
              <a:srgbClr val="D5D7D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1" name="Google Shape;551;p24"/>
          <p:cNvSpPr/>
          <p:nvPr/>
        </p:nvSpPr>
        <p:spPr>
          <a:xfrm>
            <a:off x="533400" y="6477000"/>
            <a:ext cx="9334500" cy="209550"/>
          </a:xfrm>
          <a:prstGeom prst="rect">
            <a:avLst/>
          </a:prstGeom>
          <a:noFill/>
          <a:ln>
            <a:noFill/>
          </a:ln>
        </p:spPr>
        <p:txBody>
          <a:bodyPr spcFirstLastPara="1" wrap="square" lIns="91425" tIns="45700" rIns="91425" bIns="45700" anchor="t" anchorCtr="0">
            <a:normAutofit/>
          </a:bodyPr>
          <a:lstStyle/>
          <a:p>
            <a:pPr marL="0" marR="0" lvl="0" indent="0" algn="l" rtl="0">
              <a:lnSpc>
                <a:spcPct val="70000"/>
              </a:lnSpc>
              <a:spcBef>
                <a:spcPts val="0"/>
              </a:spcBef>
              <a:spcAft>
                <a:spcPts val="0"/>
              </a:spcAft>
              <a:buClr>
                <a:srgbClr val="000000"/>
              </a:buClr>
              <a:buSzPts val="1096"/>
              <a:buFont typeface="Arial"/>
              <a:buNone/>
            </a:pPr>
            <a:endParaRPr sz="1096" b="0" i="0" u="none" strike="noStrike" cap="none">
              <a:solidFill>
                <a:schemeClr val="dk1"/>
              </a:solidFill>
              <a:latin typeface="Calibri"/>
              <a:ea typeface="Calibri"/>
              <a:cs typeface="Calibri"/>
              <a:sym typeface="Calibri"/>
            </a:endParaRPr>
          </a:p>
        </p:txBody>
      </p:sp>
      <p:sp>
        <p:nvSpPr>
          <p:cNvPr id="552" name="Google Shape;552;p24"/>
          <p:cNvSpPr/>
          <p:nvPr/>
        </p:nvSpPr>
        <p:spPr>
          <a:xfrm>
            <a:off x="10287000" y="6477000"/>
            <a:ext cx="1371600" cy="209550"/>
          </a:xfrm>
          <a:prstGeom prst="rect">
            <a:avLst/>
          </a:prstGeom>
          <a:noFill/>
          <a:ln>
            <a:noFill/>
          </a:ln>
        </p:spPr>
        <p:txBody>
          <a:bodyPr spcFirstLastPara="1" wrap="square" lIns="91425" tIns="45700" rIns="91425" bIns="45700" anchor="t" anchorCtr="0">
            <a:normAutofit/>
          </a:bodyPr>
          <a:lstStyle/>
          <a:p>
            <a:pPr marL="0" marR="0" lvl="0" indent="0" algn="r" rtl="0">
              <a:lnSpc>
                <a:spcPct val="80000"/>
              </a:lnSpc>
              <a:spcBef>
                <a:spcPts val="0"/>
              </a:spcBef>
              <a:spcAft>
                <a:spcPts val="0"/>
              </a:spcAft>
              <a:buClr>
                <a:srgbClr val="000000"/>
              </a:buClr>
              <a:buSzPts val="874"/>
              <a:buFont typeface="Arial"/>
              <a:buNone/>
            </a:pPr>
            <a:r>
              <a:rPr lang="es-AR" sz="874" b="0" i="0" u="none" strike="noStrike" cap="none">
                <a:solidFill>
                  <a:srgbClr val="5F6670"/>
                </a:solidFill>
                <a:latin typeface="Arial"/>
                <a:ea typeface="Arial"/>
                <a:cs typeface="Arial"/>
                <a:sym typeface="Arial"/>
              </a:rPr>
              <a:t>M4 · 24</a:t>
            </a:r>
            <a:endParaRPr sz="1400" b="0" i="0" u="none" strike="noStrike" cap="none">
              <a:solidFill>
                <a:srgbClr val="000000"/>
              </a:solidFill>
              <a:latin typeface="Arial"/>
              <a:ea typeface="Arial"/>
              <a:cs typeface="Arial"/>
              <a:sym typeface="Arial"/>
            </a:endParaRPr>
          </a:p>
        </p:txBody>
      </p:sp>
      <p:sp>
        <p:nvSpPr>
          <p:cNvPr id="553" name="Google Shape;553;p24"/>
          <p:cNvSpPr/>
          <p:nvPr/>
        </p:nvSpPr>
        <p:spPr>
          <a:xfrm>
            <a:off x="533400" y="2286000"/>
            <a:ext cx="5048250" cy="2686050"/>
          </a:xfrm>
          <a:prstGeom prst="rect">
            <a:avLst/>
          </a:prstGeom>
          <a:solidFill>
            <a:srgbClr val="EDF6FF"/>
          </a:solidFill>
          <a:ln w="9525" cap="flat" cmpd="sng">
            <a:solidFill>
              <a:srgbClr val="EDF6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4" name="Google Shape;554;p24"/>
          <p:cNvSpPr/>
          <p:nvPr/>
        </p:nvSpPr>
        <p:spPr>
          <a:xfrm>
            <a:off x="838200" y="2571750"/>
            <a:ext cx="4438650" cy="3429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987"/>
              <a:buFont typeface="Arial"/>
              <a:buNone/>
            </a:pPr>
            <a:r>
              <a:rPr lang="es-AR" sz="1987" b="1" i="0" u="none" strike="noStrike" cap="none">
                <a:solidFill>
                  <a:srgbClr val="3D8DFF"/>
                </a:solidFill>
                <a:latin typeface="Arial"/>
                <a:ea typeface="Arial"/>
                <a:cs typeface="Arial"/>
                <a:sym typeface="Arial"/>
              </a:rPr>
              <a:t>Fortalezas</a:t>
            </a:r>
            <a:endParaRPr sz="1400" b="0" i="0" u="none" strike="noStrike" cap="none">
              <a:solidFill>
                <a:srgbClr val="000000"/>
              </a:solidFill>
              <a:latin typeface="Arial"/>
              <a:ea typeface="Arial"/>
              <a:cs typeface="Arial"/>
              <a:sym typeface="Arial"/>
            </a:endParaRPr>
          </a:p>
        </p:txBody>
      </p:sp>
      <p:sp>
        <p:nvSpPr>
          <p:cNvPr id="555" name="Google Shape;555;p24"/>
          <p:cNvSpPr/>
          <p:nvPr/>
        </p:nvSpPr>
        <p:spPr>
          <a:xfrm>
            <a:off x="838200" y="3200400"/>
            <a:ext cx="4191000" cy="12573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1800"/>
              <a:buFont typeface="Arial"/>
              <a:buNone/>
            </a:pPr>
            <a:r>
              <a:rPr lang="es-AR" sz="1800" b="0" i="0" u="none" strike="noStrike" cap="none">
                <a:solidFill>
                  <a:srgbClr val="111111"/>
                </a:solidFill>
                <a:latin typeface="Arial"/>
                <a:ea typeface="Arial"/>
                <a:cs typeface="Arial"/>
                <a:sym typeface="Arial"/>
              </a:rPr>
              <a:t>¿Qué hacemos bien?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s-AR" sz="1800" b="0" i="0" u="none" strike="noStrike" cap="none">
                <a:solidFill>
                  <a:srgbClr val="111111"/>
                </a:solidFill>
                <a:latin typeface="Arial"/>
                <a:ea typeface="Arial"/>
                <a:cs typeface="Arial"/>
                <a:sym typeface="Arial"/>
              </a:rPr>
              <a:t>¿Qué valora el cliente?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s-AR" sz="1800" b="0" i="0" u="none" strike="noStrike" cap="none">
                <a:solidFill>
                  <a:srgbClr val="111111"/>
                </a:solidFill>
                <a:latin typeface="Arial"/>
                <a:ea typeface="Arial"/>
                <a:cs typeface="Arial"/>
                <a:sym typeface="Arial"/>
              </a:rPr>
              <a:t>¿Qué recurso o conocimiento ya tenemos?</a:t>
            </a:r>
            <a:endParaRPr sz="1400" b="0" i="0" u="none" strike="noStrike" cap="none">
              <a:solidFill>
                <a:srgbClr val="000000"/>
              </a:solidFill>
              <a:latin typeface="Arial"/>
              <a:ea typeface="Arial"/>
              <a:cs typeface="Arial"/>
              <a:sym typeface="Arial"/>
            </a:endParaRPr>
          </a:p>
        </p:txBody>
      </p:sp>
      <p:sp>
        <p:nvSpPr>
          <p:cNvPr id="556" name="Google Shape;556;p24"/>
          <p:cNvSpPr/>
          <p:nvPr/>
        </p:nvSpPr>
        <p:spPr>
          <a:xfrm>
            <a:off x="6610350" y="2286000"/>
            <a:ext cx="5048250" cy="2686050"/>
          </a:xfrm>
          <a:prstGeom prst="rect">
            <a:avLst/>
          </a:prstGeom>
          <a:solidFill>
            <a:srgbClr val="F6EEFF"/>
          </a:solidFill>
          <a:ln w="9525" cap="flat" cmpd="sng">
            <a:solidFill>
              <a:srgbClr val="F6EE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7" name="Google Shape;557;p24"/>
          <p:cNvSpPr/>
          <p:nvPr/>
        </p:nvSpPr>
        <p:spPr>
          <a:xfrm>
            <a:off x="6915150" y="2571750"/>
            <a:ext cx="4438650" cy="3429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987"/>
              <a:buFont typeface="Arial"/>
              <a:buNone/>
            </a:pPr>
            <a:r>
              <a:rPr lang="es-AR" sz="1987" b="1" i="0" u="none" strike="noStrike" cap="none">
                <a:solidFill>
                  <a:srgbClr val="9A22EF"/>
                </a:solidFill>
                <a:latin typeface="Arial"/>
                <a:ea typeface="Arial"/>
                <a:cs typeface="Arial"/>
                <a:sym typeface="Arial"/>
              </a:rPr>
              <a:t>Debilidades</a:t>
            </a:r>
            <a:endParaRPr sz="1400" b="0" i="0" u="none" strike="noStrike" cap="none">
              <a:solidFill>
                <a:srgbClr val="000000"/>
              </a:solidFill>
              <a:latin typeface="Arial"/>
              <a:ea typeface="Arial"/>
              <a:cs typeface="Arial"/>
              <a:sym typeface="Arial"/>
            </a:endParaRPr>
          </a:p>
        </p:txBody>
      </p:sp>
      <p:sp>
        <p:nvSpPr>
          <p:cNvPr id="558" name="Google Shape;558;p24"/>
          <p:cNvSpPr/>
          <p:nvPr/>
        </p:nvSpPr>
        <p:spPr>
          <a:xfrm>
            <a:off x="6915150" y="3200400"/>
            <a:ext cx="4191000" cy="12573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1800"/>
              <a:buFont typeface="Arial"/>
              <a:buNone/>
            </a:pPr>
            <a:r>
              <a:rPr lang="es-AR" sz="1800" b="0" i="0" u="none" strike="noStrike" cap="none">
                <a:solidFill>
                  <a:srgbClr val="111111"/>
                </a:solidFill>
                <a:latin typeface="Arial"/>
                <a:ea typeface="Arial"/>
                <a:cs typeface="Arial"/>
                <a:sym typeface="Arial"/>
              </a:rPr>
              <a:t>¿Qué hoy nos limita?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s-AR" sz="1800" b="0" i="0" u="none" strike="noStrike" cap="none">
                <a:solidFill>
                  <a:srgbClr val="111111"/>
                </a:solidFill>
                <a:latin typeface="Arial"/>
                <a:ea typeface="Arial"/>
                <a:cs typeface="Arial"/>
                <a:sym typeface="Arial"/>
              </a:rPr>
              <a:t>¿Dónde perdemos tiempo o dinero?</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s-AR" sz="1800" b="0" i="0" u="none" strike="noStrike" cap="none">
                <a:solidFill>
                  <a:srgbClr val="111111"/>
                </a:solidFill>
                <a:latin typeface="Arial"/>
                <a:ea typeface="Arial"/>
                <a:cs typeface="Arial"/>
                <a:sym typeface="Arial"/>
              </a:rPr>
              <a:t>¿Qué depende demasiado de la memoria?</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63"/>
        <p:cNvGrpSpPr/>
        <p:nvPr/>
      </p:nvGrpSpPr>
      <p:grpSpPr>
        <a:xfrm>
          <a:off x="0" y="0"/>
          <a:ext cx="0" cy="0"/>
          <a:chOff x="0" y="0"/>
          <a:chExt cx="0" cy="0"/>
        </a:xfrm>
      </p:grpSpPr>
      <p:sp>
        <p:nvSpPr>
          <p:cNvPr id="564" name="Google Shape;564;p25"/>
          <p:cNvSpPr/>
          <p:nvPr/>
        </p:nvSpPr>
        <p:spPr>
          <a:xfrm>
            <a:off x="0" y="0"/>
            <a:ext cx="12192000" cy="6858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5" name="Google Shape;565;p25"/>
          <p:cNvSpPr/>
          <p:nvPr/>
        </p:nvSpPr>
        <p:spPr>
          <a:xfrm>
            <a:off x="533400" y="1352550"/>
            <a:ext cx="4953000" cy="2667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237"/>
              <a:buFont typeface="Arial"/>
              <a:buNone/>
            </a:pPr>
            <a:r>
              <a:rPr lang="es-AR" sz="1237" b="1" i="0" u="none" strike="noStrike" cap="none">
                <a:solidFill>
                  <a:srgbClr val="3D8DFF"/>
                </a:solidFill>
                <a:latin typeface="Arial"/>
                <a:ea typeface="Arial"/>
                <a:cs typeface="Arial"/>
                <a:sym typeface="Arial"/>
              </a:rPr>
              <a:t>FODA · MIRADA EXTERNA</a:t>
            </a:r>
            <a:endParaRPr sz="1400" b="0" i="0" u="none" strike="noStrike" cap="none">
              <a:solidFill>
                <a:srgbClr val="000000"/>
              </a:solidFill>
              <a:latin typeface="Arial"/>
              <a:ea typeface="Arial"/>
              <a:cs typeface="Arial"/>
              <a:sym typeface="Arial"/>
            </a:endParaRPr>
          </a:p>
        </p:txBody>
      </p:sp>
      <p:sp>
        <p:nvSpPr>
          <p:cNvPr id="566" name="Google Shape;566;p25"/>
          <p:cNvSpPr/>
          <p:nvPr/>
        </p:nvSpPr>
        <p:spPr>
          <a:xfrm>
            <a:off x="533400" y="323850"/>
            <a:ext cx="10668000" cy="112395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3150"/>
              <a:buFont typeface="Arial"/>
              <a:buNone/>
            </a:pPr>
            <a:r>
              <a:rPr lang="es-AR" sz="3150" b="1" i="0" u="none" strike="noStrike" cap="none">
                <a:solidFill>
                  <a:srgbClr val="111111"/>
                </a:solidFill>
                <a:latin typeface="Arial"/>
                <a:ea typeface="Arial"/>
                <a:cs typeface="Arial"/>
                <a:sym typeface="Arial"/>
              </a:rPr>
              <a:t>Oportunidades y amenazas: lo que ocurre alrededor del emprendimiento</a:t>
            </a:r>
            <a:endParaRPr sz="1400" b="0" i="0" u="none" strike="noStrike" cap="none">
              <a:solidFill>
                <a:srgbClr val="000000"/>
              </a:solidFill>
              <a:latin typeface="Arial"/>
              <a:ea typeface="Arial"/>
              <a:cs typeface="Arial"/>
              <a:sym typeface="Arial"/>
            </a:endParaRPr>
          </a:p>
        </p:txBody>
      </p:sp>
      <p:sp>
        <p:nvSpPr>
          <p:cNvPr id="567" name="Google Shape;567;p25"/>
          <p:cNvSpPr/>
          <p:nvPr/>
        </p:nvSpPr>
        <p:spPr>
          <a:xfrm>
            <a:off x="533400" y="6362700"/>
            <a:ext cx="11125200" cy="9525"/>
          </a:xfrm>
          <a:prstGeom prst="rect">
            <a:avLst/>
          </a:prstGeom>
          <a:solidFill>
            <a:srgbClr val="D5D7DA"/>
          </a:solidFill>
          <a:ln w="9525" cap="flat" cmpd="sng">
            <a:solidFill>
              <a:srgbClr val="D5D7D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8" name="Google Shape;568;p25"/>
          <p:cNvSpPr/>
          <p:nvPr/>
        </p:nvSpPr>
        <p:spPr>
          <a:xfrm>
            <a:off x="533400" y="6477000"/>
            <a:ext cx="9334500" cy="209550"/>
          </a:xfrm>
          <a:prstGeom prst="rect">
            <a:avLst/>
          </a:prstGeom>
          <a:noFill/>
          <a:ln>
            <a:noFill/>
          </a:ln>
        </p:spPr>
        <p:txBody>
          <a:bodyPr spcFirstLastPara="1" wrap="square" lIns="91425" tIns="45700" rIns="91425" bIns="45700" anchor="t" anchorCtr="0">
            <a:normAutofit/>
          </a:bodyPr>
          <a:lstStyle/>
          <a:p>
            <a:pPr marL="0" marR="0" lvl="0" indent="0" algn="l" rtl="0">
              <a:lnSpc>
                <a:spcPct val="70000"/>
              </a:lnSpc>
              <a:spcBef>
                <a:spcPts val="0"/>
              </a:spcBef>
              <a:spcAft>
                <a:spcPts val="0"/>
              </a:spcAft>
              <a:buClr>
                <a:srgbClr val="000000"/>
              </a:buClr>
              <a:buSzPts val="1096"/>
              <a:buFont typeface="Arial"/>
              <a:buNone/>
            </a:pPr>
            <a:endParaRPr sz="1096" b="0" i="0" u="none" strike="noStrike" cap="none">
              <a:solidFill>
                <a:schemeClr val="dk1"/>
              </a:solidFill>
              <a:latin typeface="Calibri"/>
              <a:ea typeface="Calibri"/>
              <a:cs typeface="Calibri"/>
              <a:sym typeface="Calibri"/>
            </a:endParaRPr>
          </a:p>
        </p:txBody>
      </p:sp>
      <p:sp>
        <p:nvSpPr>
          <p:cNvPr id="569" name="Google Shape;569;p25"/>
          <p:cNvSpPr/>
          <p:nvPr/>
        </p:nvSpPr>
        <p:spPr>
          <a:xfrm>
            <a:off x="10287000" y="6477000"/>
            <a:ext cx="1371600" cy="209550"/>
          </a:xfrm>
          <a:prstGeom prst="rect">
            <a:avLst/>
          </a:prstGeom>
          <a:noFill/>
          <a:ln>
            <a:noFill/>
          </a:ln>
        </p:spPr>
        <p:txBody>
          <a:bodyPr spcFirstLastPara="1" wrap="square" lIns="91425" tIns="45700" rIns="91425" bIns="45700" anchor="t" anchorCtr="0">
            <a:normAutofit/>
          </a:bodyPr>
          <a:lstStyle/>
          <a:p>
            <a:pPr marL="0" marR="0" lvl="0" indent="0" algn="r" rtl="0">
              <a:lnSpc>
                <a:spcPct val="80000"/>
              </a:lnSpc>
              <a:spcBef>
                <a:spcPts val="0"/>
              </a:spcBef>
              <a:spcAft>
                <a:spcPts val="0"/>
              </a:spcAft>
              <a:buClr>
                <a:srgbClr val="000000"/>
              </a:buClr>
              <a:buSzPts val="874"/>
              <a:buFont typeface="Arial"/>
              <a:buNone/>
            </a:pPr>
            <a:r>
              <a:rPr lang="es-AR" sz="874" b="0" i="0" u="none" strike="noStrike" cap="none">
                <a:solidFill>
                  <a:srgbClr val="5F6670"/>
                </a:solidFill>
                <a:latin typeface="Arial"/>
                <a:ea typeface="Arial"/>
                <a:cs typeface="Arial"/>
                <a:sym typeface="Arial"/>
              </a:rPr>
              <a:t>M4 · 25</a:t>
            </a:r>
            <a:endParaRPr sz="1400" b="0" i="0" u="none" strike="noStrike" cap="none">
              <a:solidFill>
                <a:srgbClr val="000000"/>
              </a:solidFill>
              <a:latin typeface="Arial"/>
              <a:ea typeface="Arial"/>
              <a:cs typeface="Arial"/>
              <a:sym typeface="Arial"/>
            </a:endParaRPr>
          </a:p>
        </p:txBody>
      </p:sp>
      <p:sp>
        <p:nvSpPr>
          <p:cNvPr id="570" name="Google Shape;570;p25"/>
          <p:cNvSpPr/>
          <p:nvPr/>
        </p:nvSpPr>
        <p:spPr>
          <a:xfrm>
            <a:off x="533400" y="2286000"/>
            <a:ext cx="5048250" cy="2686050"/>
          </a:xfrm>
          <a:prstGeom prst="rect">
            <a:avLst/>
          </a:prstGeom>
          <a:solidFill>
            <a:srgbClr val="EEF9F0"/>
          </a:solidFill>
          <a:ln w="9525" cap="flat" cmpd="sng">
            <a:solidFill>
              <a:srgbClr val="EEF9F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1" name="Google Shape;571;p25"/>
          <p:cNvSpPr/>
          <p:nvPr/>
        </p:nvSpPr>
        <p:spPr>
          <a:xfrm>
            <a:off x="838200" y="2571750"/>
            <a:ext cx="4438650" cy="3429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987"/>
              <a:buFont typeface="Arial"/>
              <a:buNone/>
            </a:pPr>
            <a:r>
              <a:rPr lang="es-AR" sz="1987" b="1" i="0" u="none" strike="noStrike" cap="none">
                <a:solidFill>
                  <a:srgbClr val="196B24"/>
                </a:solidFill>
                <a:latin typeface="Arial"/>
                <a:ea typeface="Arial"/>
                <a:cs typeface="Arial"/>
                <a:sym typeface="Arial"/>
              </a:rPr>
              <a:t>Oportunidades</a:t>
            </a:r>
            <a:endParaRPr sz="1400" b="0" i="0" u="none" strike="noStrike" cap="none">
              <a:solidFill>
                <a:srgbClr val="000000"/>
              </a:solidFill>
              <a:latin typeface="Arial"/>
              <a:ea typeface="Arial"/>
              <a:cs typeface="Arial"/>
              <a:sym typeface="Arial"/>
            </a:endParaRPr>
          </a:p>
        </p:txBody>
      </p:sp>
      <p:sp>
        <p:nvSpPr>
          <p:cNvPr id="572" name="Google Shape;572;p25"/>
          <p:cNvSpPr/>
          <p:nvPr/>
        </p:nvSpPr>
        <p:spPr>
          <a:xfrm>
            <a:off x="838200" y="3200400"/>
            <a:ext cx="4191000" cy="12573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1725"/>
              <a:buFont typeface="Arial"/>
              <a:buNone/>
            </a:pPr>
            <a:r>
              <a:rPr lang="es-AR" sz="1725" b="0" i="0" u="none" strike="noStrike" cap="none">
                <a:solidFill>
                  <a:srgbClr val="111111"/>
                </a:solidFill>
                <a:latin typeface="Arial"/>
                <a:ea typeface="Arial"/>
                <a:cs typeface="Arial"/>
                <a:sym typeface="Arial"/>
              </a:rPr>
              <a:t>¿Qué posibilidad aparece afuera?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25"/>
              <a:buFont typeface="Arial"/>
              <a:buNone/>
            </a:pPr>
            <a:r>
              <a:rPr lang="es-AR" sz="1725" b="0" i="0" u="none" strike="noStrike" cap="none">
                <a:solidFill>
                  <a:srgbClr val="111111"/>
                </a:solidFill>
                <a:latin typeface="Arial"/>
                <a:ea typeface="Arial"/>
                <a:cs typeface="Arial"/>
                <a:sym typeface="Arial"/>
              </a:rPr>
              <a:t>¿Un canal, una feria o una alianza?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25"/>
              <a:buFont typeface="Arial"/>
              <a:buNone/>
            </a:pPr>
            <a:r>
              <a:rPr lang="es-AR" sz="1725" b="0" i="0" u="none" strike="noStrike" cap="none">
                <a:solidFill>
                  <a:srgbClr val="111111"/>
                </a:solidFill>
                <a:latin typeface="Arial"/>
                <a:ea typeface="Arial"/>
                <a:cs typeface="Arial"/>
                <a:sym typeface="Arial"/>
              </a:rPr>
              <a:t>¿Qué cambió en el mercado o en el barrio?</a:t>
            </a:r>
            <a:endParaRPr sz="1400" b="0" i="0" u="none" strike="noStrike" cap="none">
              <a:solidFill>
                <a:srgbClr val="000000"/>
              </a:solidFill>
              <a:latin typeface="Arial"/>
              <a:ea typeface="Arial"/>
              <a:cs typeface="Arial"/>
              <a:sym typeface="Arial"/>
            </a:endParaRPr>
          </a:p>
        </p:txBody>
      </p:sp>
      <p:sp>
        <p:nvSpPr>
          <p:cNvPr id="573" name="Google Shape;573;p25"/>
          <p:cNvSpPr/>
          <p:nvPr/>
        </p:nvSpPr>
        <p:spPr>
          <a:xfrm>
            <a:off x="6610350" y="2286000"/>
            <a:ext cx="5048250" cy="2686050"/>
          </a:xfrm>
          <a:prstGeom prst="rect">
            <a:avLst/>
          </a:prstGeom>
          <a:solidFill>
            <a:srgbClr val="FFF1F1"/>
          </a:solidFill>
          <a:ln w="9525" cap="flat" cmpd="sng">
            <a:solidFill>
              <a:srgbClr val="FF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4" name="Google Shape;574;p25"/>
          <p:cNvSpPr/>
          <p:nvPr/>
        </p:nvSpPr>
        <p:spPr>
          <a:xfrm>
            <a:off x="6915150" y="2571750"/>
            <a:ext cx="4438650" cy="3429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987"/>
              <a:buFont typeface="Arial"/>
              <a:buNone/>
            </a:pPr>
            <a:r>
              <a:rPr lang="es-AR" sz="1987" b="1" i="0" u="none" strike="noStrike" cap="none">
                <a:solidFill>
                  <a:srgbClr val="B42318"/>
                </a:solidFill>
                <a:latin typeface="Arial"/>
                <a:ea typeface="Arial"/>
                <a:cs typeface="Arial"/>
                <a:sym typeface="Arial"/>
              </a:rPr>
              <a:t>Amenazas</a:t>
            </a:r>
            <a:endParaRPr sz="1400" b="0" i="0" u="none" strike="noStrike" cap="none">
              <a:solidFill>
                <a:srgbClr val="000000"/>
              </a:solidFill>
              <a:latin typeface="Arial"/>
              <a:ea typeface="Arial"/>
              <a:cs typeface="Arial"/>
              <a:sym typeface="Arial"/>
            </a:endParaRPr>
          </a:p>
        </p:txBody>
      </p:sp>
      <p:sp>
        <p:nvSpPr>
          <p:cNvPr id="575" name="Google Shape;575;p25"/>
          <p:cNvSpPr/>
          <p:nvPr/>
        </p:nvSpPr>
        <p:spPr>
          <a:xfrm>
            <a:off x="6915150" y="3200400"/>
            <a:ext cx="4191000" cy="12573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1725"/>
              <a:buFont typeface="Arial"/>
              <a:buNone/>
            </a:pPr>
            <a:r>
              <a:rPr lang="es-AR" sz="1725" b="0" i="0" u="none" strike="noStrike" cap="none">
                <a:solidFill>
                  <a:srgbClr val="111111"/>
                </a:solidFill>
                <a:latin typeface="Arial"/>
                <a:ea typeface="Arial"/>
                <a:cs typeface="Arial"/>
                <a:sym typeface="Arial"/>
              </a:rPr>
              <a:t>¿Qué podría afectarnos?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25"/>
              <a:buFont typeface="Arial"/>
              <a:buNone/>
            </a:pPr>
            <a:r>
              <a:rPr lang="es-AR" sz="1725" b="0" i="0" u="none" strike="noStrike" cap="none">
                <a:solidFill>
                  <a:srgbClr val="111111"/>
                </a:solidFill>
                <a:latin typeface="Arial"/>
                <a:ea typeface="Arial"/>
                <a:cs typeface="Arial"/>
                <a:sym typeface="Arial"/>
              </a:rPr>
              <a:t>¿Precios, clima, competencia o proveedor?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725"/>
              <a:buFont typeface="Arial"/>
              <a:buNone/>
            </a:pPr>
            <a:r>
              <a:rPr lang="es-AR" sz="1725" b="0" i="0" u="none" strike="noStrike" cap="none">
                <a:solidFill>
                  <a:srgbClr val="111111"/>
                </a:solidFill>
                <a:latin typeface="Arial"/>
                <a:ea typeface="Arial"/>
                <a:cs typeface="Arial"/>
                <a:sym typeface="Arial"/>
              </a:rPr>
              <a:t>¿Qué no conviene ignorar?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80"/>
        <p:cNvGrpSpPr/>
        <p:nvPr/>
      </p:nvGrpSpPr>
      <p:grpSpPr>
        <a:xfrm>
          <a:off x="0" y="0"/>
          <a:ext cx="0" cy="0"/>
          <a:chOff x="0" y="0"/>
          <a:chExt cx="0" cy="0"/>
        </a:xfrm>
      </p:grpSpPr>
      <p:sp>
        <p:nvSpPr>
          <p:cNvPr id="581" name="Google Shape;581;p26"/>
          <p:cNvSpPr/>
          <p:nvPr/>
        </p:nvSpPr>
        <p:spPr>
          <a:xfrm>
            <a:off x="0" y="0"/>
            <a:ext cx="12192000" cy="6858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2" name="Google Shape;582;p26"/>
          <p:cNvSpPr/>
          <p:nvPr/>
        </p:nvSpPr>
        <p:spPr>
          <a:xfrm>
            <a:off x="533400" y="1352550"/>
            <a:ext cx="4953000" cy="2667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237"/>
              <a:buFont typeface="Arial"/>
              <a:buNone/>
            </a:pPr>
            <a:r>
              <a:rPr lang="es-AR" sz="1237" b="1" i="0" u="none" strike="noStrike" cap="none">
                <a:solidFill>
                  <a:srgbClr val="3D8DFF"/>
                </a:solidFill>
                <a:latin typeface="Arial"/>
                <a:ea typeface="Arial"/>
                <a:cs typeface="Arial"/>
                <a:sym typeface="Arial"/>
              </a:rPr>
              <a:t>CASO GUIADO</a:t>
            </a:r>
            <a:endParaRPr sz="1400" b="0" i="0" u="none" strike="noStrike" cap="none">
              <a:solidFill>
                <a:srgbClr val="000000"/>
              </a:solidFill>
              <a:latin typeface="Arial"/>
              <a:ea typeface="Arial"/>
              <a:cs typeface="Arial"/>
              <a:sym typeface="Arial"/>
            </a:endParaRPr>
          </a:p>
        </p:txBody>
      </p:sp>
      <p:sp>
        <p:nvSpPr>
          <p:cNvPr id="583" name="Google Shape;583;p26"/>
          <p:cNvSpPr/>
          <p:nvPr/>
        </p:nvSpPr>
        <p:spPr>
          <a:xfrm>
            <a:off x="533400" y="323850"/>
            <a:ext cx="10668000" cy="10668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3407"/>
              <a:buFont typeface="Arial"/>
              <a:buNone/>
            </a:pPr>
            <a:r>
              <a:rPr lang="es-AR" sz="3407" b="1" i="0" u="none" strike="noStrike" cap="none">
                <a:solidFill>
                  <a:srgbClr val="111111"/>
                </a:solidFill>
                <a:latin typeface="Arial"/>
                <a:ea typeface="Arial"/>
                <a:cs typeface="Arial"/>
                <a:sym typeface="Arial"/>
              </a:rPr>
              <a:t>FODA aplicado: una marca de carteras artesanales</a:t>
            </a:r>
            <a:endParaRPr sz="3407" b="1" i="0" u="none" strike="noStrike" cap="none">
              <a:solidFill>
                <a:srgbClr val="111111"/>
              </a:solidFill>
              <a:latin typeface="Arial"/>
              <a:ea typeface="Arial"/>
              <a:cs typeface="Arial"/>
              <a:sym typeface="Arial"/>
            </a:endParaRPr>
          </a:p>
        </p:txBody>
      </p:sp>
      <p:sp>
        <p:nvSpPr>
          <p:cNvPr id="584" name="Google Shape;584;p26"/>
          <p:cNvSpPr/>
          <p:nvPr/>
        </p:nvSpPr>
        <p:spPr>
          <a:xfrm>
            <a:off x="533400" y="6362700"/>
            <a:ext cx="11125200" cy="9525"/>
          </a:xfrm>
          <a:prstGeom prst="rect">
            <a:avLst/>
          </a:prstGeom>
          <a:solidFill>
            <a:srgbClr val="D5D7DA"/>
          </a:solidFill>
          <a:ln w="9525" cap="flat" cmpd="sng">
            <a:solidFill>
              <a:srgbClr val="D5D7D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5" name="Google Shape;585;p26"/>
          <p:cNvSpPr/>
          <p:nvPr/>
        </p:nvSpPr>
        <p:spPr>
          <a:xfrm>
            <a:off x="533400" y="6477000"/>
            <a:ext cx="9334500" cy="209550"/>
          </a:xfrm>
          <a:prstGeom prst="rect">
            <a:avLst/>
          </a:prstGeom>
          <a:noFill/>
          <a:ln>
            <a:noFill/>
          </a:ln>
        </p:spPr>
        <p:txBody>
          <a:bodyPr spcFirstLastPara="1" wrap="square" lIns="91425" tIns="45700" rIns="91425" bIns="45700" anchor="t" anchorCtr="0">
            <a:normAutofit/>
          </a:bodyPr>
          <a:lstStyle/>
          <a:p>
            <a:pPr marL="0" marR="0" lvl="0" indent="0" algn="l" rtl="0">
              <a:lnSpc>
                <a:spcPct val="70000"/>
              </a:lnSpc>
              <a:spcBef>
                <a:spcPts val="0"/>
              </a:spcBef>
              <a:spcAft>
                <a:spcPts val="0"/>
              </a:spcAft>
              <a:buClr>
                <a:srgbClr val="000000"/>
              </a:buClr>
              <a:buSzPts val="1096"/>
              <a:buFont typeface="Arial"/>
              <a:buNone/>
            </a:pPr>
            <a:endParaRPr sz="1096" b="0" i="0" u="none" strike="noStrike" cap="none">
              <a:solidFill>
                <a:schemeClr val="dk1"/>
              </a:solidFill>
              <a:latin typeface="Calibri"/>
              <a:ea typeface="Calibri"/>
              <a:cs typeface="Calibri"/>
              <a:sym typeface="Calibri"/>
            </a:endParaRPr>
          </a:p>
        </p:txBody>
      </p:sp>
      <p:sp>
        <p:nvSpPr>
          <p:cNvPr id="586" name="Google Shape;586;p26"/>
          <p:cNvSpPr/>
          <p:nvPr/>
        </p:nvSpPr>
        <p:spPr>
          <a:xfrm>
            <a:off x="10287000" y="6477000"/>
            <a:ext cx="1371600" cy="209550"/>
          </a:xfrm>
          <a:prstGeom prst="rect">
            <a:avLst/>
          </a:prstGeom>
          <a:noFill/>
          <a:ln>
            <a:noFill/>
          </a:ln>
        </p:spPr>
        <p:txBody>
          <a:bodyPr spcFirstLastPara="1" wrap="square" lIns="91425" tIns="45700" rIns="91425" bIns="45700" anchor="t" anchorCtr="0">
            <a:normAutofit/>
          </a:bodyPr>
          <a:lstStyle/>
          <a:p>
            <a:pPr marL="0" marR="0" lvl="0" indent="0" algn="r" rtl="0">
              <a:lnSpc>
                <a:spcPct val="80000"/>
              </a:lnSpc>
              <a:spcBef>
                <a:spcPts val="0"/>
              </a:spcBef>
              <a:spcAft>
                <a:spcPts val="0"/>
              </a:spcAft>
              <a:buClr>
                <a:srgbClr val="000000"/>
              </a:buClr>
              <a:buSzPts val="874"/>
              <a:buFont typeface="Arial"/>
              <a:buNone/>
            </a:pPr>
            <a:r>
              <a:rPr lang="es-AR" sz="874" b="0" i="0" u="none" strike="noStrike" cap="none">
                <a:solidFill>
                  <a:srgbClr val="5F6670"/>
                </a:solidFill>
                <a:latin typeface="Arial"/>
                <a:ea typeface="Arial"/>
                <a:cs typeface="Arial"/>
                <a:sym typeface="Arial"/>
              </a:rPr>
              <a:t>M4 · 26</a:t>
            </a:r>
            <a:endParaRPr sz="1400" b="0" i="0" u="none" strike="noStrike" cap="none">
              <a:solidFill>
                <a:srgbClr val="000000"/>
              </a:solidFill>
              <a:latin typeface="Arial"/>
              <a:ea typeface="Arial"/>
              <a:cs typeface="Arial"/>
              <a:sym typeface="Arial"/>
            </a:endParaRPr>
          </a:p>
        </p:txBody>
      </p:sp>
      <p:sp>
        <p:nvSpPr>
          <p:cNvPr id="587" name="Google Shape;587;p26"/>
          <p:cNvSpPr/>
          <p:nvPr/>
        </p:nvSpPr>
        <p:spPr>
          <a:xfrm>
            <a:off x="533400" y="2095500"/>
            <a:ext cx="5238750" cy="1466850"/>
          </a:xfrm>
          <a:prstGeom prst="rect">
            <a:avLst/>
          </a:prstGeom>
          <a:solidFill>
            <a:srgbClr val="EDF6FF"/>
          </a:solidFill>
          <a:ln w="9525" cap="flat" cmpd="sng">
            <a:solidFill>
              <a:srgbClr val="EDF6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8" name="Google Shape;588;p26"/>
          <p:cNvSpPr/>
          <p:nvPr/>
        </p:nvSpPr>
        <p:spPr>
          <a:xfrm>
            <a:off x="800100" y="2324100"/>
            <a:ext cx="1905000" cy="2476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261"/>
              <a:buFont typeface="Arial"/>
              <a:buNone/>
            </a:pPr>
            <a:r>
              <a:rPr lang="es-AR" sz="1261" b="1" i="0" u="none" strike="noStrike" cap="none">
                <a:solidFill>
                  <a:srgbClr val="3D8DFF"/>
                </a:solidFill>
                <a:latin typeface="Arial"/>
                <a:ea typeface="Arial"/>
                <a:cs typeface="Arial"/>
                <a:sym typeface="Arial"/>
              </a:rPr>
              <a:t>Fortaleza</a:t>
            </a:r>
            <a:endParaRPr sz="1400" b="0" i="0" u="none" strike="noStrike" cap="none">
              <a:solidFill>
                <a:srgbClr val="000000"/>
              </a:solidFill>
              <a:latin typeface="Arial"/>
              <a:ea typeface="Arial"/>
              <a:cs typeface="Arial"/>
              <a:sym typeface="Arial"/>
            </a:endParaRPr>
          </a:p>
        </p:txBody>
      </p:sp>
      <p:sp>
        <p:nvSpPr>
          <p:cNvPr id="589" name="Google Shape;589;p26"/>
          <p:cNvSpPr/>
          <p:nvPr/>
        </p:nvSpPr>
        <p:spPr>
          <a:xfrm>
            <a:off x="800100" y="2724150"/>
            <a:ext cx="4552950" cy="51435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511"/>
              <a:buFont typeface="Arial"/>
              <a:buNone/>
            </a:pPr>
            <a:r>
              <a:rPr lang="es-AR" sz="1511" b="1" i="0" u="none" strike="noStrike" cap="none">
                <a:solidFill>
                  <a:srgbClr val="111111"/>
                </a:solidFill>
                <a:latin typeface="Arial"/>
                <a:ea typeface="Arial"/>
                <a:cs typeface="Arial"/>
                <a:sym typeface="Arial"/>
              </a:rPr>
              <a:t>Diseños propios reconocidos por clientes que vuelven a comprar.</a:t>
            </a:r>
            <a:endParaRPr sz="1400" b="0" i="0" u="none" strike="noStrike" cap="none">
              <a:solidFill>
                <a:srgbClr val="000000"/>
              </a:solidFill>
              <a:latin typeface="Arial"/>
              <a:ea typeface="Arial"/>
              <a:cs typeface="Arial"/>
              <a:sym typeface="Arial"/>
            </a:endParaRPr>
          </a:p>
        </p:txBody>
      </p:sp>
      <p:sp>
        <p:nvSpPr>
          <p:cNvPr id="590" name="Google Shape;590;p26"/>
          <p:cNvSpPr/>
          <p:nvPr/>
        </p:nvSpPr>
        <p:spPr>
          <a:xfrm>
            <a:off x="6419850" y="2095500"/>
            <a:ext cx="5238750" cy="1466850"/>
          </a:xfrm>
          <a:prstGeom prst="rect">
            <a:avLst/>
          </a:prstGeom>
          <a:solidFill>
            <a:srgbClr val="EEF9F0"/>
          </a:solidFill>
          <a:ln w="9525" cap="flat" cmpd="sng">
            <a:solidFill>
              <a:srgbClr val="EEF9F0"/>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1" name="Google Shape;591;p26"/>
          <p:cNvSpPr/>
          <p:nvPr/>
        </p:nvSpPr>
        <p:spPr>
          <a:xfrm>
            <a:off x="6686550" y="2324100"/>
            <a:ext cx="1905000" cy="2476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261"/>
              <a:buFont typeface="Arial"/>
              <a:buNone/>
            </a:pPr>
            <a:r>
              <a:rPr lang="es-AR" sz="1261" b="1" i="0" u="none" strike="noStrike" cap="none">
                <a:solidFill>
                  <a:srgbClr val="196B24"/>
                </a:solidFill>
                <a:latin typeface="Arial"/>
                <a:ea typeface="Arial"/>
                <a:cs typeface="Arial"/>
                <a:sym typeface="Arial"/>
              </a:rPr>
              <a:t>Oportunidad</a:t>
            </a:r>
            <a:endParaRPr sz="1400" b="0" i="0" u="none" strike="noStrike" cap="none">
              <a:solidFill>
                <a:srgbClr val="000000"/>
              </a:solidFill>
              <a:latin typeface="Arial"/>
              <a:ea typeface="Arial"/>
              <a:cs typeface="Arial"/>
              <a:sym typeface="Arial"/>
            </a:endParaRPr>
          </a:p>
        </p:txBody>
      </p:sp>
      <p:sp>
        <p:nvSpPr>
          <p:cNvPr id="592" name="Google Shape;592;p26"/>
          <p:cNvSpPr/>
          <p:nvPr/>
        </p:nvSpPr>
        <p:spPr>
          <a:xfrm>
            <a:off x="6686550" y="2724150"/>
            <a:ext cx="4552950" cy="51435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511"/>
              <a:buFont typeface="Arial"/>
              <a:buNone/>
            </a:pPr>
            <a:r>
              <a:rPr lang="es-AR" sz="1511" b="1" i="0" u="none" strike="noStrike" cap="none">
                <a:solidFill>
                  <a:srgbClr val="111111"/>
                </a:solidFill>
                <a:latin typeface="Arial"/>
                <a:ea typeface="Arial"/>
                <a:cs typeface="Arial"/>
                <a:sym typeface="Arial"/>
              </a:rPr>
              <a:t>Una feria mensual convoca público interesado en diseño local.</a:t>
            </a:r>
            <a:endParaRPr sz="1400" b="0" i="0" u="none" strike="noStrike" cap="none">
              <a:solidFill>
                <a:srgbClr val="000000"/>
              </a:solidFill>
              <a:latin typeface="Arial"/>
              <a:ea typeface="Arial"/>
              <a:cs typeface="Arial"/>
              <a:sym typeface="Arial"/>
            </a:endParaRPr>
          </a:p>
        </p:txBody>
      </p:sp>
      <p:sp>
        <p:nvSpPr>
          <p:cNvPr id="593" name="Google Shape;593;p26"/>
          <p:cNvSpPr/>
          <p:nvPr/>
        </p:nvSpPr>
        <p:spPr>
          <a:xfrm>
            <a:off x="533400" y="3943350"/>
            <a:ext cx="5238750" cy="1466850"/>
          </a:xfrm>
          <a:prstGeom prst="rect">
            <a:avLst/>
          </a:prstGeom>
          <a:solidFill>
            <a:srgbClr val="F6EEFF"/>
          </a:solidFill>
          <a:ln w="9525" cap="flat" cmpd="sng">
            <a:solidFill>
              <a:srgbClr val="F6EE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4" name="Google Shape;594;p26"/>
          <p:cNvSpPr/>
          <p:nvPr/>
        </p:nvSpPr>
        <p:spPr>
          <a:xfrm>
            <a:off x="800100" y="4171950"/>
            <a:ext cx="1905000" cy="2476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261"/>
              <a:buFont typeface="Arial"/>
              <a:buNone/>
            </a:pPr>
            <a:r>
              <a:rPr lang="es-AR" sz="1261" b="1" i="0" u="none" strike="noStrike" cap="none">
                <a:solidFill>
                  <a:srgbClr val="9A22EF"/>
                </a:solidFill>
                <a:latin typeface="Arial"/>
                <a:ea typeface="Arial"/>
                <a:cs typeface="Arial"/>
                <a:sym typeface="Arial"/>
              </a:rPr>
              <a:t>Debilidad</a:t>
            </a:r>
            <a:endParaRPr sz="1400" b="0" i="0" u="none" strike="noStrike" cap="none">
              <a:solidFill>
                <a:srgbClr val="000000"/>
              </a:solidFill>
              <a:latin typeface="Arial"/>
              <a:ea typeface="Arial"/>
              <a:cs typeface="Arial"/>
              <a:sym typeface="Arial"/>
            </a:endParaRPr>
          </a:p>
        </p:txBody>
      </p:sp>
      <p:sp>
        <p:nvSpPr>
          <p:cNvPr id="595" name="Google Shape;595;p26"/>
          <p:cNvSpPr/>
          <p:nvPr/>
        </p:nvSpPr>
        <p:spPr>
          <a:xfrm>
            <a:off x="800100" y="4572000"/>
            <a:ext cx="4552950" cy="51435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511"/>
              <a:buFont typeface="Arial"/>
              <a:buNone/>
            </a:pPr>
            <a:r>
              <a:rPr lang="es-AR" sz="1511" b="1" i="0" u="none" strike="noStrike" cap="none">
                <a:solidFill>
                  <a:srgbClr val="111111"/>
                </a:solidFill>
                <a:latin typeface="Arial"/>
                <a:ea typeface="Arial"/>
                <a:cs typeface="Arial"/>
                <a:sym typeface="Arial"/>
              </a:rPr>
              <a:t>Los pedidos y materiales se registran en mensajes dispersos.</a:t>
            </a:r>
            <a:endParaRPr sz="1400" b="0" i="0" u="none" strike="noStrike" cap="none">
              <a:solidFill>
                <a:srgbClr val="000000"/>
              </a:solidFill>
              <a:latin typeface="Arial"/>
              <a:ea typeface="Arial"/>
              <a:cs typeface="Arial"/>
              <a:sym typeface="Arial"/>
            </a:endParaRPr>
          </a:p>
        </p:txBody>
      </p:sp>
      <p:sp>
        <p:nvSpPr>
          <p:cNvPr id="596" name="Google Shape;596;p26"/>
          <p:cNvSpPr/>
          <p:nvPr/>
        </p:nvSpPr>
        <p:spPr>
          <a:xfrm>
            <a:off x="6419850" y="3943350"/>
            <a:ext cx="5238750" cy="1466850"/>
          </a:xfrm>
          <a:prstGeom prst="rect">
            <a:avLst/>
          </a:prstGeom>
          <a:solidFill>
            <a:srgbClr val="FFF1F1"/>
          </a:solidFill>
          <a:ln w="9525" cap="flat" cmpd="sng">
            <a:solidFill>
              <a:srgbClr val="FF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7" name="Google Shape;597;p26"/>
          <p:cNvSpPr/>
          <p:nvPr/>
        </p:nvSpPr>
        <p:spPr>
          <a:xfrm>
            <a:off x="6686550" y="4171950"/>
            <a:ext cx="1905000" cy="2476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261"/>
              <a:buFont typeface="Arial"/>
              <a:buNone/>
            </a:pPr>
            <a:r>
              <a:rPr lang="es-AR" sz="1261" b="1" i="0" u="none" strike="noStrike" cap="none">
                <a:solidFill>
                  <a:srgbClr val="B42318"/>
                </a:solidFill>
                <a:latin typeface="Arial"/>
                <a:ea typeface="Arial"/>
                <a:cs typeface="Arial"/>
                <a:sym typeface="Arial"/>
              </a:rPr>
              <a:t>Amenaza</a:t>
            </a:r>
            <a:endParaRPr sz="1400" b="0" i="0" u="none" strike="noStrike" cap="none">
              <a:solidFill>
                <a:srgbClr val="000000"/>
              </a:solidFill>
              <a:latin typeface="Arial"/>
              <a:ea typeface="Arial"/>
              <a:cs typeface="Arial"/>
              <a:sym typeface="Arial"/>
            </a:endParaRPr>
          </a:p>
        </p:txBody>
      </p:sp>
      <p:sp>
        <p:nvSpPr>
          <p:cNvPr id="598" name="Google Shape;598;p26"/>
          <p:cNvSpPr/>
          <p:nvPr/>
        </p:nvSpPr>
        <p:spPr>
          <a:xfrm>
            <a:off x="6686550" y="4572000"/>
            <a:ext cx="4552950" cy="51435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511"/>
              <a:buFont typeface="Arial"/>
              <a:buNone/>
            </a:pPr>
            <a:r>
              <a:rPr lang="es-AR" sz="1511" b="1" i="0" u="none" strike="noStrike" cap="none">
                <a:solidFill>
                  <a:srgbClr val="111111"/>
                </a:solidFill>
                <a:latin typeface="Arial"/>
                <a:ea typeface="Arial"/>
                <a:cs typeface="Arial"/>
                <a:sym typeface="Arial"/>
              </a:rPr>
              <a:t>Los precios de los materiales cambian y un proveedor suele demorar.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03"/>
        <p:cNvGrpSpPr/>
        <p:nvPr/>
      </p:nvGrpSpPr>
      <p:grpSpPr>
        <a:xfrm>
          <a:off x="0" y="0"/>
          <a:ext cx="0" cy="0"/>
          <a:chOff x="0" y="0"/>
          <a:chExt cx="0" cy="0"/>
        </a:xfrm>
      </p:grpSpPr>
      <p:sp>
        <p:nvSpPr>
          <p:cNvPr id="604" name="Google Shape;604;p27"/>
          <p:cNvSpPr/>
          <p:nvPr/>
        </p:nvSpPr>
        <p:spPr>
          <a:xfrm>
            <a:off x="0" y="0"/>
            <a:ext cx="12192000" cy="6858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05" name="Google Shape;605;p27"/>
          <p:cNvSpPr/>
          <p:nvPr/>
        </p:nvSpPr>
        <p:spPr>
          <a:xfrm>
            <a:off x="533400" y="1352550"/>
            <a:ext cx="4953000" cy="2667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237"/>
              <a:buFont typeface="Arial"/>
              <a:buNone/>
            </a:pPr>
            <a:r>
              <a:rPr lang="es-AR" sz="1237" b="1" i="0" u="none" strike="noStrike" cap="none">
                <a:solidFill>
                  <a:srgbClr val="3D8DFF"/>
                </a:solidFill>
                <a:latin typeface="Arial"/>
                <a:ea typeface="Arial"/>
                <a:cs typeface="Arial"/>
                <a:sym typeface="Arial"/>
              </a:rPr>
              <a:t>LEER EL FODA</a:t>
            </a:r>
            <a:endParaRPr sz="1400" b="0" i="0" u="none" strike="noStrike" cap="none">
              <a:solidFill>
                <a:srgbClr val="000000"/>
              </a:solidFill>
              <a:latin typeface="Arial"/>
              <a:ea typeface="Arial"/>
              <a:cs typeface="Arial"/>
              <a:sym typeface="Arial"/>
            </a:endParaRPr>
          </a:p>
        </p:txBody>
      </p:sp>
      <p:sp>
        <p:nvSpPr>
          <p:cNvPr id="606" name="Google Shape;606;p27"/>
          <p:cNvSpPr/>
          <p:nvPr/>
        </p:nvSpPr>
        <p:spPr>
          <a:xfrm>
            <a:off x="533400" y="323850"/>
            <a:ext cx="10668000" cy="104775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3315"/>
              <a:buFont typeface="Arial"/>
              <a:buNone/>
            </a:pPr>
            <a:r>
              <a:rPr lang="es-AR" sz="3315" b="1" i="0" u="none" strike="noStrike" cap="none">
                <a:solidFill>
                  <a:srgbClr val="111111"/>
                </a:solidFill>
                <a:latin typeface="Arial"/>
                <a:ea typeface="Arial"/>
                <a:cs typeface="Arial"/>
                <a:sym typeface="Arial"/>
              </a:rPr>
              <a:t>El FODA tiene valor cuando termina en una decisión</a:t>
            </a:r>
            <a:endParaRPr sz="1400" b="0" i="0" u="none" strike="noStrike" cap="none">
              <a:solidFill>
                <a:srgbClr val="000000"/>
              </a:solidFill>
              <a:latin typeface="Arial"/>
              <a:ea typeface="Arial"/>
              <a:cs typeface="Arial"/>
              <a:sym typeface="Arial"/>
            </a:endParaRPr>
          </a:p>
        </p:txBody>
      </p:sp>
      <p:sp>
        <p:nvSpPr>
          <p:cNvPr id="607" name="Google Shape;607;p27"/>
          <p:cNvSpPr/>
          <p:nvPr/>
        </p:nvSpPr>
        <p:spPr>
          <a:xfrm>
            <a:off x="533400" y="6362700"/>
            <a:ext cx="11125200" cy="9525"/>
          </a:xfrm>
          <a:prstGeom prst="rect">
            <a:avLst/>
          </a:prstGeom>
          <a:solidFill>
            <a:srgbClr val="D5D7DA"/>
          </a:solidFill>
          <a:ln w="9525" cap="flat" cmpd="sng">
            <a:solidFill>
              <a:srgbClr val="D5D7D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08" name="Google Shape;608;p27"/>
          <p:cNvSpPr/>
          <p:nvPr/>
        </p:nvSpPr>
        <p:spPr>
          <a:xfrm>
            <a:off x="533400" y="6477000"/>
            <a:ext cx="9334500" cy="209550"/>
          </a:xfrm>
          <a:prstGeom prst="rect">
            <a:avLst/>
          </a:prstGeom>
          <a:noFill/>
          <a:ln>
            <a:noFill/>
          </a:ln>
        </p:spPr>
        <p:txBody>
          <a:bodyPr spcFirstLastPara="1" wrap="square" lIns="91425" tIns="45700" rIns="91425" bIns="45700" anchor="t" anchorCtr="0">
            <a:normAutofit/>
          </a:bodyPr>
          <a:lstStyle/>
          <a:p>
            <a:pPr marL="0" marR="0" lvl="0" indent="0" algn="l" rtl="0">
              <a:lnSpc>
                <a:spcPct val="70000"/>
              </a:lnSpc>
              <a:spcBef>
                <a:spcPts val="0"/>
              </a:spcBef>
              <a:spcAft>
                <a:spcPts val="0"/>
              </a:spcAft>
              <a:buClr>
                <a:srgbClr val="000000"/>
              </a:buClr>
              <a:buSzPts val="1096"/>
              <a:buFont typeface="Arial"/>
              <a:buNone/>
            </a:pPr>
            <a:endParaRPr sz="1096" b="0" i="0" u="none" strike="noStrike" cap="none">
              <a:solidFill>
                <a:schemeClr val="dk1"/>
              </a:solidFill>
              <a:latin typeface="Calibri"/>
              <a:ea typeface="Calibri"/>
              <a:cs typeface="Calibri"/>
              <a:sym typeface="Calibri"/>
            </a:endParaRPr>
          </a:p>
        </p:txBody>
      </p:sp>
      <p:sp>
        <p:nvSpPr>
          <p:cNvPr id="609" name="Google Shape;609;p27"/>
          <p:cNvSpPr/>
          <p:nvPr/>
        </p:nvSpPr>
        <p:spPr>
          <a:xfrm>
            <a:off x="10287000" y="6477000"/>
            <a:ext cx="1371600" cy="209550"/>
          </a:xfrm>
          <a:prstGeom prst="rect">
            <a:avLst/>
          </a:prstGeom>
          <a:noFill/>
          <a:ln>
            <a:noFill/>
          </a:ln>
        </p:spPr>
        <p:txBody>
          <a:bodyPr spcFirstLastPara="1" wrap="square" lIns="91425" tIns="45700" rIns="91425" bIns="45700" anchor="t" anchorCtr="0">
            <a:normAutofit/>
          </a:bodyPr>
          <a:lstStyle/>
          <a:p>
            <a:pPr marL="0" marR="0" lvl="0" indent="0" algn="r" rtl="0">
              <a:lnSpc>
                <a:spcPct val="80000"/>
              </a:lnSpc>
              <a:spcBef>
                <a:spcPts val="0"/>
              </a:spcBef>
              <a:spcAft>
                <a:spcPts val="0"/>
              </a:spcAft>
              <a:buClr>
                <a:srgbClr val="000000"/>
              </a:buClr>
              <a:buSzPts val="874"/>
              <a:buFont typeface="Arial"/>
              <a:buNone/>
            </a:pPr>
            <a:r>
              <a:rPr lang="es-AR" sz="874" b="0" i="0" u="none" strike="noStrike" cap="none">
                <a:solidFill>
                  <a:srgbClr val="5F6670"/>
                </a:solidFill>
                <a:latin typeface="Arial"/>
                <a:ea typeface="Arial"/>
                <a:cs typeface="Arial"/>
                <a:sym typeface="Arial"/>
              </a:rPr>
              <a:t>M4 · 27</a:t>
            </a:r>
            <a:endParaRPr sz="1400" b="0" i="0" u="none" strike="noStrike" cap="none">
              <a:solidFill>
                <a:srgbClr val="000000"/>
              </a:solidFill>
              <a:latin typeface="Arial"/>
              <a:ea typeface="Arial"/>
              <a:cs typeface="Arial"/>
              <a:sym typeface="Arial"/>
            </a:endParaRPr>
          </a:p>
        </p:txBody>
      </p:sp>
      <p:sp>
        <p:nvSpPr>
          <p:cNvPr id="610" name="Google Shape;610;p27"/>
          <p:cNvSpPr/>
          <p:nvPr/>
        </p:nvSpPr>
        <p:spPr>
          <a:xfrm>
            <a:off x="533400" y="2400300"/>
            <a:ext cx="2362200" cy="3048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1275"/>
              <a:buFont typeface="Arial"/>
              <a:buNone/>
            </a:pPr>
            <a:r>
              <a:rPr lang="es-AR" sz="1275" b="1" i="0" u="none" strike="noStrike" cap="none">
                <a:solidFill>
                  <a:srgbClr val="3D8DFF"/>
                </a:solidFill>
                <a:latin typeface="Arial"/>
                <a:ea typeface="Arial"/>
                <a:cs typeface="Arial"/>
                <a:sym typeface="Arial"/>
              </a:rPr>
              <a:t>F + O</a:t>
            </a:r>
            <a:endParaRPr sz="1400" b="0" i="0" u="none" strike="noStrike" cap="none">
              <a:solidFill>
                <a:srgbClr val="000000"/>
              </a:solidFill>
              <a:latin typeface="Arial"/>
              <a:ea typeface="Arial"/>
              <a:cs typeface="Arial"/>
              <a:sym typeface="Arial"/>
            </a:endParaRPr>
          </a:p>
        </p:txBody>
      </p:sp>
      <p:sp>
        <p:nvSpPr>
          <p:cNvPr id="611" name="Google Shape;611;p27"/>
          <p:cNvSpPr/>
          <p:nvPr/>
        </p:nvSpPr>
        <p:spPr>
          <a:xfrm>
            <a:off x="533400" y="2828925"/>
            <a:ext cx="2362200" cy="3238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4"/>
              <a:buFont typeface="Arial"/>
              <a:buNone/>
            </a:pPr>
            <a:r>
              <a:rPr lang="es-AR" sz="1664" b="1" i="0" u="none" strike="noStrike" cap="none">
                <a:solidFill>
                  <a:srgbClr val="111111"/>
                </a:solidFill>
                <a:latin typeface="Arial"/>
                <a:ea typeface="Arial"/>
                <a:cs typeface="Arial"/>
                <a:sym typeface="Arial"/>
              </a:rPr>
              <a:t>Aprovechar</a:t>
            </a:r>
            <a:endParaRPr sz="1400" b="0" i="0" u="none" strike="noStrike" cap="none">
              <a:solidFill>
                <a:srgbClr val="000000"/>
              </a:solidFill>
              <a:latin typeface="Arial"/>
              <a:ea typeface="Arial"/>
              <a:cs typeface="Arial"/>
              <a:sym typeface="Arial"/>
            </a:endParaRPr>
          </a:p>
        </p:txBody>
      </p:sp>
      <p:sp>
        <p:nvSpPr>
          <p:cNvPr id="612" name="Google Shape;612;p27"/>
          <p:cNvSpPr/>
          <p:nvPr/>
        </p:nvSpPr>
        <p:spPr>
          <a:xfrm>
            <a:off x="533400" y="3267075"/>
            <a:ext cx="2362200" cy="6477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407"/>
              <a:buFont typeface="Arial"/>
              <a:buNone/>
            </a:pPr>
            <a:r>
              <a:rPr lang="es-AR" sz="1407" b="0" i="0" u="none" strike="noStrike" cap="none">
                <a:solidFill>
                  <a:srgbClr val="5F6670"/>
                </a:solidFill>
                <a:latin typeface="Arial"/>
                <a:ea typeface="Arial"/>
                <a:cs typeface="Arial"/>
                <a:sym typeface="Arial"/>
              </a:rPr>
              <a:t>Usar una fortaleza para avanzar sobre una oportunidad concreta.</a:t>
            </a:r>
            <a:endParaRPr sz="1400" b="0" i="0" u="none" strike="noStrike" cap="none">
              <a:solidFill>
                <a:srgbClr val="000000"/>
              </a:solidFill>
              <a:latin typeface="Arial"/>
              <a:ea typeface="Arial"/>
              <a:cs typeface="Arial"/>
              <a:sym typeface="Arial"/>
            </a:endParaRPr>
          </a:p>
        </p:txBody>
      </p:sp>
      <p:sp>
        <p:nvSpPr>
          <p:cNvPr id="613" name="Google Shape;613;p27"/>
          <p:cNvSpPr/>
          <p:nvPr/>
        </p:nvSpPr>
        <p:spPr>
          <a:xfrm>
            <a:off x="3390900" y="2400300"/>
            <a:ext cx="2362200" cy="3048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1275"/>
              <a:buFont typeface="Arial"/>
              <a:buNone/>
            </a:pPr>
            <a:r>
              <a:rPr lang="es-AR" sz="1275" b="1" i="0" u="none" strike="noStrike" cap="none">
                <a:solidFill>
                  <a:srgbClr val="3D8DFF"/>
                </a:solidFill>
                <a:latin typeface="Arial"/>
                <a:ea typeface="Arial"/>
                <a:cs typeface="Arial"/>
                <a:sym typeface="Arial"/>
              </a:rPr>
              <a:t>D + O</a:t>
            </a:r>
            <a:endParaRPr sz="1400" b="0" i="0" u="none" strike="noStrike" cap="none">
              <a:solidFill>
                <a:srgbClr val="000000"/>
              </a:solidFill>
              <a:latin typeface="Arial"/>
              <a:ea typeface="Arial"/>
              <a:cs typeface="Arial"/>
              <a:sym typeface="Arial"/>
            </a:endParaRPr>
          </a:p>
        </p:txBody>
      </p:sp>
      <p:sp>
        <p:nvSpPr>
          <p:cNvPr id="614" name="Google Shape;614;p27"/>
          <p:cNvSpPr/>
          <p:nvPr/>
        </p:nvSpPr>
        <p:spPr>
          <a:xfrm>
            <a:off x="3390900" y="2828925"/>
            <a:ext cx="2362200" cy="3238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4"/>
              <a:buFont typeface="Arial"/>
              <a:buNone/>
            </a:pPr>
            <a:r>
              <a:rPr lang="es-AR" sz="1664" b="1" i="0" u="none" strike="noStrike" cap="none">
                <a:solidFill>
                  <a:srgbClr val="111111"/>
                </a:solidFill>
                <a:latin typeface="Arial"/>
                <a:ea typeface="Arial"/>
                <a:cs typeface="Arial"/>
                <a:sym typeface="Arial"/>
              </a:rPr>
              <a:t>Prepararse</a:t>
            </a:r>
            <a:endParaRPr sz="1400" b="0" i="0" u="none" strike="noStrike" cap="none">
              <a:solidFill>
                <a:srgbClr val="000000"/>
              </a:solidFill>
              <a:latin typeface="Arial"/>
              <a:ea typeface="Arial"/>
              <a:cs typeface="Arial"/>
              <a:sym typeface="Arial"/>
            </a:endParaRPr>
          </a:p>
        </p:txBody>
      </p:sp>
      <p:sp>
        <p:nvSpPr>
          <p:cNvPr id="615" name="Google Shape;615;p27"/>
          <p:cNvSpPr/>
          <p:nvPr/>
        </p:nvSpPr>
        <p:spPr>
          <a:xfrm>
            <a:off x="3390900" y="3267075"/>
            <a:ext cx="2362200" cy="6477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407"/>
              <a:buFont typeface="Arial"/>
              <a:buNone/>
            </a:pPr>
            <a:r>
              <a:rPr lang="es-AR" sz="1407" b="0" i="0" u="none" strike="noStrike" cap="none">
                <a:solidFill>
                  <a:srgbClr val="5F6670"/>
                </a:solidFill>
                <a:latin typeface="Arial"/>
                <a:ea typeface="Arial"/>
                <a:cs typeface="Arial"/>
                <a:sym typeface="Arial"/>
              </a:rPr>
              <a:t>Resolver una limitación antes de tomar una oportunidad mayor.</a:t>
            </a:r>
            <a:endParaRPr sz="1400" b="0" i="0" u="none" strike="noStrike" cap="none">
              <a:solidFill>
                <a:srgbClr val="000000"/>
              </a:solidFill>
              <a:latin typeface="Arial"/>
              <a:ea typeface="Arial"/>
              <a:cs typeface="Arial"/>
              <a:sym typeface="Arial"/>
            </a:endParaRPr>
          </a:p>
        </p:txBody>
      </p:sp>
      <p:sp>
        <p:nvSpPr>
          <p:cNvPr id="616" name="Google Shape;616;p27"/>
          <p:cNvSpPr/>
          <p:nvPr/>
        </p:nvSpPr>
        <p:spPr>
          <a:xfrm>
            <a:off x="6248400" y="2400300"/>
            <a:ext cx="2362200" cy="3048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1275"/>
              <a:buFont typeface="Arial"/>
              <a:buNone/>
            </a:pPr>
            <a:r>
              <a:rPr lang="es-AR" sz="1275" b="1" i="0" u="none" strike="noStrike" cap="none">
                <a:solidFill>
                  <a:srgbClr val="3D8DFF"/>
                </a:solidFill>
                <a:latin typeface="Arial"/>
                <a:ea typeface="Arial"/>
                <a:cs typeface="Arial"/>
                <a:sym typeface="Arial"/>
              </a:rPr>
              <a:t>F + A</a:t>
            </a:r>
            <a:endParaRPr sz="1400" b="0" i="0" u="none" strike="noStrike" cap="none">
              <a:solidFill>
                <a:srgbClr val="000000"/>
              </a:solidFill>
              <a:latin typeface="Arial"/>
              <a:ea typeface="Arial"/>
              <a:cs typeface="Arial"/>
              <a:sym typeface="Arial"/>
            </a:endParaRPr>
          </a:p>
        </p:txBody>
      </p:sp>
      <p:sp>
        <p:nvSpPr>
          <p:cNvPr id="617" name="Google Shape;617;p27"/>
          <p:cNvSpPr/>
          <p:nvPr/>
        </p:nvSpPr>
        <p:spPr>
          <a:xfrm>
            <a:off x="6248400" y="2828925"/>
            <a:ext cx="2362200" cy="3238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4"/>
              <a:buFont typeface="Arial"/>
              <a:buNone/>
            </a:pPr>
            <a:r>
              <a:rPr lang="es-AR" sz="1664" b="1" i="0" u="none" strike="noStrike" cap="none">
                <a:solidFill>
                  <a:srgbClr val="111111"/>
                </a:solidFill>
                <a:latin typeface="Arial"/>
                <a:ea typeface="Arial"/>
                <a:cs typeface="Arial"/>
                <a:sym typeface="Arial"/>
              </a:rPr>
              <a:t>Proteger</a:t>
            </a:r>
            <a:endParaRPr sz="1400" b="0" i="0" u="none" strike="noStrike" cap="none">
              <a:solidFill>
                <a:srgbClr val="000000"/>
              </a:solidFill>
              <a:latin typeface="Arial"/>
              <a:ea typeface="Arial"/>
              <a:cs typeface="Arial"/>
              <a:sym typeface="Arial"/>
            </a:endParaRPr>
          </a:p>
        </p:txBody>
      </p:sp>
      <p:sp>
        <p:nvSpPr>
          <p:cNvPr id="618" name="Google Shape;618;p27"/>
          <p:cNvSpPr/>
          <p:nvPr/>
        </p:nvSpPr>
        <p:spPr>
          <a:xfrm>
            <a:off x="6248400" y="3267075"/>
            <a:ext cx="2362200" cy="6477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432"/>
              <a:buFont typeface="Arial"/>
              <a:buNone/>
            </a:pPr>
            <a:r>
              <a:rPr lang="es-AR" sz="1432" b="0" i="0" u="none" strike="noStrike" cap="none">
                <a:solidFill>
                  <a:srgbClr val="5F6670"/>
                </a:solidFill>
                <a:latin typeface="Arial"/>
                <a:ea typeface="Arial"/>
                <a:cs typeface="Arial"/>
                <a:sym typeface="Arial"/>
              </a:rPr>
              <a:t>Usar lo que hacemos bien para responder a un riesgo externo.</a:t>
            </a:r>
            <a:endParaRPr sz="1400" b="0" i="0" u="none" strike="noStrike" cap="none">
              <a:solidFill>
                <a:srgbClr val="000000"/>
              </a:solidFill>
              <a:latin typeface="Arial"/>
              <a:ea typeface="Arial"/>
              <a:cs typeface="Arial"/>
              <a:sym typeface="Arial"/>
            </a:endParaRPr>
          </a:p>
        </p:txBody>
      </p:sp>
      <p:sp>
        <p:nvSpPr>
          <p:cNvPr id="619" name="Google Shape;619;p27"/>
          <p:cNvSpPr/>
          <p:nvPr/>
        </p:nvSpPr>
        <p:spPr>
          <a:xfrm>
            <a:off x="9105900" y="2400300"/>
            <a:ext cx="2362200" cy="3048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1275"/>
              <a:buFont typeface="Arial"/>
              <a:buNone/>
            </a:pPr>
            <a:r>
              <a:rPr lang="es-AR" sz="1275" b="1" i="0" u="none" strike="noStrike" cap="none">
                <a:solidFill>
                  <a:srgbClr val="3D8DFF"/>
                </a:solidFill>
                <a:latin typeface="Arial"/>
                <a:ea typeface="Arial"/>
                <a:cs typeface="Arial"/>
                <a:sym typeface="Arial"/>
              </a:rPr>
              <a:t>D + A</a:t>
            </a:r>
            <a:endParaRPr sz="1400" b="0" i="0" u="none" strike="noStrike" cap="none">
              <a:solidFill>
                <a:srgbClr val="000000"/>
              </a:solidFill>
              <a:latin typeface="Arial"/>
              <a:ea typeface="Arial"/>
              <a:cs typeface="Arial"/>
              <a:sym typeface="Arial"/>
            </a:endParaRPr>
          </a:p>
        </p:txBody>
      </p:sp>
      <p:sp>
        <p:nvSpPr>
          <p:cNvPr id="620" name="Google Shape;620;p27"/>
          <p:cNvSpPr/>
          <p:nvPr/>
        </p:nvSpPr>
        <p:spPr>
          <a:xfrm>
            <a:off x="9105900" y="2828925"/>
            <a:ext cx="2362200" cy="3238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664"/>
              <a:buFont typeface="Arial"/>
              <a:buNone/>
            </a:pPr>
            <a:r>
              <a:rPr lang="es-AR" sz="1664" b="1" i="0" u="none" strike="noStrike" cap="none">
                <a:solidFill>
                  <a:srgbClr val="111111"/>
                </a:solidFill>
                <a:latin typeface="Arial"/>
                <a:ea typeface="Arial"/>
                <a:cs typeface="Arial"/>
                <a:sym typeface="Arial"/>
              </a:rPr>
              <a:t>Cuidarse</a:t>
            </a:r>
            <a:endParaRPr sz="1400" b="0" i="0" u="none" strike="noStrike" cap="none">
              <a:solidFill>
                <a:srgbClr val="000000"/>
              </a:solidFill>
              <a:latin typeface="Arial"/>
              <a:ea typeface="Arial"/>
              <a:cs typeface="Arial"/>
              <a:sym typeface="Arial"/>
            </a:endParaRPr>
          </a:p>
        </p:txBody>
      </p:sp>
      <p:sp>
        <p:nvSpPr>
          <p:cNvPr id="621" name="Google Shape;621;p27"/>
          <p:cNvSpPr/>
          <p:nvPr/>
        </p:nvSpPr>
        <p:spPr>
          <a:xfrm>
            <a:off x="9105900" y="3267075"/>
            <a:ext cx="2362200" cy="6477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480"/>
              <a:buFont typeface="Arial"/>
              <a:buNone/>
            </a:pPr>
            <a:r>
              <a:rPr lang="es-AR" sz="1480" b="0" i="0" u="none" strike="noStrike" cap="none">
                <a:solidFill>
                  <a:srgbClr val="5F6670"/>
                </a:solidFill>
                <a:latin typeface="Arial"/>
                <a:ea typeface="Arial"/>
                <a:cs typeface="Arial"/>
                <a:sym typeface="Arial"/>
              </a:rPr>
              <a:t>Reducir una fragilidad antes de que un riesgo la agrave.</a:t>
            </a:r>
            <a:endParaRPr sz="1400" b="0" i="0" u="none" strike="noStrike" cap="none">
              <a:solidFill>
                <a:srgbClr val="000000"/>
              </a:solidFill>
              <a:latin typeface="Arial"/>
              <a:ea typeface="Arial"/>
              <a:cs typeface="Arial"/>
              <a:sym typeface="Arial"/>
            </a:endParaRPr>
          </a:p>
        </p:txBody>
      </p:sp>
      <p:sp>
        <p:nvSpPr>
          <p:cNvPr id="622" name="Google Shape;622;p27"/>
          <p:cNvSpPr/>
          <p:nvPr/>
        </p:nvSpPr>
        <p:spPr>
          <a:xfrm>
            <a:off x="533400" y="5238750"/>
            <a:ext cx="11125200" cy="285750"/>
          </a:xfrm>
          <a:prstGeom prst="rect">
            <a:avLst/>
          </a:prstGeom>
          <a:noFill/>
          <a:ln>
            <a:noFill/>
          </a:ln>
        </p:spPr>
        <p:txBody>
          <a:bodyPr spcFirstLastPara="1" wrap="square" lIns="91425" tIns="45700" rIns="91425" bIns="45700" anchor="t" anchorCtr="0">
            <a:normAutofit/>
          </a:bodyPr>
          <a:lstStyle/>
          <a:p>
            <a:pPr marL="0" marR="0" lvl="0" indent="0" algn="ctr" rtl="0">
              <a:lnSpc>
                <a:spcPct val="80000"/>
              </a:lnSpc>
              <a:spcBef>
                <a:spcPts val="0"/>
              </a:spcBef>
              <a:spcAft>
                <a:spcPts val="0"/>
              </a:spcAft>
              <a:buClr>
                <a:srgbClr val="000000"/>
              </a:buClr>
              <a:buSzPts val="1545"/>
              <a:buFont typeface="Arial"/>
              <a:buNone/>
            </a:pPr>
            <a:r>
              <a:rPr lang="es-AR" sz="1545" b="0" i="0" u="none" strike="noStrike" cap="none">
                <a:solidFill>
                  <a:srgbClr val="5F6670"/>
                </a:solidFill>
                <a:latin typeface="Arial"/>
                <a:ea typeface="Arial"/>
                <a:cs typeface="Arial"/>
                <a:sym typeface="Arial"/>
              </a:rPr>
              <a:t>La pregunta final es: ¿qué decisión conviene tomar primero?</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27"/>
        <p:cNvGrpSpPr/>
        <p:nvPr/>
      </p:nvGrpSpPr>
      <p:grpSpPr>
        <a:xfrm>
          <a:off x="0" y="0"/>
          <a:ext cx="0" cy="0"/>
          <a:chOff x="0" y="0"/>
          <a:chExt cx="0" cy="0"/>
        </a:xfrm>
      </p:grpSpPr>
      <p:sp>
        <p:nvSpPr>
          <p:cNvPr id="628" name="Google Shape;628;p28"/>
          <p:cNvSpPr/>
          <p:nvPr/>
        </p:nvSpPr>
        <p:spPr>
          <a:xfrm>
            <a:off x="0" y="0"/>
            <a:ext cx="12192000" cy="6858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29" name="Google Shape;629;p28"/>
          <p:cNvSpPr/>
          <p:nvPr/>
        </p:nvSpPr>
        <p:spPr>
          <a:xfrm>
            <a:off x="533400" y="1352550"/>
            <a:ext cx="4953000" cy="2667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237"/>
              <a:buFont typeface="Arial"/>
              <a:buNone/>
            </a:pPr>
            <a:r>
              <a:rPr lang="es-AR" sz="1237" b="1" i="0" u="none" strike="noStrike" cap="none">
                <a:solidFill>
                  <a:srgbClr val="3D8DFF"/>
                </a:solidFill>
                <a:latin typeface="Arial"/>
                <a:ea typeface="Arial"/>
                <a:cs typeface="Arial"/>
                <a:sym typeface="Arial"/>
              </a:rPr>
              <a:t>DECISIÓN CONCRETA</a:t>
            </a:r>
            <a:endParaRPr sz="1400" b="0" i="0" u="none" strike="noStrike" cap="none">
              <a:solidFill>
                <a:srgbClr val="000000"/>
              </a:solidFill>
              <a:latin typeface="Arial"/>
              <a:ea typeface="Arial"/>
              <a:cs typeface="Arial"/>
              <a:sym typeface="Arial"/>
            </a:endParaRPr>
          </a:p>
        </p:txBody>
      </p:sp>
      <p:sp>
        <p:nvSpPr>
          <p:cNvPr id="630" name="Google Shape;630;p28"/>
          <p:cNvSpPr/>
          <p:nvPr/>
        </p:nvSpPr>
        <p:spPr>
          <a:xfrm>
            <a:off x="533400" y="323850"/>
            <a:ext cx="10668000" cy="112395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3150"/>
              <a:buFont typeface="Arial"/>
              <a:buNone/>
            </a:pPr>
            <a:r>
              <a:rPr lang="es-AR" sz="3150" b="1" i="0" u="none" strike="noStrike" cap="none">
                <a:solidFill>
                  <a:srgbClr val="111111"/>
                </a:solidFill>
                <a:latin typeface="Arial"/>
                <a:ea typeface="Arial"/>
                <a:cs typeface="Arial"/>
                <a:sym typeface="Arial"/>
              </a:rPr>
              <a:t>Una oportunidad de crecimiento puede exigir orden antes de avanzar</a:t>
            </a:r>
            <a:endParaRPr sz="1400" b="0" i="0" u="none" strike="noStrike" cap="none">
              <a:solidFill>
                <a:srgbClr val="000000"/>
              </a:solidFill>
              <a:latin typeface="Arial"/>
              <a:ea typeface="Arial"/>
              <a:cs typeface="Arial"/>
              <a:sym typeface="Arial"/>
            </a:endParaRPr>
          </a:p>
        </p:txBody>
      </p:sp>
      <p:sp>
        <p:nvSpPr>
          <p:cNvPr id="631" name="Google Shape;631;p28"/>
          <p:cNvSpPr/>
          <p:nvPr/>
        </p:nvSpPr>
        <p:spPr>
          <a:xfrm>
            <a:off x="533400" y="6362700"/>
            <a:ext cx="11125200" cy="9525"/>
          </a:xfrm>
          <a:prstGeom prst="rect">
            <a:avLst/>
          </a:prstGeom>
          <a:solidFill>
            <a:srgbClr val="D5D7DA"/>
          </a:solidFill>
          <a:ln w="9525" cap="flat" cmpd="sng">
            <a:solidFill>
              <a:srgbClr val="D5D7D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32" name="Google Shape;632;p28"/>
          <p:cNvSpPr/>
          <p:nvPr/>
        </p:nvSpPr>
        <p:spPr>
          <a:xfrm>
            <a:off x="533400" y="6477000"/>
            <a:ext cx="9334500" cy="209550"/>
          </a:xfrm>
          <a:prstGeom prst="rect">
            <a:avLst/>
          </a:prstGeom>
          <a:noFill/>
          <a:ln>
            <a:noFill/>
          </a:ln>
        </p:spPr>
        <p:txBody>
          <a:bodyPr spcFirstLastPara="1" wrap="square" lIns="91425" tIns="45700" rIns="91425" bIns="45700" anchor="t" anchorCtr="0">
            <a:normAutofit/>
          </a:bodyPr>
          <a:lstStyle/>
          <a:p>
            <a:pPr marL="0" marR="0" lvl="0" indent="0" algn="l" rtl="0">
              <a:lnSpc>
                <a:spcPct val="70000"/>
              </a:lnSpc>
              <a:spcBef>
                <a:spcPts val="0"/>
              </a:spcBef>
              <a:spcAft>
                <a:spcPts val="0"/>
              </a:spcAft>
              <a:buClr>
                <a:srgbClr val="000000"/>
              </a:buClr>
              <a:buSzPts val="1096"/>
              <a:buFont typeface="Arial"/>
              <a:buNone/>
            </a:pPr>
            <a:endParaRPr sz="1096" b="0" i="0" u="none" strike="noStrike" cap="none">
              <a:solidFill>
                <a:schemeClr val="dk1"/>
              </a:solidFill>
              <a:latin typeface="Calibri"/>
              <a:ea typeface="Calibri"/>
              <a:cs typeface="Calibri"/>
              <a:sym typeface="Calibri"/>
            </a:endParaRPr>
          </a:p>
        </p:txBody>
      </p:sp>
      <p:sp>
        <p:nvSpPr>
          <p:cNvPr id="633" name="Google Shape;633;p28"/>
          <p:cNvSpPr/>
          <p:nvPr/>
        </p:nvSpPr>
        <p:spPr>
          <a:xfrm>
            <a:off x="10287000" y="6477000"/>
            <a:ext cx="1371600" cy="209550"/>
          </a:xfrm>
          <a:prstGeom prst="rect">
            <a:avLst/>
          </a:prstGeom>
          <a:noFill/>
          <a:ln>
            <a:noFill/>
          </a:ln>
        </p:spPr>
        <p:txBody>
          <a:bodyPr spcFirstLastPara="1" wrap="square" lIns="91425" tIns="45700" rIns="91425" bIns="45700" anchor="t" anchorCtr="0">
            <a:normAutofit/>
          </a:bodyPr>
          <a:lstStyle/>
          <a:p>
            <a:pPr marL="0" marR="0" lvl="0" indent="0" algn="r" rtl="0">
              <a:lnSpc>
                <a:spcPct val="80000"/>
              </a:lnSpc>
              <a:spcBef>
                <a:spcPts val="0"/>
              </a:spcBef>
              <a:spcAft>
                <a:spcPts val="0"/>
              </a:spcAft>
              <a:buClr>
                <a:srgbClr val="000000"/>
              </a:buClr>
              <a:buSzPts val="874"/>
              <a:buFont typeface="Arial"/>
              <a:buNone/>
            </a:pPr>
            <a:r>
              <a:rPr lang="es-AR" sz="874" b="0" i="0" u="none" strike="noStrike" cap="none">
                <a:solidFill>
                  <a:srgbClr val="5F6670"/>
                </a:solidFill>
                <a:latin typeface="Arial"/>
                <a:ea typeface="Arial"/>
                <a:cs typeface="Arial"/>
                <a:sym typeface="Arial"/>
              </a:rPr>
              <a:t>M4 · 28</a:t>
            </a:r>
            <a:endParaRPr sz="1400" b="0" i="0" u="none" strike="noStrike" cap="none">
              <a:solidFill>
                <a:srgbClr val="000000"/>
              </a:solidFill>
              <a:latin typeface="Arial"/>
              <a:ea typeface="Arial"/>
              <a:cs typeface="Arial"/>
              <a:sym typeface="Arial"/>
            </a:endParaRPr>
          </a:p>
        </p:txBody>
      </p:sp>
      <p:sp>
        <p:nvSpPr>
          <p:cNvPr id="634" name="Google Shape;634;p28"/>
          <p:cNvSpPr/>
          <p:nvPr/>
        </p:nvSpPr>
        <p:spPr>
          <a:xfrm>
            <a:off x="533400" y="2324100"/>
            <a:ext cx="1066800" cy="1066800"/>
          </a:xfrm>
          <a:prstGeom prst="ellipse">
            <a:avLst/>
          </a:prstGeom>
          <a:solidFill>
            <a:srgbClr val="196B24"/>
          </a:solidFill>
          <a:ln w="9525" cap="flat" cmpd="sng">
            <a:solidFill>
              <a:srgbClr val="196B24"/>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35" name="Google Shape;635;p28"/>
          <p:cNvSpPr/>
          <p:nvPr/>
        </p:nvSpPr>
        <p:spPr>
          <a:xfrm>
            <a:off x="533400" y="2571750"/>
            <a:ext cx="1066800" cy="47625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2525"/>
              <a:buFont typeface="Arial"/>
              <a:buNone/>
            </a:pPr>
            <a:r>
              <a:rPr lang="es-AR" sz="2525" b="1" i="0" u="none" strike="noStrike" cap="none">
                <a:solidFill>
                  <a:srgbClr val="FFFFFF"/>
                </a:solidFill>
                <a:latin typeface="Arial"/>
                <a:ea typeface="Arial"/>
                <a:cs typeface="Arial"/>
                <a:sym typeface="Arial"/>
              </a:rPr>
              <a:t>O</a:t>
            </a:r>
            <a:endParaRPr sz="1400" b="0" i="0" u="none" strike="noStrike" cap="none">
              <a:solidFill>
                <a:srgbClr val="000000"/>
              </a:solidFill>
              <a:latin typeface="Arial"/>
              <a:ea typeface="Arial"/>
              <a:cs typeface="Arial"/>
              <a:sym typeface="Arial"/>
            </a:endParaRPr>
          </a:p>
        </p:txBody>
      </p:sp>
      <p:sp>
        <p:nvSpPr>
          <p:cNvPr id="636" name="Google Shape;636;p28"/>
          <p:cNvSpPr/>
          <p:nvPr/>
        </p:nvSpPr>
        <p:spPr>
          <a:xfrm>
            <a:off x="1981200" y="2438400"/>
            <a:ext cx="6858000" cy="34290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976"/>
              <a:buFont typeface="Arial"/>
              <a:buNone/>
            </a:pPr>
            <a:r>
              <a:rPr lang="es-AR" sz="1976" b="1" i="0" u="none" strike="noStrike" cap="none">
                <a:solidFill>
                  <a:srgbClr val="111111"/>
                </a:solidFill>
                <a:latin typeface="Arial"/>
                <a:ea typeface="Arial"/>
                <a:cs typeface="Arial"/>
                <a:sym typeface="Arial"/>
              </a:rPr>
              <a:t>Participar cada mes de una feria de diseño</a:t>
            </a:r>
            <a:endParaRPr sz="1400" b="0" i="0" u="none" strike="noStrike" cap="none">
              <a:solidFill>
                <a:srgbClr val="000000"/>
              </a:solidFill>
              <a:latin typeface="Arial"/>
              <a:ea typeface="Arial"/>
              <a:cs typeface="Arial"/>
              <a:sym typeface="Arial"/>
            </a:endParaRPr>
          </a:p>
        </p:txBody>
      </p:sp>
      <p:sp>
        <p:nvSpPr>
          <p:cNvPr id="637" name="Google Shape;637;p28"/>
          <p:cNvSpPr/>
          <p:nvPr/>
        </p:nvSpPr>
        <p:spPr>
          <a:xfrm>
            <a:off x="1981200" y="3048000"/>
            <a:ext cx="3048000" cy="247650"/>
          </a:xfrm>
          <a:prstGeom prst="rect">
            <a:avLst/>
          </a:prstGeom>
          <a:noFill/>
          <a:ln>
            <a:noFill/>
          </a:ln>
        </p:spPr>
        <p:txBody>
          <a:bodyPr spcFirstLastPara="1" wrap="square" lIns="91425" tIns="45700" rIns="91425" bIns="45700" anchor="t" anchorCtr="0">
            <a:normAutofit/>
          </a:bodyPr>
          <a:lstStyle/>
          <a:p>
            <a:pPr marL="0" marR="0" lvl="0" indent="0" algn="l" rtl="0">
              <a:lnSpc>
                <a:spcPct val="80000"/>
              </a:lnSpc>
              <a:spcBef>
                <a:spcPts val="0"/>
              </a:spcBef>
              <a:spcAft>
                <a:spcPts val="0"/>
              </a:spcAft>
              <a:buClr>
                <a:srgbClr val="000000"/>
              </a:buClr>
              <a:buSzPts val="1250"/>
              <a:buFont typeface="Arial"/>
              <a:buNone/>
            </a:pPr>
            <a:r>
              <a:rPr lang="es-AR" sz="1250" b="1" i="0" u="none" strike="noStrike" cap="none">
                <a:solidFill>
                  <a:srgbClr val="9A22EF"/>
                </a:solidFill>
                <a:latin typeface="Arial"/>
                <a:ea typeface="Arial"/>
                <a:cs typeface="Arial"/>
                <a:sym typeface="Arial"/>
              </a:rPr>
              <a:t>Antes de avanzar</a:t>
            </a:r>
            <a:endParaRPr sz="1400" b="0" i="0" u="none" strike="noStrike" cap="none">
              <a:solidFill>
                <a:srgbClr val="000000"/>
              </a:solidFill>
              <a:latin typeface="Arial"/>
              <a:ea typeface="Arial"/>
              <a:cs typeface="Arial"/>
              <a:sym typeface="Arial"/>
            </a:endParaRPr>
          </a:p>
        </p:txBody>
      </p:sp>
      <p:sp>
        <p:nvSpPr>
          <p:cNvPr id="638" name="Google Shape;638;p28"/>
          <p:cNvSpPr/>
          <p:nvPr/>
        </p:nvSpPr>
        <p:spPr>
          <a:xfrm>
            <a:off x="1981200" y="3505200"/>
            <a:ext cx="6819900" cy="19050"/>
          </a:xfrm>
          <a:prstGeom prst="rect">
            <a:avLst/>
          </a:prstGeom>
          <a:solidFill>
            <a:srgbClr val="D5D7DA"/>
          </a:solidFill>
          <a:ln w="9525" cap="flat" cmpd="sng">
            <a:solidFill>
              <a:srgbClr val="D5D7D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39" name="Google Shape;639;p28"/>
          <p:cNvSpPr/>
          <p:nvPr/>
        </p:nvSpPr>
        <p:spPr>
          <a:xfrm>
            <a:off x="1981200" y="3829050"/>
            <a:ext cx="7620000" cy="11049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1875"/>
              <a:buFont typeface="Arial"/>
              <a:buNone/>
            </a:pPr>
            <a:r>
              <a:rPr lang="es-AR" sz="1875" b="0" i="0" u="none" strike="noStrike" cap="none">
                <a:solidFill>
                  <a:srgbClr val="111111"/>
                </a:solidFill>
                <a:latin typeface="Arial"/>
                <a:ea typeface="Arial"/>
                <a:cs typeface="Arial"/>
                <a:sym typeface="Arial"/>
              </a:rPr>
              <a:t>Definir cómo se registran pedidos y materiales.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75"/>
              <a:buFont typeface="Arial"/>
              <a:buNone/>
            </a:pPr>
            <a:r>
              <a:rPr lang="es-AR" sz="1875" b="0" i="0" u="none" strike="noStrike" cap="none">
                <a:solidFill>
                  <a:srgbClr val="111111"/>
                </a:solidFill>
                <a:latin typeface="Arial"/>
                <a:ea typeface="Arial"/>
                <a:cs typeface="Arial"/>
                <a:sym typeface="Arial"/>
              </a:rPr>
              <a:t>Hacer visible lo pendiente y las fechas de entrega.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75"/>
              <a:buFont typeface="Arial"/>
              <a:buNone/>
            </a:pPr>
            <a:r>
              <a:rPr lang="es-AR" sz="1875" b="0" i="0" u="none" strike="noStrike" cap="none">
                <a:solidFill>
                  <a:srgbClr val="111111"/>
                </a:solidFill>
                <a:latin typeface="Arial"/>
                <a:ea typeface="Arial"/>
                <a:cs typeface="Arial"/>
                <a:sym typeface="Arial"/>
              </a:rPr>
              <a:t>Revisar semanalmente qué se atrasó y por qué.</a:t>
            </a:r>
            <a:endParaRPr sz="1400" b="0" i="0" u="none" strike="noStrike" cap="none">
              <a:solidFill>
                <a:srgbClr val="000000"/>
              </a:solidFill>
              <a:latin typeface="Arial"/>
              <a:ea typeface="Arial"/>
              <a:cs typeface="Arial"/>
              <a:sym typeface="Arial"/>
            </a:endParaRPr>
          </a:p>
        </p:txBody>
      </p:sp>
      <p:sp>
        <p:nvSpPr>
          <p:cNvPr id="640" name="Google Shape;640;p28"/>
          <p:cNvSpPr/>
          <p:nvPr/>
        </p:nvSpPr>
        <p:spPr>
          <a:xfrm>
            <a:off x="1981200" y="5257800"/>
            <a:ext cx="7620000" cy="400050"/>
          </a:xfrm>
          <a:prstGeom prst="rect">
            <a:avLst/>
          </a:prstGeom>
          <a:solidFill>
            <a:srgbClr val="EDF6FF"/>
          </a:solidFill>
          <a:ln w="9525" cap="flat" cmpd="sng">
            <a:solidFill>
              <a:srgbClr val="EDF6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1" name="Google Shape;641;p28"/>
          <p:cNvSpPr/>
          <p:nvPr/>
        </p:nvSpPr>
        <p:spPr>
          <a:xfrm>
            <a:off x="2190750" y="5362575"/>
            <a:ext cx="7200900" cy="190500"/>
          </a:xfrm>
          <a:prstGeom prst="rect">
            <a:avLst/>
          </a:prstGeom>
          <a:noFill/>
          <a:ln>
            <a:noFill/>
          </a:ln>
        </p:spPr>
        <p:txBody>
          <a:bodyPr spcFirstLastPara="1" wrap="square" lIns="91425" tIns="45700" rIns="91425" bIns="45700" anchor="t" anchorCtr="0">
            <a:normAutofit/>
          </a:bodyPr>
          <a:lstStyle/>
          <a:p>
            <a:pPr marL="0" marR="0" lvl="0" indent="0" algn="ctr" rtl="0">
              <a:lnSpc>
                <a:spcPct val="80000"/>
              </a:lnSpc>
              <a:spcBef>
                <a:spcPts val="0"/>
              </a:spcBef>
              <a:spcAft>
                <a:spcPts val="0"/>
              </a:spcAft>
              <a:buClr>
                <a:srgbClr val="000000"/>
              </a:buClr>
              <a:buSzPts val="770"/>
              <a:buFont typeface="Arial"/>
              <a:buNone/>
            </a:pPr>
            <a:r>
              <a:rPr lang="es-AR" sz="770" b="1" i="0" u="none" strike="noStrike" cap="none">
                <a:solidFill>
                  <a:srgbClr val="111111"/>
                </a:solidFill>
                <a:latin typeface="Arial"/>
                <a:ea typeface="Arial"/>
                <a:cs typeface="Arial"/>
                <a:sym typeface="Arial"/>
              </a:rPr>
              <a:t>Ordenar primero permite crecer sin prometer más de lo que se puede cumplir.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646"/>
        <p:cNvGrpSpPr/>
        <p:nvPr/>
      </p:nvGrpSpPr>
      <p:grpSpPr>
        <a:xfrm>
          <a:off x="0" y="0"/>
          <a:ext cx="0" cy="0"/>
          <a:chOff x="0" y="0"/>
          <a:chExt cx="0" cy="0"/>
        </a:xfrm>
      </p:grpSpPr>
      <p:sp>
        <p:nvSpPr>
          <p:cNvPr id="647" name="Google Shape;647;p29"/>
          <p:cNvSpPr/>
          <p:nvPr/>
        </p:nvSpPr>
        <p:spPr>
          <a:xfrm>
            <a:off x="-85725" y="0"/>
            <a:ext cx="12192000" cy="6858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8" name="Google Shape;648;p29"/>
          <p:cNvSpPr/>
          <p:nvPr/>
        </p:nvSpPr>
        <p:spPr>
          <a:xfrm>
            <a:off x="533400" y="1352550"/>
            <a:ext cx="4953000" cy="2667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237"/>
              <a:buFont typeface="Arial"/>
              <a:buNone/>
            </a:pPr>
            <a:r>
              <a:rPr lang="es-AR" sz="1237" b="1" i="0" u="none" strike="noStrike" cap="none">
                <a:solidFill>
                  <a:srgbClr val="3D8DFF"/>
                </a:solidFill>
                <a:latin typeface="Arial"/>
                <a:ea typeface="Arial"/>
                <a:cs typeface="Arial"/>
                <a:sym typeface="Arial"/>
              </a:rPr>
              <a:t>PUENTE AL MÓDULO 5</a:t>
            </a:r>
            <a:endParaRPr sz="1400" b="0" i="0" u="none" strike="noStrike" cap="none">
              <a:solidFill>
                <a:srgbClr val="000000"/>
              </a:solidFill>
              <a:latin typeface="Arial"/>
              <a:ea typeface="Arial"/>
              <a:cs typeface="Arial"/>
              <a:sym typeface="Arial"/>
            </a:endParaRPr>
          </a:p>
        </p:txBody>
      </p:sp>
      <p:sp>
        <p:nvSpPr>
          <p:cNvPr id="649" name="Google Shape;649;p29"/>
          <p:cNvSpPr/>
          <p:nvPr/>
        </p:nvSpPr>
        <p:spPr>
          <a:xfrm>
            <a:off x="533400" y="323850"/>
            <a:ext cx="10668000" cy="85725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3450"/>
              <a:buFont typeface="Arial"/>
              <a:buNone/>
            </a:pPr>
            <a:r>
              <a:rPr lang="es-AR" sz="3450" b="1" i="0" u="none" strike="noStrike" cap="none">
                <a:solidFill>
                  <a:srgbClr val="111111"/>
                </a:solidFill>
                <a:latin typeface="Arial"/>
                <a:ea typeface="Arial"/>
                <a:cs typeface="Arial"/>
                <a:sym typeface="Arial"/>
              </a:rPr>
              <a:t>Tecnología con propósito</a:t>
            </a:r>
            <a:endParaRPr sz="1400" b="0" i="0" u="none" strike="noStrike" cap="none">
              <a:solidFill>
                <a:srgbClr val="000000"/>
              </a:solidFill>
              <a:latin typeface="Arial"/>
              <a:ea typeface="Arial"/>
              <a:cs typeface="Arial"/>
              <a:sym typeface="Arial"/>
            </a:endParaRPr>
          </a:p>
        </p:txBody>
      </p:sp>
      <p:sp>
        <p:nvSpPr>
          <p:cNvPr id="650" name="Google Shape;650;p29"/>
          <p:cNvSpPr/>
          <p:nvPr/>
        </p:nvSpPr>
        <p:spPr>
          <a:xfrm>
            <a:off x="533400" y="6362700"/>
            <a:ext cx="11125200" cy="9525"/>
          </a:xfrm>
          <a:prstGeom prst="rect">
            <a:avLst/>
          </a:prstGeom>
          <a:solidFill>
            <a:srgbClr val="D5D7DA"/>
          </a:solidFill>
          <a:ln w="9525" cap="flat" cmpd="sng">
            <a:solidFill>
              <a:srgbClr val="D5D7DA"/>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1" name="Google Shape;651;p29"/>
          <p:cNvSpPr/>
          <p:nvPr/>
        </p:nvSpPr>
        <p:spPr>
          <a:xfrm>
            <a:off x="533400" y="6477000"/>
            <a:ext cx="9334500" cy="209550"/>
          </a:xfrm>
          <a:prstGeom prst="rect">
            <a:avLst/>
          </a:prstGeom>
          <a:noFill/>
          <a:ln>
            <a:noFill/>
          </a:ln>
        </p:spPr>
        <p:txBody>
          <a:bodyPr spcFirstLastPara="1" wrap="square" lIns="91425" tIns="45700" rIns="91425" bIns="45700" anchor="t" anchorCtr="0">
            <a:normAutofit/>
          </a:bodyPr>
          <a:lstStyle/>
          <a:p>
            <a:pPr marL="0" marR="0" lvl="0" indent="0" algn="l" rtl="0">
              <a:lnSpc>
                <a:spcPct val="70000"/>
              </a:lnSpc>
              <a:spcBef>
                <a:spcPts val="0"/>
              </a:spcBef>
              <a:spcAft>
                <a:spcPts val="0"/>
              </a:spcAft>
              <a:buClr>
                <a:srgbClr val="000000"/>
              </a:buClr>
              <a:buSzPts val="1096"/>
              <a:buFont typeface="Arial"/>
              <a:buNone/>
            </a:pPr>
            <a:endParaRPr sz="1096" b="0" i="0" u="none" strike="noStrike" cap="none">
              <a:solidFill>
                <a:schemeClr val="dk1"/>
              </a:solidFill>
              <a:latin typeface="Calibri"/>
              <a:ea typeface="Calibri"/>
              <a:cs typeface="Calibri"/>
              <a:sym typeface="Calibri"/>
            </a:endParaRPr>
          </a:p>
        </p:txBody>
      </p:sp>
      <p:sp>
        <p:nvSpPr>
          <p:cNvPr id="652" name="Google Shape;652;p29"/>
          <p:cNvSpPr/>
          <p:nvPr/>
        </p:nvSpPr>
        <p:spPr>
          <a:xfrm>
            <a:off x="10287000" y="6477000"/>
            <a:ext cx="1371600" cy="209550"/>
          </a:xfrm>
          <a:prstGeom prst="rect">
            <a:avLst/>
          </a:prstGeom>
          <a:noFill/>
          <a:ln>
            <a:noFill/>
          </a:ln>
        </p:spPr>
        <p:txBody>
          <a:bodyPr spcFirstLastPara="1" wrap="square" lIns="91425" tIns="45700" rIns="91425" bIns="45700" anchor="t" anchorCtr="0">
            <a:normAutofit/>
          </a:bodyPr>
          <a:lstStyle/>
          <a:p>
            <a:pPr marL="0" marR="0" lvl="0" indent="0" algn="r" rtl="0">
              <a:lnSpc>
                <a:spcPct val="80000"/>
              </a:lnSpc>
              <a:spcBef>
                <a:spcPts val="0"/>
              </a:spcBef>
              <a:spcAft>
                <a:spcPts val="0"/>
              </a:spcAft>
              <a:buClr>
                <a:srgbClr val="000000"/>
              </a:buClr>
              <a:buSzPts val="874"/>
              <a:buFont typeface="Arial"/>
              <a:buNone/>
            </a:pPr>
            <a:r>
              <a:rPr lang="es-AR" sz="874" b="0" i="0" u="none" strike="noStrike" cap="none">
                <a:solidFill>
                  <a:srgbClr val="5F6670"/>
                </a:solidFill>
                <a:latin typeface="Arial"/>
                <a:ea typeface="Arial"/>
                <a:cs typeface="Arial"/>
                <a:sym typeface="Arial"/>
              </a:rPr>
              <a:t>M4 · 29</a:t>
            </a:r>
            <a:endParaRPr sz="1400" b="0" i="0" u="none" strike="noStrike" cap="none">
              <a:solidFill>
                <a:srgbClr val="000000"/>
              </a:solidFill>
              <a:latin typeface="Arial"/>
              <a:ea typeface="Arial"/>
              <a:cs typeface="Arial"/>
              <a:sym typeface="Arial"/>
            </a:endParaRPr>
          </a:p>
        </p:txBody>
      </p:sp>
      <p:sp>
        <p:nvSpPr>
          <p:cNvPr id="653" name="Google Shape;653;p29"/>
          <p:cNvSpPr/>
          <p:nvPr/>
        </p:nvSpPr>
        <p:spPr>
          <a:xfrm>
            <a:off x="533400" y="2495550"/>
            <a:ext cx="2652713" cy="952500"/>
          </a:xfrm>
          <a:prstGeom prst="rect">
            <a:avLst/>
          </a:prstGeom>
          <a:solidFill>
            <a:srgbClr val="F1F1F1"/>
          </a:solidFill>
          <a:ln w="9525" cap="flat" cmpd="sng">
            <a:solidFill>
              <a:srgbClr val="F1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4" name="Google Shape;654;p29"/>
          <p:cNvSpPr/>
          <p:nvPr/>
        </p:nvSpPr>
        <p:spPr>
          <a:xfrm>
            <a:off x="628650" y="2609850"/>
            <a:ext cx="2462213" cy="7239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1725"/>
              <a:buFont typeface="Arial"/>
              <a:buNone/>
            </a:pPr>
            <a:r>
              <a:rPr lang="es-AR" sz="1725" b="0" i="0" u="none" strike="noStrike" cap="none">
                <a:solidFill>
                  <a:srgbClr val="111111"/>
                </a:solidFill>
                <a:latin typeface="Arial"/>
                <a:ea typeface="Arial"/>
                <a:cs typeface="Arial"/>
                <a:sym typeface="Arial"/>
              </a:rPr>
              <a:t>Proceso claro</a:t>
            </a:r>
            <a:endParaRPr sz="1400" b="0" i="0" u="none" strike="noStrike" cap="none">
              <a:solidFill>
                <a:srgbClr val="000000"/>
              </a:solidFill>
              <a:latin typeface="Arial"/>
              <a:ea typeface="Arial"/>
              <a:cs typeface="Arial"/>
              <a:sym typeface="Arial"/>
            </a:endParaRPr>
          </a:p>
        </p:txBody>
      </p:sp>
      <p:sp>
        <p:nvSpPr>
          <p:cNvPr id="655" name="Google Shape;655;p29"/>
          <p:cNvSpPr/>
          <p:nvPr/>
        </p:nvSpPr>
        <p:spPr>
          <a:xfrm>
            <a:off x="3186113" y="2962275"/>
            <a:ext cx="171450" cy="19050"/>
          </a:xfrm>
          <a:prstGeom prst="rect">
            <a:avLst/>
          </a:prstGeom>
          <a:solidFill>
            <a:srgbClr val="111111"/>
          </a:solidFill>
          <a:ln w="9525" cap="flat" cmpd="sng">
            <a:solidFill>
              <a:srgbClr val="11111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6" name="Google Shape;656;p29"/>
          <p:cNvSpPr/>
          <p:nvPr/>
        </p:nvSpPr>
        <p:spPr>
          <a:xfrm>
            <a:off x="3357563" y="2495550"/>
            <a:ext cx="2652713" cy="952500"/>
          </a:xfrm>
          <a:prstGeom prst="rect">
            <a:avLst/>
          </a:prstGeom>
          <a:solidFill>
            <a:srgbClr val="F1F1F1"/>
          </a:solidFill>
          <a:ln w="9525" cap="flat" cmpd="sng">
            <a:solidFill>
              <a:srgbClr val="F1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7" name="Google Shape;657;p29"/>
          <p:cNvSpPr/>
          <p:nvPr/>
        </p:nvSpPr>
        <p:spPr>
          <a:xfrm>
            <a:off x="3452813" y="2609850"/>
            <a:ext cx="2462213" cy="7239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1725"/>
              <a:buFont typeface="Arial"/>
              <a:buNone/>
            </a:pPr>
            <a:r>
              <a:rPr lang="es-AR" sz="1725" b="0" i="0" u="none" strike="noStrike" cap="none">
                <a:solidFill>
                  <a:srgbClr val="111111"/>
                </a:solidFill>
                <a:latin typeface="Arial"/>
                <a:ea typeface="Arial"/>
                <a:cs typeface="Arial"/>
                <a:sym typeface="Arial"/>
              </a:rPr>
              <a:t>Información visible</a:t>
            </a:r>
            <a:endParaRPr sz="1400" b="0" i="0" u="none" strike="noStrike" cap="none">
              <a:solidFill>
                <a:srgbClr val="000000"/>
              </a:solidFill>
              <a:latin typeface="Arial"/>
              <a:ea typeface="Arial"/>
              <a:cs typeface="Arial"/>
              <a:sym typeface="Arial"/>
            </a:endParaRPr>
          </a:p>
        </p:txBody>
      </p:sp>
      <p:sp>
        <p:nvSpPr>
          <p:cNvPr id="658" name="Google Shape;658;p29"/>
          <p:cNvSpPr/>
          <p:nvPr/>
        </p:nvSpPr>
        <p:spPr>
          <a:xfrm>
            <a:off x="6010275" y="2962275"/>
            <a:ext cx="171450" cy="19050"/>
          </a:xfrm>
          <a:prstGeom prst="rect">
            <a:avLst/>
          </a:prstGeom>
          <a:solidFill>
            <a:srgbClr val="111111"/>
          </a:solidFill>
          <a:ln w="9525" cap="flat" cmpd="sng">
            <a:solidFill>
              <a:srgbClr val="11111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9" name="Google Shape;659;p29"/>
          <p:cNvSpPr/>
          <p:nvPr/>
        </p:nvSpPr>
        <p:spPr>
          <a:xfrm>
            <a:off x="6181725" y="2495550"/>
            <a:ext cx="2652713" cy="952500"/>
          </a:xfrm>
          <a:prstGeom prst="rect">
            <a:avLst/>
          </a:prstGeom>
          <a:solidFill>
            <a:srgbClr val="F1F1F1"/>
          </a:solidFill>
          <a:ln w="9525" cap="flat" cmpd="sng">
            <a:solidFill>
              <a:srgbClr val="F1F1F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0" name="Google Shape;660;p29"/>
          <p:cNvSpPr/>
          <p:nvPr/>
        </p:nvSpPr>
        <p:spPr>
          <a:xfrm>
            <a:off x="6276975" y="2609850"/>
            <a:ext cx="2462213" cy="7239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1725"/>
              <a:buFont typeface="Arial"/>
              <a:buNone/>
            </a:pPr>
            <a:r>
              <a:rPr lang="es-AR" sz="1725" b="0" i="0" u="none" strike="noStrike" cap="none">
                <a:solidFill>
                  <a:srgbClr val="111111"/>
                </a:solidFill>
                <a:latin typeface="Arial"/>
                <a:ea typeface="Arial"/>
                <a:cs typeface="Arial"/>
                <a:sym typeface="Arial"/>
              </a:rPr>
              <a:t>Decisión de crecimiento</a:t>
            </a:r>
            <a:endParaRPr sz="1400" b="0" i="0" u="none" strike="noStrike" cap="none">
              <a:solidFill>
                <a:srgbClr val="000000"/>
              </a:solidFill>
              <a:latin typeface="Arial"/>
              <a:ea typeface="Arial"/>
              <a:cs typeface="Arial"/>
              <a:sym typeface="Arial"/>
            </a:endParaRPr>
          </a:p>
        </p:txBody>
      </p:sp>
      <p:sp>
        <p:nvSpPr>
          <p:cNvPr id="661" name="Google Shape;661;p29"/>
          <p:cNvSpPr/>
          <p:nvPr/>
        </p:nvSpPr>
        <p:spPr>
          <a:xfrm>
            <a:off x="8834438" y="2962275"/>
            <a:ext cx="171450" cy="19050"/>
          </a:xfrm>
          <a:prstGeom prst="rect">
            <a:avLst/>
          </a:prstGeom>
          <a:solidFill>
            <a:srgbClr val="111111"/>
          </a:solidFill>
          <a:ln w="9525" cap="flat" cmpd="sng">
            <a:solidFill>
              <a:srgbClr val="111111"/>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2" name="Google Shape;662;p29"/>
          <p:cNvSpPr/>
          <p:nvPr/>
        </p:nvSpPr>
        <p:spPr>
          <a:xfrm>
            <a:off x="9005888" y="2495550"/>
            <a:ext cx="2652713" cy="952500"/>
          </a:xfrm>
          <a:prstGeom prst="rect">
            <a:avLst/>
          </a:prstGeom>
          <a:solidFill>
            <a:srgbClr val="3D8DFF"/>
          </a:solidFill>
          <a:ln w="9525" cap="flat" cmpd="sng">
            <a:solidFill>
              <a:srgbClr val="3D8DFF"/>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3" name="Google Shape;663;p29"/>
          <p:cNvSpPr/>
          <p:nvPr/>
        </p:nvSpPr>
        <p:spPr>
          <a:xfrm>
            <a:off x="9101138" y="2609850"/>
            <a:ext cx="2462213" cy="7239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1725"/>
              <a:buFont typeface="Arial"/>
              <a:buNone/>
            </a:pPr>
            <a:r>
              <a:rPr lang="es-AR" sz="1725" b="1" i="0" u="none" strike="noStrike" cap="none">
                <a:solidFill>
                  <a:srgbClr val="FFFFFF"/>
                </a:solidFill>
                <a:latin typeface="Arial"/>
                <a:ea typeface="Arial"/>
                <a:cs typeface="Arial"/>
                <a:sym typeface="Arial"/>
              </a:rPr>
              <a:t>Tecnología que aporta</a:t>
            </a:r>
            <a:endParaRPr sz="1400" b="0" i="0" u="none" strike="noStrike" cap="none">
              <a:solidFill>
                <a:srgbClr val="000000"/>
              </a:solidFill>
              <a:latin typeface="Arial"/>
              <a:ea typeface="Arial"/>
              <a:cs typeface="Arial"/>
              <a:sym typeface="Arial"/>
            </a:endParaRPr>
          </a:p>
        </p:txBody>
      </p:sp>
      <p:sp>
        <p:nvSpPr>
          <p:cNvPr id="664" name="Google Shape;664;p29"/>
          <p:cNvSpPr/>
          <p:nvPr/>
        </p:nvSpPr>
        <p:spPr>
          <a:xfrm>
            <a:off x="1047750" y="4762500"/>
            <a:ext cx="10096500" cy="533400"/>
          </a:xfrm>
          <a:prstGeom prst="rect">
            <a:avLst/>
          </a:prstGeom>
          <a:noFill/>
          <a:ln>
            <a:noFill/>
          </a:ln>
        </p:spPr>
        <p:txBody>
          <a:bodyPr spcFirstLastPara="1" wrap="square" lIns="91425" tIns="45700" rIns="91425" bIns="45700" anchor="t" anchorCtr="0">
            <a:normAutofit/>
          </a:bodyPr>
          <a:lstStyle/>
          <a:p>
            <a:pPr marL="0" marR="0" lvl="0" indent="0" algn="ctr" rtl="0">
              <a:lnSpc>
                <a:spcPct val="100000"/>
              </a:lnSpc>
              <a:spcBef>
                <a:spcPts val="0"/>
              </a:spcBef>
              <a:spcAft>
                <a:spcPts val="0"/>
              </a:spcAft>
              <a:buClr>
                <a:srgbClr val="000000"/>
              </a:buClr>
              <a:buSzPts val="1932"/>
              <a:buFont typeface="Arial"/>
              <a:buNone/>
            </a:pPr>
            <a:r>
              <a:rPr lang="es-AR" sz="1932" b="0" i="0" u="none" strike="noStrike" cap="none">
                <a:solidFill>
                  <a:srgbClr val="5F6670"/>
                </a:solidFill>
                <a:latin typeface="Arial"/>
                <a:ea typeface="Arial"/>
                <a:cs typeface="Arial"/>
                <a:sym typeface="Arial"/>
              </a:rPr>
              <a:t>En el módulo 5 elegimos tecnología para ese proceso ya ordenado.</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11111"/>
        </a:solidFill>
        <a:effectLst/>
      </p:bgPr>
    </p:bg>
    <p:spTree>
      <p:nvGrpSpPr>
        <p:cNvPr id="1" name="Shape 669"/>
        <p:cNvGrpSpPr/>
        <p:nvPr/>
      </p:nvGrpSpPr>
      <p:grpSpPr>
        <a:xfrm>
          <a:off x="0" y="0"/>
          <a:ext cx="0" cy="0"/>
          <a:chOff x="0" y="0"/>
          <a:chExt cx="0" cy="0"/>
        </a:xfrm>
      </p:grpSpPr>
      <p:sp>
        <p:nvSpPr>
          <p:cNvPr id="670" name="Google Shape;670;p30"/>
          <p:cNvSpPr/>
          <p:nvPr/>
        </p:nvSpPr>
        <p:spPr>
          <a:xfrm>
            <a:off x="0" y="0"/>
            <a:ext cx="12192000" cy="6858000"/>
          </a:xfrm>
          <a:prstGeom prst="roundRect">
            <a:avLst>
              <a:gd name="adj" fmla="val 10000"/>
            </a:avLst>
          </a:prstGeom>
          <a:solidFill>
            <a:srgbClr val="11111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671" name="Google Shape;671;p30"/>
          <p:cNvPicPr preferRelativeResize="0"/>
          <p:nvPr/>
        </p:nvPicPr>
        <p:blipFill rotWithShape="1">
          <a:blip r:embed="rId3">
            <a:alphaModFix/>
          </a:blip>
          <a:srcRect/>
          <a:stretch/>
        </p:blipFill>
        <p:spPr>
          <a:xfrm>
            <a:off x="12392000" y="0"/>
            <a:ext cx="3467100" cy="979407"/>
          </a:xfrm>
          <a:prstGeom prst="rect">
            <a:avLst/>
          </a:prstGeom>
          <a:noFill/>
          <a:ln>
            <a:noFill/>
          </a:ln>
        </p:spPr>
      </p:pic>
      <p:sp>
        <p:nvSpPr>
          <p:cNvPr id="672" name="Google Shape;672;p30"/>
          <p:cNvSpPr/>
          <p:nvPr/>
        </p:nvSpPr>
        <p:spPr>
          <a:xfrm>
            <a:off x="533400" y="700000"/>
            <a:ext cx="5000000" cy="2800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342"/>
              <a:buFont typeface="Arial"/>
              <a:buNone/>
            </a:pPr>
            <a:r>
              <a:rPr lang="es-AR" sz="1342" b="1" i="0" u="none" strike="noStrike" cap="none">
                <a:solidFill>
                  <a:srgbClr val="3D8DFF"/>
                </a:solidFill>
                <a:latin typeface="Arial"/>
                <a:ea typeface="Arial"/>
                <a:cs typeface="Arial"/>
                <a:sym typeface="Arial"/>
              </a:rPr>
              <a:t>MÓDULO 4 · CIERRE</a:t>
            </a:r>
            <a:endParaRPr sz="1400" b="0" i="0" u="none" strike="noStrike" cap="none">
              <a:solidFill>
                <a:srgbClr val="000000"/>
              </a:solidFill>
              <a:latin typeface="Arial"/>
              <a:ea typeface="Arial"/>
              <a:cs typeface="Arial"/>
              <a:sym typeface="Arial"/>
            </a:endParaRPr>
          </a:p>
        </p:txBody>
      </p:sp>
      <p:sp>
        <p:nvSpPr>
          <p:cNvPr id="673" name="Google Shape;673;p30"/>
          <p:cNvSpPr/>
          <p:nvPr/>
        </p:nvSpPr>
        <p:spPr>
          <a:xfrm>
            <a:off x="533400" y="1100000"/>
            <a:ext cx="9000000" cy="9000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4400"/>
              <a:buFont typeface="Arial"/>
              <a:buNone/>
            </a:pPr>
            <a:r>
              <a:rPr lang="es-AR" sz="4400" b="1" i="0" u="none" strike="noStrike" cap="none">
                <a:solidFill>
                  <a:srgbClr val="FFFFFF"/>
                </a:solidFill>
                <a:latin typeface="Arial"/>
                <a:ea typeface="Arial"/>
                <a:cs typeface="Arial"/>
                <a:sym typeface="Arial"/>
              </a:rPr>
              <a:t>Ordenar para crecer</a:t>
            </a:r>
            <a:endParaRPr sz="1400" b="0" i="0" u="none" strike="noStrike" cap="none">
              <a:solidFill>
                <a:srgbClr val="000000"/>
              </a:solidFill>
              <a:latin typeface="Arial"/>
              <a:ea typeface="Arial"/>
              <a:cs typeface="Arial"/>
              <a:sym typeface="Arial"/>
            </a:endParaRPr>
          </a:p>
        </p:txBody>
      </p:sp>
      <p:sp>
        <p:nvSpPr>
          <p:cNvPr id="674" name="Google Shape;674;p30"/>
          <p:cNvSpPr/>
          <p:nvPr/>
        </p:nvSpPr>
        <p:spPr>
          <a:xfrm>
            <a:off x="533400" y="4500000"/>
            <a:ext cx="11125200" cy="19050"/>
          </a:xfrm>
          <a:prstGeom prst="rect">
            <a:avLst/>
          </a:prstGeom>
          <a:solidFill>
            <a:srgbClr val="2A2A2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5" name="Google Shape;675;p30"/>
          <p:cNvSpPr/>
          <p:nvPr/>
        </p:nvSpPr>
        <p:spPr>
          <a:xfrm>
            <a:off x="533400" y="2200000"/>
            <a:ext cx="7200000" cy="700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2200"/>
              <a:buFont typeface="Arial"/>
              <a:buNone/>
            </a:pPr>
            <a:r>
              <a:rPr lang="es-AR" sz="2200" b="0" i="0" u="none" strike="noStrike" cap="none">
                <a:solidFill>
                  <a:srgbClr val="D5D7DA"/>
                </a:solidFill>
                <a:latin typeface="Arial"/>
                <a:ea typeface="Arial"/>
                <a:cs typeface="Arial"/>
                <a:sym typeface="Arial"/>
              </a:rPr>
              <a:t>Una forma clara de trabajar permite cumplir mejor hoy y elegir con más criterio cómo crecer mañana.</a:t>
            </a:r>
            <a:br>
              <a:rPr lang="es-AR" sz="1600" b="0" i="0" u="none" strike="noStrike" cap="none">
                <a:solidFill>
                  <a:srgbClr val="5F6670"/>
                </a:solidFill>
                <a:latin typeface="Arial"/>
                <a:ea typeface="Arial"/>
                <a:cs typeface="Arial"/>
                <a:sym typeface="Arial"/>
              </a:rPr>
            </a:br>
            <a:endParaRPr sz="1600" b="0" i="0" u="none" strike="noStrike" cap="none">
              <a:solidFill>
                <a:srgbClr val="5F667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1600" b="0" i="0" u="none" strike="noStrike" cap="none">
              <a:solidFill>
                <a:srgbClr val="5F6670"/>
              </a:solidFill>
              <a:latin typeface="Arial"/>
              <a:ea typeface="Arial"/>
              <a:cs typeface="Arial"/>
              <a:sym typeface="Arial"/>
            </a:endParaRPr>
          </a:p>
        </p:txBody>
      </p:sp>
      <p:sp>
        <p:nvSpPr>
          <p:cNvPr id="676" name="Google Shape;676;p30"/>
          <p:cNvSpPr/>
          <p:nvPr/>
        </p:nvSpPr>
        <p:spPr>
          <a:xfrm>
            <a:off x="533400" y="4800000"/>
            <a:ext cx="9000000" cy="4000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000000"/>
              </a:buClr>
              <a:buSzPts val="1717"/>
              <a:buFont typeface="Arial"/>
              <a:buNone/>
            </a:pPr>
            <a:r>
              <a:rPr lang="es-AR" sz="1717" b="0" i="0" u="none" strike="noStrike" cap="none">
                <a:solidFill>
                  <a:srgbClr val="D5D7DA"/>
                </a:solidFill>
                <a:latin typeface="Arial"/>
                <a:ea typeface="Arial"/>
                <a:cs typeface="Arial"/>
                <a:sym typeface="Arial"/>
              </a:rPr>
              <a:t>Próximo · Módulo 5: Tecnología con propósito</a:t>
            </a:r>
            <a:endParaRPr sz="1216" b="1" i="0" u="none" strike="noStrike" cap="none">
              <a:solidFill>
                <a:srgbClr val="9A22EF"/>
              </a:solidFill>
              <a:latin typeface="Arial"/>
              <a:ea typeface="Arial"/>
              <a:cs typeface="Arial"/>
              <a:sym typeface="Arial"/>
            </a:endParaRPr>
          </a:p>
        </p:txBody>
      </p:sp>
      <p:sp>
        <p:nvSpPr>
          <p:cNvPr id="677" name="Google Shape;677;p30"/>
          <p:cNvSpPr/>
          <p:nvPr/>
        </p:nvSpPr>
        <p:spPr>
          <a:xfrm>
            <a:off x="533400" y="3200000"/>
            <a:ext cx="7200000" cy="700000"/>
          </a:xfrm>
          <a:prstGeom prst="roundRect">
            <a:avLst>
              <a:gd name="adj" fmla="val 20000"/>
            </a:avLst>
          </a:prstGeom>
          <a:solidFill>
            <a:srgbClr val="1C1C1C"/>
          </a:solidFill>
          <a:ln w="15875" cap="flat" cmpd="sng">
            <a:solidFill>
              <a:srgbClr val="2A2A2A"/>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es-AR" sz="1200" b="1" i="0" u="none" strike="noStrike" cap="none">
                <a:solidFill>
                  <a:srgbClr val="3D8DFF"/>
                </a:solidFill>
                <a:latin typeface="Arial"/>
                <a:ea typeface="Arial"/>
                <a:cs typeface="Arial"/>
                <a:sym typeface="Arial"/>
              </a:rPr>
              <a:t>RECURSOS   </a:t>
            </a:r>
            <a:r>
              <a:rPr lang="es-AR" sz="2000" b="0" i="0" u="none" strike="noStrike" cap="none">
                <a:solidFill>
                  <a:srgbClr val="FFFFFF"/>
                </a:solidFill>
                <a:latin typeface="Arial"/>
                <a:ea typeface="Arial"/>
                <a:cs typeface="Arial"/>
                <a:sym typeface="Arial"/>
              </a:rPr>
              <a:t>forvexingenieria.com.ar/recursos</a:t>
            </a:r>
            <a:endParaRPr sz="1400" b="0" i="0" u="none" strike="noStrike" cap="none">
              <a:solidFill>
                <a:srgbClr val="000000"/>
              </a:solidFill>
              <a:latin typeface="Arial"/>
              <a:ea typeface="Arial"/>
              <a:cs typeface="Arial"/>
              <a:sym typeface="Arial"/>
            </a:endParaRPr>
          </a:p>
        </p:txBody>
      </p:sp>
      <p:sp>
        <p:nvSpPr>
          <p:cNvPr id="678" name="Google Shape;678;p30"/>
          <p:cNvSpPr txBox="1"/>
          <p:nvPr/>
        </p:nvSpPr>
        <p:spPr>
          <a:xfrm>
            <a:off x="10287000" y="6200000"/>
            <a:ext cx="1500000" cy="27695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s-AR" sz="1200" b="0" i="0" u="none" strike="noStrike" cap="none">
                <a:solidFill>
                  <a:srgbClr val="8A9099"/>
                </a:solidFill>
                <a:latin typeface="Arial"/>
                <a:ea typeface="Arial"/>
                <a:cs typeface="Arial"/>
                <a:sym typeface="Arial"/>
              </a:rPr>
              <a:t>M4 · 30</a:t>
            </a:r>
            <a:endParaRPr sz="1400" b="0" i="0" u="none" strike="noStrike" cap="none">
              <a:solidFill>
                <a:srgbClr val="000000"/>
              </a:solidFill>
              <a:latin typeface="Arial"/>
              <a:ea typeface="Arial"/>
              <a:cs typeface="Arial"/>
              <a:sym typeface="Arial"/>
            </a:endParaRPr>
          </a:p>
        </p:txBody>
      </p:sp>
      <p:sp>
        <p:nvSpPr>
          <p:cNvPr id="679" name="Google Shape;679;p30"/>
          <p:cNvSpPr/>
          <p:nvPr/>
        </p:nvSpPr>
        <p:spPr>
          <a:xfrm>
            <a:off x="9043800" y="286400"/>
            <a:ext cx="2743200" cy="2743200"/>
          </a:xfrm>
          <a:prstGeom prst="roundRect">
            <a:avLst>
              <a:gd name="adj" fmla="val 10000"/>
            </a:avLst>
          </a:prstGeom>
          <a:solidFill>
            <a:srgbClr val="F1F1F1"/>
          </a:solidFill>
          <a:ln w="12700" cap="flat" cmpd="sng">
            <a:solidFill>
              <a:srgbClr val="D5D7DA"/>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80" name="Google Shape;680;p30"/>
          <p:cNvSpPr txBox="1"/>
          <p:nvPr/>
        </p:nvSpPr>
        <p:spPr>
          <a:xfrm>
            <a:off x="9043800" y="1292240"/>
            <a:ext cx="2743200" cy="73152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s-AR" sz="1400" b="0" i="0" u="none" strike="noStrike" cap="none">
                <a:solidFill>
                  <a:srgbClr val="5F6670"/>
                </a:solidFill>
                <a:latin typeface="Arial"/>
                <a:ea typeface="Arial"/>
                <a:cs typeface="Arial"/>
                <a:sym typeface="Arial"/>
              </a:rPr>
              <a:t>QR</a:t>
            </a:r>
            <a:br>
              <a:rPr lang="es-AR" sz="1400" b="0" i="0" u="none" strike="noStrike" cap="none">
                <a:solidFill>
                  <a:srgbClr val="5F6670"/>
                </a:solidFill>
                <a:latin typeface="Arial"/>
                <a:ea typeface="Arial"/>
                <a:cs typeface="Arial"/>
                <a:sym typeface="Arial"/>
              </a:rPr>
            </a:br>
            <a:r>
              <a:rPr lang="es-AR" sz="1400" b="0" i="0" u="none" strike="noStrike" cap="none">
                <a:solidFill>
                  <a:srgbClr val="5F6670"/>
                </a:solidFill>
                <a:latin typeface="Arial"/>
                <a:ea typeface="Arial"/>
                <a:cs typeface="Arial"/>
                <a:sym typeface="Arial"/>
              </a:rPr>
              <a:t>(próximamente)</a:t>
            </a:r>
            <a:endParaRPr/>
          </a:p>
        </p:txBody>
      </p:sp>
      <p:pic>
        <p:nvPicPr>
          <p:cNvPr id="681" name="Google Shape;681;p30" descr="preencoded.png"/>
          <p:cNvPicPr preferRelativeResize="0"/>
          <p:nvPr/>
        </p:nvPicPr>
        <p:blipFill rotWithShape="1">
          <a:blip r:embed="rId4">
            <a:alphaModFix/>
          </a:blip>
          <a:srcRect/>
          <a:stretch/>
        </p:blipFill>
        <p:spPr>
          <a:xfrm>
            <a:off x="6954975" y="5677739"/>
            <a:ext cx="2737701" cy="776949"/>
          </a:xfrm>
          <a:prstGeom prst="rect">
            <a:avLst/>
          </a:prstGeom>
          <a:noFill/>
          <a:ln>
            <a:noFill/>
          </a:ln>
        </p:spPr>
      </p:pic>
      <p:pic>
        <p:nvPicPr>
          <p:cNvPr id="682" name="Google Shape;682;p30"/>
          <p:cNvPicPr preferRelativeResize="0"/>
          <p:nvPr/>
        </p:nvPicPr>
        <p:blipFill rotWithShape="1">
          <a:blip r:embed="rId5">
            <a:alphaModFix/>
          </a:blip>
          <a:srcRect t="13489" r="38060" b="13051"/>
          <a:stretch/>
        </p:blipFill>
        <p:spPr>
          <a:xfrm>
            <a:off x="9692676" y="3109074"/>
            <a:ext cx="1445447" cy="457140"/>
          </a:xfrm>
          <a:prstGeom prst="rect">
            <a:avLst/>
          </a:prstGeom>
          <a:noFill/>
          <a:ln>
            <a:noFill/>
          </a:ln>
        </p:spPr>
      </p:pic>
      <p:sp>
        <p:nvSpPr>
          <p:cNvPr id="683" name="Google Shape;683;p30"/>
          <p:cNvSpPr/>
          <p:nvPr/>
        </p:nvSpPr>
        <p:spPr>
          <a:xfrm>
            <a:off x="9265267" y="3608820"/>
            <a:ext cx="2300263" cy="485775"/>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r>
              <a:rPr lang="es-AR" sz="1600" b="1" i="0" u="none" strike="noStrike" cap="none">
                <a:solidFill>
                  <a:schemeClr val="lt1"/>
                </a:solidFill>
                <a:latin typeface="Merriweather"/>
                <a:ea typeface="Merriweather"/>
                <a:cs typeface="Merriweather"/>
                <a:sym typeface="Merriweather"/>
              </a:rPr>
              <a:t>¡Sigamos en contacto!</a:t>
            </a:r>
            <a:endParaRPr sz="1600" b="1" i="0" u="none" strike="noStrike" cap="none">
              <a:solidFill>
                <a:schemeClr val="lt1"/>
              </a:solidFill>
              <a:latin typeface="Merriweather"/>
              <a:ea typeface="Merriweather"/>
              <a:cs typeface="Merriweather"/>
              <a:sym typeface="Merriweather"/>
            </a:endParaRPr>
          </a:p>
        </p:txBody>
      </p:sp>
    </p:spTree>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3596</Words>
  <Application>Microsoft Office PowerPoint</Application>
  <PresentationFormat>Panorámica</PresentationFormat>
  <Paragraphs>428</Paragraphs>
  <Slides>32</Slides>
  <Notes>32</Notes>
  <HiddenSlides>2</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32</vt:i4>
      </vt:variant>
    </vt:vector>
  </HeadingPairs>
  <TitlesOfParts>
    <vt:vector size="36" baseType="lpstr">
      <vt:lpstr>Calibri</vt:lpstr>
      <vt:lpstr>Arial</vt:lpstr>
      <vt:lpstr>Merriweather</vt:lpstr>
      <vt:lpstr>ChatGPT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Walnut Exporter</dc:creator>
  <cp:lastModifiedBy>Valentin Felizia</cp:lastModifiedBy>
  <cp:revision>1</cp:revision>
  <dcterms:created xsi:type="dcterms:W3CDTF">2026-09-16T22:49:02Z</dcterms:created>
  <dcterms:modified xsi:type="dcterms:W3CDTF">2026-09-22T18:07:43Z</dcterms:modified>
</cp:coreProperties>
</file>