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86" r:id="rId2"/>
    <p:sldId id="256" r:id="rId3"/>
    <p:sldId id="257" r:id="rId4"/>
    <p:sldId id="259" r:id="rId5"/>
    <p:sldId id="258" r:id="rId6"/>
    <p:sldId id="260" r:id="rId7"/>
    <p:sldId id="287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110" autoAdjust="0"/>
  </p:normalViewPr>
  <p:slideViewPr>
    <p:cSldViewPr snapToGrid="0">
      <p:cViewPr varScale="1">
        <p:scale>
          <a:sx n="92" d="100"/>
          <a:sy n="92" d="100"/>
        </p:scale>
        <p:origin x="12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f9d08b051c_0_1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571500"/>
            <a:ext cx="2743200" cy="1543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g3f9d08b051c_0_1115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</p:txBody>
      </p:sp>
      <p:sp>
        <p:nvSpPr>
          <p:cNvPr id="84" name="Google Shape;84;g3f9d08b051c_0_1115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/>
              <a:t>1</a:t>
            </a:fld>
            <a:endParaRPr sz="9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Presentar el módulo y enlazar con el encuentro de Martín.</a:t>
            </a:r>
          </a:p>
          <a:p>
            <a:endParaRPr/>
          </a:p>
          <a:p>
            <a:r>
              <a:t>• Mauro abre: retomar la tecnología aplicada a problemas reales y la idea de evitar herramientas por moda.</a:t>
            </a:r>
          </a:p>
          <a:p>
            <a:r>
              <a:t>• Presentar brevemente a Mauro y Valentín. Los agentes son una herramienta más dentro del abanico de soluciones.</a:t>
            </a:r>
          </a:p>
          <a:p>
            <a:r>
              <a:t>• Anticipar conceptos, una demo y una actividad sobre el negocio de cada participante. Pase a Valentín.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Separar la vida útil de una plataforma del valor que produjo.</a:t>
            </a:r>
          </a:p>
          <a:p>
            <a:endParaRPr/>
          </a:p>
          <a:p>
            <a:r>
              <a:t>• Retomar el comentario del encuentro anterior: que aparezca otra herramienta no vuelve inútil lo aprendido.</a:t>
            </a:r>
          </a:p>
          <a:p>
            <a:r>
              <a:t>• Ejemplo hipotético: bajar una tarea de una hora a diez minutos genera ahorro mientras se usa, aunque luego migremos.</a:t>
            </a:r>
          </a:p>
          <a:p>
            <a:r>
              <a:t>• Preguntar si alguna vez aprendieron una herramienta que después reemplazaron. Hoy buscamos criterios que duren.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Anclar el aprendizaje en una necesidad del negocio.</a:t>
            </a:r>
          </a:p>
          <a:p>
            <a:endParaRPr/>
          </a:p>
          <a:p>
            <a:r>
              <a:t>• Si una fórmula de Excel resuelve el problema, agregar IA puede hacerlo más caro, lento y menos predecible.</a:t>
            </a:r>
          </a:p>
          <a:p>
            <a:r>
              <a:t>• Preguntar dónde se pierde tiempo, dinero o calidad antes de elegir una plataforma.</a:t>
            </a:r>
          </a:p>
          <a:p>
            <a:r>
              <a:t>• Hablar de agentes hoy no significa que todas las personas de esta sala necesiten uno.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Reconocer los distintos niveles y acordar un punto de partida común.</a:t>
            </a:r>
          </a:p>
          <a:p>
            <a:endParaRPr/>
          </a:p>
          <a:p>
            <a:r>
              <a:t>• Levanten la mano quienes usan un chat de IA al menos una vez por semana.</a:t>
            </a:r>
          </a:p>
          <a:p>
            <a:r>
              <a:t>• Preguntar quién automatizó una tarea y quién configuró o construyó un agente.</a:t>
            </a:r>
          </a:p>
          <a:p>
            <a:r>
              <a:t>• No se asume experiencia técnica. Quienes ya construyeron agentes pueden concentrarse en criterios, límites y decisiones de diseño.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Establecer el modelo de una interacción que devuelve una respuesta.</a:t>
            </a:r>
          </a:p>
          <a:p>
            <a:endParaRPr/>
          </a:p>
          <a:p>
            <a:r>
              <a:t>• Le damos información a un modelo, pedimos una tarea y recibimos un resultado. LLM significa modelo de lenguaje.</a:t>
            </a:r>
          </a:p>
          <a:p>
            <a:r>
              <a:t>• Ejemplo: pasar la descripción de un producto y pedir una publicación para Instagram.</a:t>
            </a:r>
          </a:p>
          <a:p>
            <a:r>
              <a:t>• Este esquema es conceptual: un producto de chat también puede incorporar herramientas. La interfaz sola no define su arquitectura.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Establecer el modelo de una interacción que devuelve una respuesta.</a:t>
            </a:r>
          </a:p>
          <a:p>
            <a:endParaRPr/>
          </a:p>
          <a:p>
            <a:r>
              <a:t>• Le damos información a un modelo, pedimos una tarea y recibimos un resultado. LLM significa modelo de lenguaje.</a:t>
            </a:r>
          </a:p>
          <a:p>
            <a:r>
              <a:t>• Ejemplo: pasar la descripción de un producto y pedir una publicación para Instagram.</a:t>
            </a:r>
          </a:p>
          <a:p>
            <a:r>
              <a:t>• Este esquema es conceptual: un producto de chat también puede incorporar herramientas. La interfaz sola no define su arquitectura.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36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Hacer visible el ciclo de decisión, ejecución y observación.</a:t>
            </a:r>
          </a:p>
          <a:p>
            <a:endParaRPr/>
          </a:p>
          <a:p>
            <a:r>
              <a:t>• El sistema recibe un objetivo y el modelo puede elegir qué herramienta usar dentro de lo permitido.</a:t>
            </a:r>
          </a:p>
          <a:p>
            <a:r>
              <a:t>• El modelo pide una acción. La aplicación valida y ejecuta la herramienta, y devuelve el resultado.</a:t>
            </a:r>
          </a:p>
          <a:p>
            <a:r>
              <a:t>• Con ese resultado, el modelo decide si continúa, termina o deriva a una persona. No implica autonomía total.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Contrastar chat, automatización y agente sin una tabla densa.</a:t>
            </a:r>
          </a:p>
          <a:p>
            <a:endParaRPr/>
          </a:p>
          <a:p>
            <a:r>
              <a:t>• Chat: la persona lleva el intercambio. Automatización: diseñamos el recorrido. Agente: delegamos algunas decisiones.</a:t>
            </a:r>
          </a:p>
          <a:p>
            <a:r>
              <a:t>• Usar un mismo ejemplo de comercio: redactar una respuesta, registrar una consulta o decidir qué fuente consultar.</a:t>
            </a:r>
          </a:p>
          <a:p>
            <a:r>
              <a:t>• Son modelos para entender diferencias. No hay una frontera universal perfecta: pueden combinarse y hay grados de autonomía.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Definir un resultado acotado y observable.</a:t>
            </a:r>
          </a:p>
          <a:p>
            <a:endParaRPr/>
          </a:p>
          <a:p>
            <a:r>
              <a:t>• “Ayudar con ventas” es demasiado vago. “Preparar una propuesta con alternativas y datos faltantes” permite evaluar el resultado.</a:t>
            </a:r>
          </a:p>
          <a:p>
            <a:r>
              <a:t>• Definir cómo reconocer el éxito y cuándo debe detenerse.</a:t>
            </a:r>
          </a:p>
          <a:p>
            <a:r>
              <a:t>• Mantener este ejemplo como hilo conceptual, sin asumir que sea el workflow definitivo de la demo.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Distinguir la información de la tarea del conocimiento general del modelo.</a:t>
            </a:r>
          </a:p>
          <a:p>
            <a:endParaRPr/>
          </a:p>
          <a:p>
            <a:r>
              <a:t>• El contexto puede incluir el mensaje, documentos, datos del cliente y resultados de herramientas.</a:t>
            </a:r>
          </a:p>
          <a:p>
            <a:r>
              <a:t>• Aportar contexto no es entrenar el modelo. RAG recupera información relevante y la incorpora para esa tarea.</a:t>
            </a:r>
          </a:p>
          <a:p>
            <a:r>
              <a:t>• Más información no siempre ayuda. Importan la vigencia y las fuentes. La memoria depende de qué guarda y reutiliza la aplicación.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Convertir los criterios del negocio en reglas de trabajo.</a:t>
            </a:r>
          </a:p>
          <a:p>
            <a:endParaRPr/>
          </a:p>
          <a:p>
            <a:r>
              <a:t>• Expresar prioridades, tono, criterios de decisión y cómo resolver excepciones.</a:t>
            </a:r>
          </a:p>
          <a:p>
            <a:r>
              <a:t>• Ejemplo: usar sólo datos obtenidos de fuentes conectadas y marcar lo que requiera verificación.</a:t>
            </a:r>
          </a:p>
          <a:p>
            <a:r>
              <a:t>• Un prompt bien escrito ayuda, pero las reglas críticas también necesitan controles en el sistema.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Mostrar cómo el sistema pasa de producir texto a operar con otras fuentes.</a:t>
            </a:r>
          </a:p>
          <a:p>
            <a:endParaRPr/>
          </a:p>
          <a:p>
            <a:r>
              <a:t>• Una tool es una capacidad externa concreta: consultar stock, calcular un total o preparar un documento.</a:t>
            </a:r>
          </a:p>
          <a:p>
            <a:r>
              <a:t>• El modelo elige la herramienta y sus parámetros. La aplicación valida, ejecuta y devuelve el resultado.</a:t>
            </a:r>
          </a:p>
          <a:p>
            <a:r>
              <a:t>• Los cálculos exactos y validaciones claras conviene resolverlos con funciones o reglas, aunque el modelo interprete la solicitud.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Incluir los permisos en el diseño desde el inicio.</a:t>
            </a:r>
          </a:p>
          <a:p>
            <a:endParaRPr/>
          </a:p>
          <a:p>
            <a:r>
              <a:t>• Separar la capacidad de preparar una propuesta del permiso para enviarla a un cliente.</a:t>
            </a:r>
          </a:p>
          <a:p>
            <a:r>
              <a:t>• El control más fuerte es no ofrecer la herramienta prohibida o exigir aprobación a nivel del sistema.</a:t>
            </a:r>
          </a:p>
          <a:p>
            <a:r>
              <a:t>• Definir cuándo debe detenerse o escalar. No depender únicamente de una frase en las instrucciones.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Explicar el costo de delegar decisiones al modelo.</a:t>
            </a:r>
          </a:p>
          <a:p>
            <a:endParaRPr/>
          </a:p>
          <a:p>
            <a:r>
              <a:t>• La autonomía aporta flexibilidad ante entradas y caminos variables, pero hace menos predecible el comportamiento.</a:t>
            </a:r>
          </a:p>
          <a:p>
            <a:r>
              <a:t>• También puede sumar costo, tiempo de respuesta y oportunidades de error.</a:t>
            </a:r>
          </a:p>
          <a:p>
            <a:r>
              <a:t>• Autonomía no equivale a inteligencia ni calidad. Diseñar sólo la que aporta valor y poder observar sus pasos.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Practicar la elección de una solución según la tarea.</a:t>
            </a:r>
          </a:p>
          <a:p>
            <a:endParaRPr/>
          </a:p>
          <a:p>
            <a:r>
              <a:t>• Consultar a la sala: copiar ventas a una planilla todos los días a las seis. Probablemente alcance una automatización.</a:t>
            </a:r>
          </a:p>
          <a:p>
            <a:r>
              <a:t>• Sumar IVA a cien precios: una fórmula o función exacta.</a:t>
            </a:r>
          </a:p>
          <a:p>
            <a:r>
              <a:t>• Interpretar pedidos distintos, consultar fuentes y decidir los siguientes pasos: posible candidato, si el resultado se puede verificar.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Legitimar soluciones de menor complejidad.</a:t>
            </a:r>
          </a:p>
          <a:p>
            <a:endParaRPr/>
          </a:p>
          <a:p>
            <a:r>
              <a:t>• Si una regla alcanza, suele ser la mejor opción.</a:t>
            </a:r>
          </a:p>
          <a:p>
            <a:r>
              <a:t>• Un proceso caótico o datos desordenados pueden necesitar orden antes de cualquier automatización.</a:t>
            </a:r>
          </a:p>
          <a:p>
            <a:r>
              <a:t>• El volumen y el valor esperado deben justificar la complejidad. No ganamos puntos por sumar tecnología.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Presentar alternativas y justificar la elección didáctica de n8n.</a:t>
            </a:r>
          </a:p>
          <a:p>
            <a:endParaRPr/>
          </a:p>
          <a:p>
            <a:r>
              <a:t>• n8n y Make permiten construir flujos visuales. Copilot Studio puede encajar en organizaciones que trabajan con el ecosistema Microsoft.</a:t>
            </a:r>
          </a:p>
          <a:p>
            <a:r>
              <a:t>• Código y APIs permiten implementar piezas e integraciones específicas. Las alternativas se pueden combinar.</a:t>
            </a:r>
          </a:p>
          <a:p>
            <a:r>
              <a:t>• Hoy elegimos n8n porque hace visibles las piezas. La plataforma no define qué es un agente ni esta lista es un ranking.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  <a:p>
            <a:r>
              <a:t>Fuentes externas:</a:t>
            </a:r>
          </a:p>
          <a:p>
            <a:r>
              <a:t>https://n8n.io/ai/</a:t>
            </a:r>
          </a:p>
          <a:p>
            <a:r>
              <a:t>https://learn.microsoft.com/en-us/microsoft-copilot-studio/fundamentals-what-is-copilot-studio</a:t>
            </a:r>
          </a:p>
          <a:p>
            <a:r>
              <a:t>https://www.make.com/en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Pasar de la arquitectura conceptual a una demo breve y comprensible.</a:t>
            </a:r>
          </a:p>
          <a:p>
            <a:endParaRPr/>
          </a:p>
          <a:p>
            <a:r>
              <a:t>• Antes de abrir n8n, explicar el problema de negocio y el resultado esperado. La demo usa una o dos herramientas.</a:t>
            </a:r>
          </a:p>
          <a:p>
            <a:r>
              <a:t>• Ubicar entrada, modelo, instrucciones y herramientas. Ejecutar un caso normal y señalar la decisión de consultar una fuente.</a:t>
            </a:r>
          </a:p>
          <a:p>
            <a:r>
              <a:t>• Mostrar el resultado y conectarlo con las cinco piezas. No hacer un tutorial de clics.</a:t>
            </a:r>
          </a:p>
          <a:p>
            <a:r>
              <a:t>• Reservar unos 20 minutos. Si falla la conexión, recorrer el diagrama de la slide 7 y narrar los pasos con el caso preparado.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Mostrar la intervención humana como una decisión de diseño.</a:t>
            </a:r>
          </a:p>
          <a:p>
            <a:endParaRPr/>
          </a:p>
          <a:p>
            <a:r>
              <a:t>• Después del caso normal, pedir deliberadamente: “Perfecto, enviáselo directamente al cliente”.</a:t>
            </a:r>
          </a:p>
          <a:p>
            <a:r>
              <a:t>• Si no tiene permiso para enviar, detenerse es el comportamiento esperado.</a:t>
            </a:r>
          </a:p>
          <a:p>
            <a:r>
              <a:t>• Human-in-the-loop: el agente prepara, una persona revisa y autoriza, y recién entonces el sistema ejecuta si existe esa capacidad.</a:t>
            </a:r>
          </a:p>
          <a:p>
            <a:r>
              <a:t>• Probar también datos faltantes, errores de herramientas y acciones no autorizadas. Una demo exitosa no prueba consistencia.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Reconocer las cinco piezas en lo que acaba de ocurrir.</a:t>
            </a:r>
          </a:p>
          <a:p>
            <a:endParaRPr/>
          </a:p>
          <a:p>
            <a:r>
              <a:t>• Pedir a la sala que identifique el objetivo, el contexto y las instrucciones de la demo.</a:t>
            </a:r>
          </a:p>
          <a:p>
            <a:r>
              <a:t>• Ubicar qué herramienta se ejecutó y qué límite detuvo una acción.</a:t>
            </a:r>
          </a:p>
          <a:p>
            <a:r>
              <a:t>• El modelo es una pieza dentro del software que diseñamos. Para operar hacen falta permisos, pruebas y registro de lo ocurrido.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Mostrar por qué una implementación real puede necesitar una aplicación alrededor del modelo.</a:t>
            </a:r>
          </a:p>
          <a:p>
            <a:endParaRPr/>
          </a:p>
          <a:p>
            <a:r>
              <a:t>• FORVEX desarrolló un hub orientado a Higiene y Seguridad. La captura corresponde a la pantalla del agente disponible en el proyecto.</a:t>
            </a:r>
          </a:p>
          <a:p>
            <a:r>
              <a:t>• La necesidad reúne consultas, documentación y tareas operativas en un mismo espacio. No abrir una segunda demo.</a:t>
            </a:r>
          </a:p>
          <a:p>
            <a:r>
              <a:t>• El salto a una solución real requiere diseñar software alrededor del modelo, además de instrucciones.</a:t>
            </a:r>
          </a:p>
          <a:p>
            <a:r>
              <a:t>• Presentar el caso como ejemplo de arquitectura en desarrollo, sin prometer que todas las capacidades están implementadas o validadas.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Elegir implementación sin presentar código propio como una categoría superior.</a:t>
            </a:r>
          </a:p>
          <a:p>
            <a:endParaRPr/>
          </a:p>
          <a:p>
            <a:r>
              <a:t>• Un problema simple puede encajar en low-code. Uno particular puede resolverse combinando plataforma y código.</a:t>
            </a:r>
          </a:p>
          <a:p>
            <a:r>
              <a:t>• Un proceso crítico o muy específico puede justificar desarrollo a medida, pero eso no lo vuelve automáticamente más seguro ni mejor.</a:t>
            </a:r>
          </a:p>
          <a:p>
            <a:r>
              <a:t>• Comparar integración, control, tiempo de construcción, pruebas, mantenimiento y operación. Software propio también cuesta sostenerlo.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Trasladar los conceptos a una tarea real del público.</a:t>
            </a:r>
          </a:p>
          <a:p>
            <a:endParaRPr/>
          </a:p>
          <a:p>
            <a:r>
              <a:t>• Elegir una tarea repetitiva, lenta, costosa o molesta de su actividad. Todavía no elegir una plataforma.</a:t>
            </a:r>
          </a:p>
          <a:p>
            <a:r>
              <a:t>• Reservar doce minutos para completar las preguntas de las dos siguientes slides, en papel o con el canvas.</a:t>
            </a:r>
          </a:p>
          <a:p>
            <a:r>
              <a:t>• El resultado puede ser una automatización simple o una mejora del proceso. No es obligatorio diseñar un agente.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Definir necesidad, resultado, información y herramientas.</a:t>
            </a:r>
          </a:p>
          <a:p>
            <a:endParaRPr/>
          </a:p>
          <a:p>
            <a:r>
              <a:t>• Describir una tarea concreta y qué parte consume tiempo o genera errores.</a:t>
            </a:r>
          </a:p>
          <a:p>
            <a:r>
              <a:t>• Expresar el resultado esperado y cómo se reconocerá que quedó bien.</a:t>
            </a:r>
          </a:p>
          <a:p>
            <a:r>
              <a:t>• Anotar dónde vive la información y qué sistemas o herramientas debería consultar o usar.</a:t>
            </a:r>
          </a:p>
          <a:p>
            <a:r>
              <a:t>• Dedicar unos seis minutos. Mantener las respuestas breves y específicas.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Definir qué delegar y qué conservar bajo control humano.</a:t>
            </a:r>
          </a:p>
          <a:p>
            <a:endParaRPr/>
          </a:p>
          <a:p>
            <a:r>
              <a:t>• Separar acciones que podría hacer solo de las que necesitan revisión o autorización.</a:t>
            </a:r>
          </a:p>
          <a:p>
            <a:r>
              <a:t>• Preguntar qué pasa si faltan datos o falla una herramienta. Decidir cómo se detiene o deriva.</a:t>
            </a:r>
          </a:p>
          <a:p>
            <a:r>
              <a:t>• Volver a la pregunta: ¿realmente necesito un agente o alcanza una regla o una automatización?</a:t>
            </a:r>
          </a:p>
          <a:p>
            <a:r>
              <a:t>• Dedicar los seis minutos restantes. El canvas reúne las preguntas de ambas slides.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Objetivo</a:t>
            </a:r>
            <a:r>
              <a:rPr dirty="0"/>
              <a:t>: </a:t>
            </a:r>
            <a:r>
              <a:rPr dirty="0" err="1"/>
              <a:t>Analizar</a:t>
            </a:r>
            <a:r>
              <a:rPr dirty="0"/>
              <a:t> </a:t>
            </a:r>
            <a:r>
              <a:rPr dirty="0" err="1"/>
              <a:t>casos</a:t>
            </a:r>
            <a:r>
              <a:rPr dirty="0"/>
              <a:t> del </a:t>
            </a:r>
            <a:r>
              <a:rPr dirty="0" err="1"/>
              <a:t>público</a:t>
            </a:r>
            <a:r>
              <a:rPr dirty="0"/>
              <a:t> sin </a:t>
            </a:r>
            <a:r>
              <a:rPr dirty="0" err="1"/>
              <a:t>saltar</a:t>
            </a:r>
            <a:r>
              <a:rPr dirty="0"/>
              <a:t> a la </a:t>
            </a:r>
            <a:r>
              <a:rPr dirty="0" err="1"/>
              <a:t>tecnología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• </a:t>
            </a:r>
            <a:r>
              <a:rPr dirty="0" err="1"/>
              <a:t>Elegir</a:t>
            </a:r>
            <a:r>
              <a:rPr dirty="0"/>
              <a:t> dos o </a:t>
            </a:r>
            <a:r>
              <a:rPr dirty="0" err="1"/>
              <a:t>tres</a:t>
            </a:r>
            <a:r>
              <a:rPr dirty="0"/>
              <a:t> </a:t>
            </a:r>
            <a:r>
              <a:rPr dirty="0" err="1"/>
              <a:t>voluntarios</a:t>
            </a:r>
            <a:r>
              <a:rPr dirty="0"/>
              <a:t> y </a:t>
            </a:r>
            <a:r>
              <a:rPr dirty="0" err="1"/>
              <a:t>reservar</a:t>
            </a:r>
            <a:r>
              <a:rPr dirty="0"/>
              <a:t> </a:t>
            </a:r>
            <a:r>
              <a:rPr dirty="0" err="1"/>
              <a:t>unos</a:t>
            </a:r>
            <a:r>
              <a:rPr dirty="0"/>
              <a:t> </a:t>
            </a:r>
            <a:r>
              <a:rPr dirty="0" err="1"/>
              <a:t>siete</a:t>
            </a:r>
            <a:r>
              <a:rPr dirty="0"/>
              <a:t> </a:t>
            </a:r>
            <a:r>
              <a:rPr dirty="0" err="1"/>
              <a:t>minutos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dirty="0" err="1"/>
              <a:t>Preguntar</a:t>
            </a:r>
            <a:r>
              <a:rPr dirty="0"/>
              <a:t> </a:t>
            </a:r>
            <a:r>
              <a:rPr dirty="0" err="1"/>
              <a:t>qué</a:t>
            </a:r>
            <a:r>
              <a:rPr dirty="0"/>
              <a:t> paso </a:t>
            </a:r>
            <a:r>
              <a:rPr dirty="0" err="1"/>
              <a:t>exacto</a:t>
            </a:r>
            <a:r>
              <a:rPr dirty="0"/>
              <a:t> consume </a:t>
            </a:r>
            <a:r>
              <a:rPr dirty="0" err="1"/>
              <a:t>tiempo</a:t>
            </a:r>
            <a:r>
              <a:rPr dirty="0"/>
              <a:t>, </a:t>
            </a:r>
            <a:r>
              <a:rPr dirty="0" err="1"/>
              <a:t>dónde</a:t>
            </a:r>
            <a:r>
              <a:rPr dirty="0"/>
              <a:t> </a:t>
            </a:r>
            <a:r>
              <a:rPr dirty="0" err="1"/>
              <a:t>está</a:t>
            </a:r>
            <a:r>
              <a:rPr dirty="0"/>
              <a:t> la </a:t>
            </a:r>
            <a:r>
              <a:rPr dirty="0" err="1"/>
              <a:t>información</a:t>
            </a:r>
            <a:r>
              <a:rPr dirty="0"/>
              <a:t> y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el</a:t>
            </a:r>
            <a:r>
              <a:rPr dirty="0"/>
              <a:t> </a:t>
            </a:r>
            <a:r>
              <a:rPr dirty="0" err="1"/>
              <a:t>camino</a:t>
            </a:r>
            <a:r>
              <a:rPr dirty="0"/>
              <a:t> cambia </a:t>
            </a:r>
            <a:r>
              <a:rPr dirty="0" err="1"/>
              <a:t>según</a:t>
            </a:r>
            <a:r>
              <a:rPr dirty="0"/>
              <a:t> </a:t>
            </a:r>
            <a:r>
              <a:rPr dirty="0" err="1"/>
              <a:t>el</a:t>
            </a:r>
            <a:r>
              <a:rPr dirty="0"/>
              <a:t> </a:t>
            </a:r>
            <a:r>
              <a:rPr dirty="0" err="1"/>
              <a:t>caso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dirty="0" err="1"/>
              <a:t>Identificar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decisión</a:t>
            </a:r>
            <a:r>
              <a:rPr dirty="0"/>
              <a:t> que </a:t>
            </a:r>
            <a:r>
              <a:rPr dirty="0" err="1"/>
              <a:t>requiera</a:t>
            </a:r>
            <a:r>
              <a:rPr dirty="0"/>
              <a:t> </a:t>
            </a:r>
            <a:r>
              <a:rPr dirty="0" err="1"/>
              <a:t>interpretación</a:t>
            </a:r>
            <a:r>
              <a:rPr dirty="0"/>
              <a:t> y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acción</a:t>
            </a:r>
            <a:r>
              <a:rPr dirty="0"/>
              <a:t> que </a:t>
            </a:r>
            <a:r>
              <a:rPr dirty="0" err="1"/>
              <a:t>jamás</a:t>
            </a:r>
            <a:r>
              <a:rPr dirty="0"/>
              <a:t> </a:t>
            </a:r>
            <a:r>
              <a:rPr dirty="0" err="1"/>
              <a:t>debería</a:t>
            </a:r>
            <a:r>
              <a:rPr dirty="0"/>
              <a:t> </a:t>
            </a:r>
            <a:r>
              <a:rPr dirty="0" err="1"/>
              <a:t>ejecutarse</a:t>
            </a:r>
            <a:r>
              <a:rPr dirty="0"/>
              <a:t> sin </a:t>
            </a:r>
            <a:r>
              <a:rPr dirty="0" err="1"/>
              <a:t>aprobación</a:t>
            </a:r>
            <a:r>
              <a:rPr dirty="0"/>
              <a:t>.</a:t>
            </a:r>
          </a:p>
          <a:p>
            <a:r>
              <a:rPr dirty="0"/>
              <a:t>• Si con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solución</a:t>
            </a:r>
            <a:r>
              <a:rPr dirty="0"/>
              <a:t> simple </a:t>
            </a:r>
            <a:r>
              <a:rPr dirty="0" err="1"/>
              <a:t>alcanza</a:t>
            </a:r>
            <a:r>
              <a:rPr dirty="0"/>
              <a:t>, </a:t>
            </a:r>
            <a:r>
              <a:rPr dirty="0" err="1"/>
              <a:t>explicitarlo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un </a:t>
            </a:r>
            <a:r>
              <a:rPr dirty="0" err="1"/>
              <a:t>buen</a:t>
            </a:r>
            <a:r>
              <a:rPr dirty="0"/>
              <a:t> </a:t>
            </a:r>
            <a:r>
              <a:rPr dirty="0" err="1"/>
              <a:t>resultado</a:t>
            </a:r>
            <a:r>
              <a:rPr dirty="0"/>
              <a:t> del </a:t>
            </a:r>
            <a:r>
              <a:rPr dirty="0" err="1"/>
              <a:t>diagnóstico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Fuente principal: Guion_Modulo_2_Agentes_IA_v0.2.docx. </a:t>
            </a:r>
            <a:r>
              <a:rPr dirty="0" err="1"/>
              <a:t>Ampliación</a:t>
            </a:r>
            <a:r>
              <a:rPr dirty="0"/>
              <a:t>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Objetivo</a:t>
            </a:r>
            <a:r>
              <a:rPr dirty="0"/>
              <a:t>: </a:t>
            </a:r>
            <a:r>
              <a:rPr dirty="0" err="1"/>
              <a:t>Dejar</a:t>
            </a:r>
            <a:r>
              <a:rPr dirty="0"/>
              <a:t> un </a:t>
            </a:r>
            <a:r>
              <a:rPr dirty="0" err="1"/>
              <a:t>método</a:t>
            </a:r>
            <a:r>
              <a:rPr dirty="0"/>
              <a:t> de </a:t>
            </a:r>
            <a:r>
              <a:rPr dirty="0" err="1"/>
              <a:t>decisión</a:t>
            </a:r>
            <a:r>
              <a:rPr dirty="0"/>
              <a:t> y </a:t>
            </a:r>
            <a:r>
              <a:rPr dirty="0" err="1"/>
              <a:t>una</a:t>
            </a:r>
            <a:r>
              <a:rPr dirty="0"/>
              <a:t> forma de </a:t>
            </a:r>
            <a:r>
              <a:rPr dirty="0" err="1"/>
              <a:t>medir</a:t>
            </a:r>
            <a:r>
              <a:rPr dirty="0"/>
              <a:t> valor.</a:t>
            </a:r>
          </a:p>
          <a:p>
            <a:endParaRPr dirty="0"/>
          </a:p>
          <a:p>
            <a:r>
              <a:rPr dirty="0"/>
              <a:t>• </a:t>
            </a:r>
            <a:r>
              <a:rPr dirty="0" err="1"/>
              <a:t>Identificar</a:t>
            </a:r>
            <a:r>
              <a:rPr dirty="0"/>
              <a:t> </a:t>
            </a:r>
            <a:r>
              <a:rPr dirty="0" err="1"/>
              <a:t>el</a:t>
            </a:r>
            <a:r>
              <a:rPr dirty="0"/>
              <a:t> </a:t>
            </a:r>
            <a:r>
              <a:rPr dirty="0" err="1"/>
              <a:t>problema</a:t>
            </a:r>
            <a:r>
              <a:rPr dirty="0"/>
              <a:t> antes de </a:t>
            </a:r>
            <a:r>
              <a:rPr dirty="0" err="1"/>
              <a:t>elegir</a:t>
            </a:r>
            <a:r>
              <a:rPr dirty="0"/>
              <a:t> la </a:t>
            </a:r>
            <a:r>
              <a:rPr dirty="0" err="1"/>
              <a:t>herramienta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dirty="0" err="1"/>
              <a:t>Medir</a:t>
            </a:r>
            <a:r>
              <a:rPr dirty="0"/>
              <a:t> antes y </a:t>
            </a:r>
            <a:r>
              <a:rPr dirty="0" err="1"/>
              <a:t>después</a:t>
            </a:r>
            <a:r>
              <a:rPr dirty="0"/>
              <a:t>: </a:t>
            </a:r>
            <a:r>
              <a:rPr dirty="0" err="1"/>
              <a:t>tiempo</a:t>
            </a:r>
            <a:r>
              <a:rPr dirty="0"/>
              <a:t>, </a:t>
            </a:r>
            <a:r>
              <a:rPr dirty="0" err="1"/>
              <a:t>errores</a:t>
            </a:r>
            <a:r>
              <a:rPr dirty="0"/>
              <a:t>, </a:t>
            </a:r>
            <a:r>
              <a:rPr dirty="0" err="1"/>
              <a:t>costo</a:t>
            </a:r>
            <a:r>
              <a:rPr dirty="0"/>
              <a:t> o </a:t>
            </a:r>
            <a:r>
              <a:rPr dirty="0" err="1"/>
              <a:t>trabajo</a:t>
            </a:r>
            <a:r>
              <a:rPr dirty="0"/>
              <a:t> </a:t>
            </a:r>
            <a:r>
              <a:rPr dirty="0" err="1"/>
              <a:t>humano</a:t>
            </a:r>
            <a:r>
              <a:rPr dirty="0"/>
              <a:t> que </a:t>
            </a:r>
            <a:r>
              <a:rPr dirty="0" err="1"/>
              <a:t>queda</a:t>
            </a:r>
            <a:r>
              <a:rPr dirty="0"/>
              <a:t> </a:t>
            </a:r>
            <a:r>
              <a:rPr dirty="0" err="1"/>
              <a:t>pendiente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dirty="0" err="1"/>
              <a:t>Empezar</a:t>
            </a:r>
            <a:r>
              <a:rPr dirty="0"/>
              <a:t> con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tarea</a:t>
            </a:r>
            <a:r>
              <a:rPr dirty="0"/>
              <a:t> </a:t>
            </a:r>
            <a:r>
              <a:rPr dirty="0" err="1"/>
              <a:t>concreta</a:t>
            </a:r>
            <a:r>
              <a:rPr dirty="0"/>
              <a:t> y </a:t>
            </a:r>
            <a:r>
              <a:rPr dirty="0" err="1"/>
              <a:t>ampliar</a:t>
            </a:r>
            <a:r>
              <a:rPr dirty="0"/>
              <a:t> </a:t>
            </a:r>
            <a:r>
              <a:rPr dirty="0" err="1"/>
              <a:t>sólo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la </a:t>
            </a:r>
            <a:r>
              <a:rPr dirty="0" err="1"/>
              <a:t>mejora</a:t>
            </a:r>
            <a:r>
              <a:rPr dirty="0"/>
              <a:t> </a:t>
            </a:r>
            <a:r>
              <a:rPr dirty="0" err="1"/>
              <a:t>justifica</a:t>
            </a:r>
            <a:r>
              <a:rPr dirty="0"/>
              <a:t> la </a:t>
            </a:r>
            <a:r>
              <a:rPr dirty="0" err="1"/>
              <a:t>complejidad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Fuente principal: Guion_Modulo_2_Agentes_IA_v0.2.docx. </a:t>
            </a:r>
            <a:r>
              <a:rPr dirty="0" err="1"/>
              <a:t>Ampliación</a:t>
            </a:r>
            <a:r>
              <a:rPr dirty="0"/>
              <a:t>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Cerrar el arco narrativo con los criterios que sobreviven a las plataformas.</a:t>
            </a:r>
          </a:p>
          <a:p>
            <a:endParaRPr/>
          </a:p>
          <a:p>
            <a:r>
              <a:t>• Hoy usamos n8n. En el futuro las herramientas pueden cambiar, pero la forma de pensar el problema sigue siendo útil.</a:t>
            </a:r>
          </a:p>
          <a:p>
            <a:r>
              <a:t>• El valor puede verse en menos tiempo perdido, menos errores o mejor atención.</a:t>
            </a:r>
          </a:p>
          <a:p>
            <a:r>
              <a:t>• No hace falta perseguir todas las novedades. Hace falta reconocer cuáles sirven para el proceso.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Facilitar el acceso posterior a materiales educativos.</a:t>
            </a:r>
          </a:p>
          <a:p>
            <a:endParaRPr/>
          </a:p>
          <a:p>
            <a:r>
              <a:t>• Invitar a guardar los materiales y volver sobre el canvas con una tarea real del negocio.</a:t>
            </a:r>
          </a:p>
          <a:p>
            <a:r>
              <a:t>• Presentación, canvas, glosario y recursos introductorios ayudan a seguir aprendiendo después de la charla.</a:t>
            </a:r>
          </a:p>
          <a:p>
            <a:r>
              <a:t>• Dar tiempo para escanear cuando esté disponible el enlace. Cerrar la charla con agradecimiento.</a:t>
            </a:r>
          </a:p>
          <a:p>
            <a:endParaRPr/>
          </a:p>
          <a:p>
            <a:r>
              <a:t>Fuente principal: Guion_Modulo_2_Agentes_IA_v0.2.docx. Ampliación: Machete_Tecnico_Agentes_IA_FORVEX.docx.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844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g3f9d08b051c_0_11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3f9d08b051c_0_111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3f9d08b051c_0_1115" descr="preencoded.png"/>
          <p:cNvPicPr preferRelativeResize="0"/>
          <p:nvPr/>
        </p:nvPicPr>
        <p:blipFill rotWithShape="1">
          <a:blip r:embed="rId5">
            <a:alphaModFix/>
          </a:blip>
          <a:srcRect t="15154" r="13748"/>
          <a:stretch/>
        </p:blipFill>
        <p:spPr>
          <a:xfrm>
            <a:off x="1" y="0"/>
            <a:ext cx="12234735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3f9d08b051c_0_1115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78201" y="2260384"/>
            <a:ext cx="8235599" cy="2337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1-01">
            <a:extLst>
              <a:ext uri="{FF2B5EF4-FFF2-40B4-BE49-F238E27FC236}">
                <a16:creationId xmlns:a16="http://schemas.microsoft.com/office/drawing/2014/main" id="{960972F4-BF4E-4D04-B5B2-48920FEA0A30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20B0604020202020204" pitchFamily="2" charset="0"/>
                <a:ea typeface="Arial"/>
                <a:cs typeface="Arial"/>
              </a:rPr>
              <a:t>01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43875" y="344353"/>
            <a:ext cx="3429000" cy="968644"/>
          </a:xfrm>
          <a:prstGeom prst="rect">
            <a:avLst/>
          </a:prstGeom>
        </p:spPr>
      </p:pic>
      <p:sp>
        <p:nvSpPr>
          <p:cNvPr id="5" name="s1-Construcción e implementación">
            <a:extLst>
              <a:ext uri="{FF2B5EF4-FFF2-40B4-BE49-F238E27FC236}">
                <a16:creationId xmlns:a16="http://schemas.microsoft.com/office/drawing/2014/main" id="{336A28AA-B1A4-4369-93FD-FB614E6895F6}"/>
              </a:ext>
            </a:extLst>
          </p:cNvPr>
          <p:cNvSpPr>
            <a:spLocks noGrp="1"/>
          </p:cNvSpPr>
          <p:nvPr/>
        </p:nvSpPr>
        <p:spPr>
          <a:xfrm>
            <a:off x="609600" y="1504950"/>
            <a:ext cx="10972800" cy="800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725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4725" b="1" dirty="0" err="1">
                <a:solidFill>
                  <a:srgbClr val="17324D"/>
                </a:solidFill>
                <a:latin typeface="Merriweather" panose="020B0604020202020204" pitchFamily="2" charset="0"/>
                <a:ea typeface="Arial"/>
                <a:cs typeface="Arial"/>
              </a:rPr>
              <a:t>Construcción</a:t>
            </a:r>
            <a:r>
              <a:rPr sz="4725" b="1" dirty="0">
                <a:solidFill>
                  <a:srgbClr val="17324D"/>
                </a:solidFill>
                <a:latin typeface="Merriweather" panose="020B0604020202020204" pitchFamily="2" charset="0"/>
                <a:ea typeface="Arial"/>
                <a:cs typeface="Arial"/>
              </a:rPr>
              <a:t> e </a:t>
            </a:r>
            <a:r>
              <a:rPr sz="4725" b="1" dirty="0" err="1">
                <a:solidFill>
                  <a:srgbClr val="17324D"/>
                </a:solidFill>
                <a:latin typeface="Merriweather" panose="020B0604020202020204" pitchFamily="2" charset="0"/>
                <a:ea typeface="Arial"/>
                <a:cs typeface="Arial"/>
              </a:rPr>
              <a:t>implementación</a:t>
            </a:r>
            <a:endParaRPr sz="4725" b="1" dirty="0">
              <a:solidFill>
                <a:srgbClr val="17324D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sp>
        <p:nvSpPr>
          <p:cNvPr id="6" name="s1-de agentes IA">
            <a:extLst>
              <a:ext uri="{FF2B5EF4-FFF2-40B4-BE49-F238E27FC236}">
                <a16:creationId xmlns:a16="http://schemas.microsoft.com/office/drawing/2014/main" id="{04462FC1-5A7C-4E9D-8750-12808066C1B1}"/>
              </a:ext>
            </a:extLst>
          </p:cNvPr>
          <p:cNvSpPr>
            <a:spLocks noGrp="1"/>
          </p:cNvSpPr>
          <p:nvPr/>
        </p:nvSpPr>
        <p:spPr>
          <a:xfrm>
            <a:off x="609600" y="2324100"/>
            <a:ext cx="10972800" cy="971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6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sz="6600" b="1" dirty="0">
                <a:solidFill>
                  <a:srgbClr val="7522B5"/>
                </a:solidFill>
                <a:latin typeface="Merriweather" panose="020B0604020202020204" pitchFamily="2" charset="0"/>
                <a:ea typeface="Arial"/>
                <a:cs typeface="Arial"/>
              </a:rPr>
              <a:t>de </a:t>
            </a:r>
            <a:r>
              <a:rPr sz="6600" b="1" dirty="0" err="1">
                <a:solidFill>
                  <a:srgbClr val="7522B5"/>
                </a:solidFill>
                <a:latin typeface="Merriweather" panose="020B0604020202020204" pitchFamily="2" charset="0"/>
                <a:ea typeface="Arial"/>
                <a:cs typeface="Arial"/>
              </a:rPr>
              <a:t>agentes</a:t>
            </a:r>
            <a:r>
              <a:rPr sz="6600" b="1" dirty="0">
                <a:solidFill>
                  <a:srgbClr val="7522B5"/>
                </a:solidFill>
                <a:latin typeface="Merriweather" panose="020B0604020202020204" pitchFamily="2" charset="0"/>
                <a:ea typeface="Arial"/>
                <a:cs typeface="Arial"/>
              </a:rPr>
              <a:t> IA</a:t>
            </a:r>
          </a:p>
        </p:txBody>
      </p:sp>
    </p:spTree>
    <p:extLst>
      <p:ext uri="{BB962C8B-B14F-4D97-AF65-F5344CB8AC3E}">
        <p14:creationId xmlns:p14="http://schemas.microsoft.com/office/powerpoint/2010/main" val="2081842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2-02">
            <a:extLst>
              <a:ext uri="{FF2B5EF4-FFF2-40B4-BE49-F238E27FC236}">
                <a16:creationId xmlns:a16="http://schemas.microsoft.com/office/drawing/2014/main" id="{A6B5706F-5F0B-483D-8603-9C32D8B637F5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B9C6D1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B9C6D1"/>
                </a:solidFill>
                <a:latin typeface="Merriweather" panose="020B0604020202020204" pitchFamily="2" charset="0"/>
                <a:ea typeface="Arial"/>
                <a:cs typeface="Arial"/>
              </a:rPr>
              <a:t>02</a:t>
            </a:r>
          </a:p>
        </p:txBody>
      </p:sp>
      <p:sp>
        <p:nvSpPr>
          <p:cNvPr id="2" name="s2-LA HERRAMIENTA CAMBIA.">
            <a:extLst>
              <a:ext uri="{FF2B5EF4-FFF2-40B4-BE49-F238E27FC236}">
                <a16:creationId xmlns:a16="http://schemas.microsoft.com/office/drawing/2014/main" id="{9775B746-506B-4848-AFCF-A9B5E8DC45D5}"/>
              </a:ext>
            </a:extLst>
          </p:cNvPr>
          <p:cNvSpPr>
            <a:spLocks noGrp="1"/>
          </p:cNvSpPr>
          <p:nvPr/>
        </p:nvSpPr>
        <p:spPr>
          <a:xfrm>
            <a:off x="1622612" y="517152"/>
            <a:ext cx="8946776" cy="1009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250" b="1">
                <a:solidFill>
                  <a:srgbClr val="F3F5F2"/>
                </a:solidFill>
                <a:latin typeface="Arial"/>
                <a:ea typeface="Arial"/>
                <a:cs typeface="Arial"/>
              </a:defRPr>
            </a:pPr>
            <a:r>
              <a:rPr sz="5250" b="1" dirty="0">
                <a:solidFill>
                  <a:srgbClr val="F3F5F2"/>
                </a:solidFill>
                <a:latin typeface="Merriweather" panose="020B0604020202020204" pitchFamily="2" charset="0"/>
                <a:ea typeface="Arial"/>
                <a:cs typeface="Arial"/>
              </a:rPr>
              <a:t>LA HERRAMIENTA CAMBIA.</a:t>
            </a:r>
          </a:p>
        </p:txBody>
      </p:sp>
      <p:sp>
        <p:nvSpPr>
          <p:cNvPr id="3" name="s2-EL VALOR QUEDA.">
            <a:extLst>
              <a:ext uri="{FF2B5EF4-FFF2-40B4-BE49-F238E27FC236}">
                <a16:creationId xmlns:a16="http://schemas.microsoft.com/office/drawing/2014/main" id="{BA143EDB-31A6-44B5-BD03-4588FB5406C8}"/>
              </a:ext>
            </a:extLst>
          </p:cNvPr>
          <p:cNvSpPr>
            <a:spLocks noGrp="1"/>
          </p:cNvSpPr>
          <p:nvPr/>
        </p:nvSpPr>
        <p:spPr>
          <a:xfrm>
            <a:off x="2305610" y="1662392"/>
            <a:ext cx="7580779" cy="1066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450" b="1">
                <a:solidFill>
                  <a:srgbClr val="D6ADF5"/>
                </a:solidFill>
                <a:latin typeface="Arial"/>
                <a:ea typeface="Arial"/>
                <a:cs typeface="Arial"/>
              </a:defRPr>
            </a:pPr>
            <a:r>
              <a:rPr sz="6450" b="1" dirty="0">
                <a:solidFill>
                  <a:srgbClr val="D6ADF5"/>
                </a:solidFill>
                <a:latin typeface="Merriweather" panose="020B0604020202020204" pitchFamily="2" charset="0"/>
                <a:ea typeface="Arial"/>
                <a:cs typeface="Arial"/>
              </a:rPr>
              <a:t>EL VALOR QUEDA.</a:t>
            </a:r>
          </a:p>
        </p:txBody>
      </p:sp>
      <p:pic>
        <p:nvPicPr>
          <p:cNvPr id="6" name="Google Shape;109;g3f9d08b051c_0_1271" descr="preencoded.png">
            <a:extLst>
              <a:ext uri="{FF2B5EF4-FFF2-40B4-BE49-F238E27FC236}">
                <a16:creationId xmlns:a16="http://schemas.microsoft.com/office/drawing/2014/main" id="{C4BBB6FF-8375-415D-8B51-85BEAEEE27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7148" y="5300001"/>
            <a:ext cx="2737701" cy="7769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0609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4-04">
            <a:extLst>
              <a:ext uri="{FF2B5EF4-FFF2-40B4-BE49-F238E27FC236}">
                <a16:creationId xmlns:a16="http://schemas.microsoft.com/office/drawing/2014/main" id="{846747A7-2A50-42E2-B745-7E4F90F5978E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B9C6D1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B9C6D1"/>
                </a:solidFill>
                <a:latin typeface="Merriweather" panose="020B0604020202020204" pitchFamily="2" charset="0"/>
                <a:ea typeface="Arial"/>
                <a:cs typeface="Arial"/>
              </a:rPr>
              <a:t>0</a:t>
            </a:r>
            <a:r>
              <a:rPr lang="es-AR" dirty="0">
                <a:solidFill>
                  <a:srgbClr val="B9C6D1"/>
                </a:solidFill>
                <a:latin typeface="Merriweather" panose="020B0604020202020204" pitchFamily="2" charset="0"/>
                <a:ea typeface="Arial"/>
                <a:cs typeface="Arial"/>
              </a:rPr>
              <a:t>3</a:t>
            </a:r>
            <a:endParaRPr sz="1800" b="0" dirty="0">
              <a:solidFill>
                <a:srgbClr val="B9C6D1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sp>
        <p:nvSpPr>
          <p:cNvPr id="2" name="s4-LA IA ES UNA HERRAMIENTA.">
            <a:extLst>
              <a:ext uri="{FF2B5EF4-FFF2-40B4-BE49-F238E27FC236}">
                <a16:creationId xmlns:a16="http://schemas.microsoft.com/office/drawing/2014/main" id="{5CA83BE3-9A29-49E4-A1AC-8979CECF6E3A}"/>
              </a:ext>
            </a:extLst>
          </p:cNvPr>
          <p:cNvSpPr>
            <a:spLocks noGrp="1"/>
          </p:cNvSpPr>
          <p:nvPr/>
        </p:nvSpPr>
        <p:spPr>
          <a:xfrm>
            <a:off x="1378883" y="472328"/>
            <a:ext cx="9434233" cy="1028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950" b="1">
                <a:solidFill>
                  <a:srgbClr val="F3F5F2"/>
                </a:solidFill>
                <a:latin typeface="Arial"/>
                <a:ea typeface="Arial"/>
                <a:cs typeface="Arial"/>
              </a:defRPr>
            </a:pPr>
            <a:r>
              <a:rPr sz="4950" b="1" dirty="0">
                <a:solidFill>
                  <a:srgbClr val="F3F5F2"/>
                </a:solidFill>
                <a:latin typeface="Merriweather" panose="020B0604020202020204" pitchFamily="2" charset="0"/>
                <a:ea typeface="Arial"/>
                <a:cs typeface="Arial"/>
              </a:rPr>
              <a:t>LA IA ES UNA HERRAMIENTA.</a:t>
            </a:r>
          </a:p>
        </p:txBody>
      </p:sp>
      <p:sp>
        <p:nvSpPr>
          <p:cNvPr id="3" name="s4-NO EL OBJETIVO.">
            <a:extLst>
              <a:ext uri="{FF2B5EF4-FFF2-40B4-BE49-F238E27FC236}">
                <a16:creationId xmlns:a16="http://schemas.microsoft.com/office/drawing/2014/main" id="{D3D2E83F-5456-4FCD-B159-E1877E50D0D4}"/>
              </a:ext>
            </a:extLst>
          </p:cNvPr>
          <p:cNvSpPr>
            <a:spLocks noGrp="1"/>
          </p:cNvSpPr>
          <p:nvPr/>
        </p:nvSpPr>
        <p:spPr>
          <a:xfrm>
            <a:off x="2528046" y="1629895"/>
            <a:ext cx="7135906" cy="1009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450" b="1">
                <a:solidFill>
                  <a:srgbClr val="D6ADF5"/>
                </a:solidFill>
                <a:latin typeface="Arial"/>
                <a:ea typeface="Arial"/>
                <a:cs typeface="Arial"/>
              </a:defRPr>
            </a:pPr>
            <a:r>
              <a:rPr sz="6450" b="1" dirty="0">
                <a:solidFill>
                  <a:srgbClr val="D6ADF5"/>
                </a:solidFill>
                <a:latin typeface="Merriweather" panose="020B0604020202020204" pitchFamily="2" charset="0"/>
                <a:ea typeface="Arial"/>
                <a:cs typeface="Arial"/>
              </a:rPr>
              <a:t>NO EL OBJETIVO.</a:t>
            </a:r>
          </a:p>
        </p:txBody>
      </p:sp>
      <p:pic>
        <p:nvPicPr>
          <p:cNvPr id="5" name="Google Shape;109;g3f9d08b051c_0_1271" descr="preencoded.png">
            <a:extLst>
              <a:ext uri="{FF2B5EF4-FFF2-40B4-BE49-F238E27FC236}">
                <a16:creationId xmlns:a16="http://schemas.microsoft.com/office/drawing/2014/main" id="{D4397184-9420-4118-A81D-E7B796D417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7148" y="5300001"/>
            <a:ext cx="2737701" cy="7769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8056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3-03">
            <a:extLst>
              <a:ext uri="{FF2B5EF4-FFF2-40B4-BE49-F238E27FC236}">
                <a16:creationId xmlns:a16="http://schemas.microsoft.com/office/drawing/2014/main" id="{7031CB7C-DFBE-46E7-B6A4-226D0DE87CDC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20B0604020202020204" pitchFamily="2" charset="0"/>
                <a:ea typeface="Arial"/>
                <a:cs typeface="Arial"/>
              </a:rPr>
              <a:t>0</a:t>
            </a:r>
            <a:r>
              <a:rPr lang="es-AR" sz="1800" b="0" dirty="0">
                <a:solidFill>
                  <a:srgbClr val="56615B"/>
                </a:solidFill>
                <a:latin typeface="Merriweather" panose="020B0604020202020204" pitchFamily="2" charset="0"/>
                <a:ea typeface="Arial"/>
                <a:cs typeface="Arial"/>
              </a:rPr>
              <a:t>4</a:t>
            </a:r>
            <a:endParaRPr sz="1800" b="0" dirty="0">
              <a:solidFill>
                <a:srgbClr val="56615B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sp>
        <p:nvSpPr>
          <p:cNvPr id="2" name="s3-¿DESDE DÓNDE ARRANCAMOS?">
            <a:extLst>
              <a:ext uri="{FF2B5EF4-FFF2-40B4-BE49-F238E27FC236}">
                <a16:creationId xmlns:a16="http://schemas.microsoft.com/office/drawing/2014/main" id="{AB32A469-CA13-4AAB-830C-DC79B947CBC9}"/>
              </a:ext>
            </a:extLst>
          </p:cNvPr>
          <p:cNvSpPr>
            <a:spLocks noGrp="1"/>
          </p:cNvSpPr>
          <p:nvPr/>
        </p:nvSpPr>
        <p:spPr>
          <a:xfrm>
            <a:off x="1568822" y="439270"/>
            <a:ext cx="9054353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3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43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¿DESDE DÓNDE ARRANCAMOS?</a:t>
            </a:r>
          </a:p>
        </p:txBody>
      </p:sp>
      <p:sp>
        <p:nvSpPr>
          <p:cNvPr id="3" name="s3-Uso un chat">
            <a:extLst>
              <a:ext uri="{FF2B5EF4-FFF2-40B4-BE49-F238E27FC236}">
                <a16:creationId xmlns:a16="http://schemas.microsoft.com/office/drawing/2014/main" id="{0355B340-8A10-4728-8BE5-17D483C095BE}"/>
              </a:ext>
            </a:extLst>
          </p:cNvPr>
          <p:cNvSpPr>
            <a:spLocks noGrp="1"/>
          </p:cNvSpPr>
          <p:nvPr/>
        </p:nvSpPr>
        <p:spPr>
          <a:xfrm>
            <a:off x="1067360" y="2076450"/>
            <a:ext cx="2724711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2850" b="1" dirty="0" err="1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Uso</a:t>
            </a:r>
            <a:r>
              <a:rPr sz="28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 </a:t>
            </a:r>
            <a:r>
              <a:rPr lang="es-AR" sz="28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un </a:t>
            </a:r>
            <a:r>
              <a:rPr lang="es-AR" sz="2850" b="1" dirty="0" err="1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chatbot</a:t>
            </a:r>
            <a:endParaRPr sz="2850" b="1" dirty="0">
              <a:solidFill>
                <a:srgbClr val="111714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sp>
        <p:nvSpPr>
          <p:cNvPr id="4" name="s3-Automaticé">
            <a:extLst>
              <a:ext uri="{FF2B5EF4-FFF2-40B4-BE49-F238E27FC236}">
                <a16:creationId xmlns:a16="http://schemas.microsoft.com/office/drawing/2014/main" id="{09850DDF-3351-476F-9BCF-4B369254BD19}"/>
              </a:ext>
            </a:extLst>
          </p:cNvPr>
          <p:cNvSpPr>
            <a:spLocks noGrp="1"/>
          </p:cNvSpPr>
          <p:nvPr/>
        </p:nvSpPr>
        <p:spPr>
          <a:xfrm>
            <a:off x="5062815" y="2086535"/>
            <a:ext cx="2066365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2850" b="1" dirty="0" err="1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Automaticé</a:t>
            </a:r>
            <a:endParaRPr sz="2850" b="1" dirty="0">
              <a:solidFill>
                <a:srgbClr val="111714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sp>
        <p:nvSpPr>
          <p:cNvPr id="5" name="s3-Construí agentes">
            <a:extLst>
              <a:ext uri="{FF2B5EF4-FFF2-40B4-BE49-F238E27FC236}">
                <a16:creationId xmlns:a16="http://schemas.microsoft.com/office/drawing/2014/main" id="{099C711B-511F-4911-83CD-61C675A2F07D}"/>
              </a:ext>
            </a:extLst>
          </p:cNvPr>
          <p:cNvSpPr>
            <a:spLocks noGrp="1"/>
          </p:cNvSpPr>
          <p:nvPr/>
        </p:nvSpPr>
        <p:spPr>
          <a:xfrm>
            <a:off x="8531038" y="2076450"/>
            <a:ext cx="3149974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5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sz="2850" b="1" dirty="0" err="1">
                <a:solidFill>
                  <a:srgbClr val="7522B5"/>
                </a:solidFill>
                <a:latin typeface="Merriweather" panose="020B0604020202020204" pitchFamily="2" charset="0"/>
                <a:ea typeface="Arial"/>
                <a:cs typeface="Arial"/>
              </a:rPr>
              <a:t>Construí</a:t>
            </a:r>
            <a:r>
              <a:rPr sz="2850" b="1" dirty="0">
                <a:solidFill>
                  <a:srgbClr val="7522B5"/>
                </a:solidFill>
                <a:latin typeface="Merriweather" panose="020B0604020202020204" pitchFamily="2" charset="0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rgbClr val="7522B5"/>
                </a:solidFill>
                <a:latin typeface="Merriweather" panose="020B0604020202020204" pitchFamily="2" charset="0"/>
                <a:ea typeface="Arial"/>
                <a:cs typeface="Arial"/>
              </a:rPr>
              <a:t>agentes</a:t>
            </a:r>
            <a:endParaRPr sz="2850" b="1" dirty="0">
              <a:solidFill>
                <a:srgbClr val="7522B5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7D49532-9E07-4533-9EB3-2AFCD459B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1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5-05">
            <a:extLst>
              <a:ext uri="{FF2B5EF4-FFF2-40B4-BE49-F238E27FC236}">
                <a16:creationId xmlns:a16="http://schemas.microsoft.com/office/drawing/2014/main" id="{8A839872-767E-47FD-A613-61B2B33CAD91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20B0604020202020204" pitchFamily="2" charset="0"/>
                <a:ea typeface="Arial"/>
                <a:cs typeface="Arial"/>
              </a:rPr>
              <a:t>05</a:t>
            </a:r>
          </a:p>
        </p:txBody>
      </p:sp>
      <p:sp>
        <p:nvSpPr>
          <p:cNvPr id="2" name="s5-CHAT">
            <a:extLst>
              <a:ext uri="{FF2B5EF4-FFF2-40B4-BE49-F238E27FC236}">
                <a16:creationId xmlns:a16="http://schemas.microsoft.com/office/drawing/2014/main" id="{9723940E-B207-44F2-BFC5-3B447012D787}"/>
              </a:ext>
            </a:extLst>
          </p:cNvPr>
          <p:cNvSpPr>
            <a:spLocks noGrp="1"/>
          </p:cNvSpPr>
          <p:nvPr/>
        </p:nvSpPr>
        <p:spPr>
          <a:xfrm>
            <a:off x="4908176" y="502023"/>
            <a:ext cx="2375647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6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660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CHAT</a:t>
            </a:r>
          </a:p>
        </p:txBody>
      </p:sp>
      <p:sp>
        <p:nvSpPr>
          <p:cNvPr id="3" name="s5-Entrada">
            <a:extLst>
              <a:ext uri="{FF2B5EF4-FFF2-40B4-BE49-F238E27FC236}">
                <a16:creationId xmlns:a16="http://schemas.microsoft.com/office/drawing/2014/main" id="{76220D72-353A-4CE0-8D5E-DA95E4D8C7CD}"/>
              </a:ext>
            </a:extLst>
          </p:cNvPr>
          <p:cNvSpPr>
            <a:spLocks noGrp="1"/>
          </p:cNvSpPr>
          <p:nvPr/>
        </p:nvSpPr>
        <p:spPr>
          <a:xfrm>
            <a:off x="609600" y="2515161"/>
            <a:ext cx="32131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1</a:t>
            </a:r>
            <a:br>
              <a:rPr lang="es-AR" sz="25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</a:br>
            <a:r>
              <a:rPr lang="es-AR" sz="25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Entrada</a:t>
            </a: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C63B3E0F-EE07-4A6A-BED0-92E23A0C3489}"/>
              </a:ext>
            </a:extLst>
          </p:cNvPr>
          <p:cNvSpPr>
            <a:spLocks noGrp="1"/>
          </p:cNvSpPr>
          <p:nvPr/>
        </p:nvSpPr>
        <p:spPr>
          <a:xfrm>
            <a:off x="3917950" y="2772336"/>
            <a:ext cx="476250" cy="171450"/>
          </a:xfrm>
          <a:prstGeom prst="rightArrow">
            <a:avLst/>
          </a:prstGeom>
          <a:solidFill>
            <a:srgbClr val="7522B5"/>
          </a:solidFill>
          <a:ln w="0">
            <a:noFill/>
          </a:ln>
        </p:spPr>
      </p:sp>
      <p:sp>
        <p:nvSpPr>
          <p:cNvPr id="5" name="s5-Modelo">
            <a:extLst>
              <a:ext uri="{FF2B5EF4-FFF2-40B4-BE49-F238E27FC236}">
                <a16:creationId xmlns:a16="http://schemas.microsoft.com/office/drawing/2014/main" id="{7F12BAB9-7FBD-43EC-91F4-7A9D0E6194FD}"/>
              </a:ext>
            </a:extLst>
          </p:cNvPr>
          <p:cNvSpPr>
            <a:spLocks noGrp="1"/>
          </p:cNvSpPr>
          <p:nvPr/>
        </p:nvSpPr>
        <p:spPr>
          <a:xfrm>
            <a:off x="4489450" y="2515161"/>
            <a:ext cx="32131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2</a:t>
            </a:r>
          </a:p>
          <a:p>
            <a:pPr algn="ctr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LLM/IA</a:t>
            </a:r>
            <a:endParaRPr sz="2550" b="1" dirty="0">
              <a:solidFill>
                <a:srgbClr val="111714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251BE1F6-6519-4D04-9CC6-09C0EFB8FC87}"/>
              </a:ext>
            </a:extLst>
          </p:cNvPr>
          <p:cNvSpPr>
            <a:spLocks noGrp="1"/>
          </p:cNvSpPr>
          <p:nvPr/>
        </p:nvSpPr>
        <p:spPr>
          <a:xfrm>
            <a:off x="7797800" y="2772336"/>
            <a:ext cx="476250" cy="171450"/>
          </a:xfrm>
          <a:prstGeom prst="rightArrow">
            <a:avLst/>
          </a:prstGeom>
          <a:solidFill>
            <a:srgbClr val="7522B5"/>
          </a:solidFill>
          <a:ln w="0">
            <a:noFill/>
          </a:ln>
        </p:spPr>
      </p:sp>
      <p:sp>
        <p:nvSpPr>
          <p:cNvPr id="7" name="s5-Respuesta">
            <a:extLst>
              <a:ext uri="{FF2B5EF4-FFF2-40B4-BE49-F238E27FC236}">
                <a16:creationId xmlns:a16="http://schemas.microsoft.com/office/drawing/2014/main" id="{90CF5D0D-3CEC-4374-AB32-51FD5AB8B59B}"/>
              </a:ext>
            </a:extLst>
          </p:cNvPr>
          <p:cNvSpPr>
            <a:spLocks noGrp="1"/>
          </p:cNvSpPr>
          <p:nvPr/>
        </p:nvSpPr>
        <p:spPr>
          <a:xfrm>
            <a:off x="8369300" y="2515161"/>
            <a:ext cx="32131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3</a:t>
            </a:r>
          </a:p>
          <a:p>
            <a:pPr algn="ctr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25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Respuesta</a:t>
            </a:r>
          </a:p>
        </p:txBody>
      </p:sp>
      <p:grpSp>
        <p:nvGrpSpPr>
          <p:cNvPr id="9" name="Google Shape;164;g3f9d08b051c_0_1213">
            <a:extLst>
              <a:ext uri="{FF2B5EF4-FFF2-40B4-BE49-F238E27FC236}">
                <a16:creationId xmlns:a16="http://schemas.microsoft.com/office/drawing/2014/main" id="{69008B34-5BAF-43C9-B768-564F118379A9}"/>
              </a:ext>
            </a:extLst>
          </p:cNvPr>
          <p:cNvGrpSpPr/>
          <p:nvPr/>
        </p:nvGrpSpPr>
        <p:grpSpPr>
          <a:xfrm>
            <a:off x="1812455" y="1623732"/>
            <a:ext cx="825318" cy="793938"/>
            <a:chOff x="0" y="0"/>
            <a:chExt cx="812800" cy="812800"/>
          </a:xfrm>
        </p:grpSpPr>
        <p:sp>
          <p:nvSpPr>
            <p:cNvPr id="10" name="Google Shape;165;g3f9d08b051c_0_1213">
              <a:extLst>
                <a:ext uri="{FF2B5EF4-FFF2-40B4-BE49-F238E27FC236}">
                  <a16:creationId xmlns:a16="http://schemas.microsoft.com/office/drawing/2014/main" id="{2B7382E8-76A2-4295-8377-61CEAF1006F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E0B5FE"/>
                </a:gs>
                <a:gs pos="100000">
                  <a:srgbClr val="7815CF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66;g3f9d08b051c_0_1213">
              <a:extLst>
                <a:ext uri="{FF2B5EF4-FFF2-40B4-BE49-F238E27FC236}">
                  <a16:creationId xmlns:a16="http://schemas.microsoft.com/office/drawing/2014/main" id="{AF928986-53F7-4B10-BB7D-8981CF0C052F}"/>
                </a:ext>
              </a:extLst>
            </p:cNvPr>
            <p:cNvSpPr txBox="1"/>
            <p:nvPr/>
          </p:nvSpPr>
          <p:spPr>
            <a:xfrm>
              <a:off x="54961" y="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6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" name="Google Shape;164;g3f9d08b051c_0_1213">
            <a:extLst>
              <a:ext uri="{FF2B5EF4-FFF2-40B4-BE49-F238E27FC236}">
                <a16:creationId xmlns:a16="http://schemas.microsoft.com/office/drawing/2014/main" id="{6ABB0B49-41AF-41E9-BAA0-81BBC9DCDB4D}"/>
              </a:ext>
            </a:extLst>
          </p:cNvPr>
          <p:cNvGrpSpPr/>
          <p:nvPr/>
        </p:nvGrpSpPr>
        <p:grpSpPr>
          <a:xfrm>
            <a:off x="5692304" y="1623732"/>
            <a:ext cx="825318" cy="793938"/>
            <a:chOff x="0" y="0"/>
            <a:chExt cx="812800" cy="812800"/>
          </a:xfrm>
        </p:grpSpPr>
        <p:sp>
          <p:nvSpPr>
            <p:cNvPr id="13" name="Google Shape;165;g3f9d08b051c_0_1213">
              <a:extLst>
                <a:ext uri="{FF2B5EF4-FFF2-40B4-BE49-F238E27FC236}">
                  <a16:creationId xmlns:a16="http://schemas.microsoft.com/office/drawing/2014/main" id="{7DF8D982-11D8-4DAB-92BD-3FB13209F3B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E0B5FE"/>
                </a:gs>
                <a:gs pos="100000">
                  <a:srgbClr val="7815CF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66;g3f9d08b051c_0_1213">
              <a:extLst>
                <a:ext uri="{FF2B5EF4-FFF2-40B4-BE49-F238E27FC236}">
                  <a16:creationId xmlns:a16="http://schemas.microsoft.com/office/drawing/2014/main" id="{D36ED894-B169-4E8A-8E34-F2EB9AE3F815}"/>
                </a:ext>
              </a:extLst>
            </p:cNvPr>
            <p:cNvSpPr txBox="1"/>
            <p:nvPr/>
          </p:nvSpPr>
          <p:spPr>
            <a:xfrm>
              <a:off x="54961" y="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6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" name="Google Shape;164;g3f9d08b051c_0_1213">
            <a:extLst>
              <a:ext uri="{FF2B5EF4-FFF2-40B4-BE49-F238E27FC236}">
                <a16:creationId xmlns:a16="http://schemas.microsoft.com/office/drawing/2014/main" id="{31D84387-D2DB-47C1-BC82-8E57707750C8}"/>
              </a:ext>
            </a:extLst>
          </p:cNvPr>
          <p:cNvGrpSpPr/>
          <p:nvPr/>
        </p:nvGrpSpPr>
        <p:grpSpPr>
          <a:xfrm>
            <a:off x="9572155" y="1623732"/>
            <a:ext cx="825318" cy="793938"/>
            <a:chOff x="0" y="0"/>
            <a:chExt cx="812800" cy="812800"/>
          </a:xfrm>
        </p:grpSpPr>
        <p:sp>
          <p:nvSpPr>
            <p:cNvPr id="16" name="Google Shape;165;g3f9d08b051c_0_1213">
              <a:extLst>
                <a:ext uri="{FF2B5EF4-FFF2-40B4-BE49-F238E27FC236}">
                  <a16:creationId xmlns:a16="http://schemas.microsoft.com/office/drawing/2014/main" id="{894B7AC8-00F6-44EC-B308-731F7E75B09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E0B5FE"/>
                </a:gs>
                <a:gs pos="100000">
                  <a:srgbClr val="7815CF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66;g3f9d08b051c_0_1213">
              <a:extLst>
                <a:ext uri="{FF2B5EF4-FFF2-40B4-BE49-F238E27FC236}">
                  <a16:creationId xmlns:a16="http://schemas.microsoft.com/office/drawing/2014/main" id="{FFD1F7D3-5B4C-413C-B934-FA81A3561952}"/>
                </a:ext>
              </a:extLst>
            </p:cNvPr>
            <p:cNvSpPr txBox="1"/>
            <p:nvPr/>
          </p:nvSpPr>
          <p:spPr>
            <a:xfrm>
              <a:off x="54961" y="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6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57301CB4-8207-40D9-BE70-95DE46B48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933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5-05">
            <a:extLst>
              <a:ext uri="{FF2B5EF4-FFF2-40B4-BE49-F238E27FC236}">
                <a16:creationId xmlns:a16="http://schemas.microsoft.com/office/drawing/2014/main" id="{8A839872-767E-47FD-A613-61B2B33CAD91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20B0604020202020204" pitchFamily="2" charset="0"/>
                <a:ea typeface="Arial"/>
                <a:cs typeface="Arial"/>
              </a:rPr>
              <a:t>0</a:t>
            </a:r>
            <a:r>
              <a:rPr lang="es-AR" sz="1800" b="0" dirty="0">
                <a:solidFill>
                  <a:srgbClr val="56615B"/>
                </a:solidFill>
                <a:latin typeface="Merriweather" panose="020B0604020202020204" pitchFamily="2" charset="0"/>
                <a:ea typeface="Arial"/>
                <a:cs typeface="Arial"/>
              </a:rPr>
              <a:t>6</a:t>
            </a:r>
            <a:endParaRPr sz="1800" b="0" dirty="0">
              <a:solidFill>
                <a:srgbClr val="56615B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sp>
        <p:nvSpPr>
          <p:cNvPr id="2" name="s5-CHAT">
            <a:extLst>
              <a:ext uri="{FF2B5EF4-FFF2-40B4-BE49-F238E27FC236}">
                <a16:creationId xmlns:a16="http://schemas.microsoft.com/office/drawing/2014/main" id="{9723940E-B207-44F2-BFC5-3B447012D787}"/>
              </a:ext>
            </a:extLst>
          </p:cNvPr>
          <p:cNvSpPr>
            <a:spLocks noGrp="1"/>
          </p:cNvSpPr>
          <p:nvPr/>
        </p:nvSpPr>
        <p:spPr>
          <a:xfrm>
            <a:off x="2933550" y="403412"/>
            <a:ext cx="6970059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6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660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Automatización</a:t>
            </a:r>
            <a:endParaRPr sz="6600" b="1" dirty="0">
              <a:solidFill>
                <a:srgbClr val="111714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sp>
        <p:nvSpPr>
          <p:cNvPr id="3" name="s5-Entrada">
            <a:extLst>
              <a:ext uri="{FF2B5EF4-FFF2-40B4-BE49-F238E27FC236}">
                <a16:creationId xmlns:a16="http://schemas.microsoft.com/office/drawing/2014/main" id="{76220D72-353A-4CE0-8D5E-DA95E4D8C7CD}"/>
              </a:ext>
            </a:extLst>
          </p:cNvPr>
          <p:cNvSpPr>
            <a:spLocks noGrp="1"/>
          </p:cNvSpPr>
          <p:nvPr/>
        </p:nvSpPr>
        <p:spPr>
          <a:xfrm>
            <a:off x="609600" y="2515161"/>
            <a:ext cx="32131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1</a:t>
            </a:r>
            <a:br>
              <a:rPr lang="es-AR" sz="25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</a:br>
            <a:r>
              <a:rPr lang="es-AR" sz="25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Datos</a:t>
            </a: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C63B3E0F-EE07-4A6A-BED0-92E23A0C3489}"/>
              </a:ext>
            </a:extLst>
          </p:cNvPr>
          <p:cNvSpPr>
            <a:spLocks noGrp="1"/>
          </p:cNvSpPr>
          <p:nvPr/>
        </p:nvSpPr>
        <p:spPr>
          <a:xfrm>
            <a:off x="3917950" y="2772336"/>
            <a:ext cx="476250" cy="171450"/>
          </a:xfrm>
          <a:prstGeom prst="rightArrow">
            <a:avLst/>
          </a:prstGeom>
          <a:solidFill>
            <a:srgbClr val="7522B5"/>
          </a:solidFill>
          <a:ln w="0">
            <a:noFill/>
          </a:ln>
        </p:spPr>
      </p:sp>
      <p:sp>
        <p:nvSpPr>
          <p:cNvPr id="5" name="s5-Modelo">
            <a:extLst>
              <a:ext uri="{FF2B5EF4-FFF2-40B4-BE49-F238E27FC236}">
                <a16:creationId xmlns:a16="http://schemas.microsoft.com/office/drawing/2014/main" id="{7F12BAB9-7FBD-43EC-91F4-7A9D0E6194FD}"/>
              </a:ext>
            </a:extLst>
          </p:cNvPr>
          <p:cNvSpPr>
            <a:spLocks noGrp="1"/>
          </p:cNvSpPr>
          <p:nvPr/>
        </p:nvSpPr>
        <p:spPr>
          <a:xfrm>
            <a:off x="4498413" y="2503396"/>
            <a:ext cx="3213100" cy="113347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2</a:t>
            </a:r>
          </a:p>
          <a:p>
            <a:pPr algn="ctr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Planilla, Código, </a:t>
            </a:r>
          </a:p>
          <a:p>
            <a:pPr algn="ctr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Cálculos</a:t>
            </a:r>
            <a:endParaRPr sz="2550" b="1" dirty="0">
              <a:solidFill>
                <a:srgbClr val="111714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251BE1F6-6519-4D04-9CC6-09C0EFB8FC87}"/>
              </a:ext>
            </a:extLst>
          </p:cNvPr>
          <p:cNvSpPr>
            <a:spLocks noGrp="1"/>
          </p:cNvSpPr>
          <p:nvPr/>
        </p:nvSpPr>
        <p:spPr>
          <a:xfrm>
            <a:off x="7797800" y="2772336"/>
            <a:ext cx="476250" cy="171450"/>
          </a:xfrm>
          <a:prstGeom prst="rightArrow">
            <a:avLst/>
          </a:prstGeom>
          <a:solidFill>
            <a:srgbClr val="7522B5"/>
          </a:solidFill>
          <a:ln w="0">
            <a:noFill/>
          </a:ln>
        </p:spPr>
      </p:sp>
      <p:sp>
        <p:nvSpPr>
          <p:cNvPr id="7" name="s5-Respuesta">
            <a:extLst>
              <a:ext uri="{FF2B5EF4-FFF2-40B4-BE49-F238E27FC236}">
                <a16:creationId xmlns:a16="http://schemas.microsoft.com/office/drawing/2014/main" id="{90CF5D0D-3CEC-4374-AB32-51FD5AB8B59B}"/>
              </a:ext>
            </a:extLst>
          </p:cNvPr>
          <p:cNvSpPr>
            <a:spLocks noGrp="1"/>
          </p:cNvSpPr>
          <p:nvPr/>
        </p:nvSpPr>
        <p:spPr>
          <a:xfrm>
            <a:off x="8369300" y="2515161"/>
            <a:ext cx="32131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3</a:t>
            </a:r>
          </a:p>
          <a:p>
            <a:pPr algn="ctr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Respuesta</a:t>
            </a:r>
            <a:endParaRPr sz="2550" b="1" dirty="0">
              <a:solidFill>
                <a:srgbClr val="111714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grpSp>
        <p:nvGrpSpPr>
          <p:cNvPr id="9" name="Google Shape;164;g3f9d08b051c_0_1213">
            <a:extLst>
              <a:ext uri="{FF2B5EF4-FFF2-40B4-BE49-F238E27FC236}">
                <a16:creationId xmlns:a16="http://schemas.microsoft.com/office/drawing/2014/main" id="{69008B34-5BAF-43C9-B768-564F118379A9}"/>
              </a:ext>
            </a:extLst>
          </p:cNvPr>
          <p:cNvGrpSpPr/>
          <p:nvPr/>
        </p:nvGrpSpPr>
        <p:grpSpPr>
          <a:xfrm>
            <a:off x="1812455" y="1623732"/>
            <a:ext cx="825318" cy="793938"/>
            <a:chOff x="0" y="0"/>
            <a:chExt cx="812800" cy="812800"/>
          </a:xfrm>
        </p:grpSpPr>
        <p:sp>
          <p:nvSpPr>
            <p:cNvPr id="10" name="Google Shape;165;g3f9d08b051c_0_1213">
              <a:extLst>
                <a:ext uri="{FF2B5EF4-FFF2-40B4-BE49-F238E27FC236}">
                  <a16:creationId xmlns:a16="http://schemas.microsoft.com/office/drawing/2014/main" id="{2B7382E8-76A2-4295-8377-61CEAF1006F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E0B5FE"/>
                </a:gs>
                <a:gs pos="100000">
                  <a:srgbClr val="7815CF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66;g3f9d08b051c_0_1213">
              <a:extLst>
                <a:ext uri="{FF2B5EF4-FFF2-40B4-BE49-F238E27FC236}">
                  <a16:creationId xmlns:a16="http://schemas.microsoft.com/office/drawing/2014/main" id="{AF928986-53F7-4B10-BB7D-8981CF0C052F}"/>
                </a:ext>
              </a:extLst>
            </p:cNvPr>
            <p:cNvSpPr txBox="1"/>
            <p:nvPr/>
          </p:nvSpPr>
          <p:spPr>
            <a:xfrm>
              <a:off x="54961" y="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6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" name="Google Shape;164;g3f9d08b051c_0_1213">
            <a:extLst>
              <a:ext uri="{FF2B5EF4-FFF2-40B4-BE49-F238E27FC236}">
                <a16:creationId xmlns:a16="http://schemas.microsoft.com/office/drawing/2014/main" id="{6ABB0B49-41AF-41E9-BAA0-81BBC9DCDB4D}"/>
              </a:ext>
            </a:extLst>
          </p:cNvPr>
          <p:cNvGrpSpPr/>
          <p:nvPr/>
        </p:nvGrpSpPr>
        <p:grpSpPr>
          <a:xfrm>
            <a:off x="5692304" y="1623732"/>
            <a:ext cx="825318" cy="793938"/>
            <a:chOff x="0" y="0"/>
            <a:chExt cx="812800" cy="812800"/>
          </a:xfrm>
        </p:grpSpPr>
        <p:sp>
          <p:nvSpPr>
            <p:cNvPr id="13" name="Google Shape;165;g3f9d08b051c_0_1213">
              <a:extLst>
                <a:ext uri="{FF2B5EF4-FFF2-40B4-BE49-F238E27FC236}">
                  <a16:creationId xmlns:a16="http://schemas.microsoft.com/office/drawing/2014/main" id="{7DF8D982-11D8-4DAB-92BD-3FB13209F3B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E0B5FE"/>
                </a:gs>
                <a:gs pos="100000">
                  <a:srgbClr val="7815CF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66;g3f9d08b051c_0_1213">
              <a:extLst>
                <a:ext uri="{FF2B5EF4-FFF2-40B4-BE49-F238E27FC236}">
                  <a16:creationId xmlns:a16="http://schemas.microsoft.com/office/drawing/2014/main" id="{D36ED894-B169-4E8A-8E34-F2EB9AE3F815}"/>
                </a:ext>
              </a:extLst>
            </p:cNvPr>
            <p:cNvSpPr txBox="1"/>
            <p:nvPr/>
          </p:nvSpPr>
          <p:spPr>
            <a:xfrm>
              <a:off x="54961" y="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6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" name="Google Shape;164;g3f9d08b051c_0_1213">
            <a:extLst>
              <a:ext uri="{FF2B5EF4-FFF2-40B4-BE49-F238E27FC236}">
                <a16:creationId xmlns:a16="http://schemas.microsoft.com/office/drawing/2014/main" id="{31D84387-D2DB-47C1-BC82-8E57707750C8}"/>
              </a:ext>
            </a:extLst>
          </p:cNvPr>
          <p:cNvGrpSpPr/>
          <p:nvPr/>
        </p:nvGrpSpPr>
        <p:grpSpPr>
          <a:xfrm>
            <a:off x="9572155" y="1623732"/>
            <a:ext cx="825318" cy="793938"/>
            <a:chOff x="0" y="0"/>
            <a:chExt cx="812800" cy="812800"/>
          </a:xfrm>
        </p:grpSpPr>
        <p:sp>
          <p:nvSpPr>
            <p:cNvPr id="16" name="Google Shape;165;g3f9d08b051c_0_1213">
              <a:extLst>
                <a:ext uri="{FF2B5EF4-FFF2-40B4-BE49-F238E27FC236}">
                  <a16:creationId xmlns:a16="http://schemas.microsoft.com/office/drawing/2014/main" id="{894B7AC8-00F6-44EC-B308-731F7E75B09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E0B5FE"/>
                </a:gs>
                <a:gs pos="100000">
                  <a:srgbClr val="7815CF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66;g3f9d08b051c_0_1213">
              <a:extLst>
                <a:ext uri="{FF2B5EF4-FFF2-40B4-BE49-F238E27FC236}">
                  <a16:creationId xmlns:a16="http://schemas.microsoft.com/office/drawing/2014/main" id="{FFD1F7D3-5B4C-413C-B934-FA81A3561952}"/>
                </a:ext>
              </a:extLst>
            </p:cNvPr>
            <p:cNvSpPr txBox="1"/>
            <p:nvPr/>
          </p:nvSpPr>
          <p:spPr>
            <a:xfrm>
              <a:off x="54961" y="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6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" name="Imagen 17">
            <a:extLst>
              <a:ext uri="{FF2B5EF4-FFF2-40B4-BE49-F238E27FC236}">
                <a16:creationId xmlns:a16="http://schemas.microsoft.com/office/drawing/2014/main" id="{77D8B268-451B-46BD-A63A-E9C92812A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704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7-07">
            <a:extLst>
              <a:ext uri="{FF2B5EF4-FFF2-40B4-BE49-F238E27FC236}">
                <a16:creationId xmlns:a16="http://schemas.microsoft.com/office/drawing/2014/main" id="{27F1A3A7-182F-4177-9B9C-819FE564A4F6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20B0604020202020204" pitchFamily="2" charset="0"/>
                <a:ea typeface="Arial"/>
                <a:cs typeface="Arial"/>
              </a:rPr>
              <a:t>07</a:t>
            </a:r>
          </a:p>
        </p:txBody>
      </p:sp>
      <p:sp>
        <p:nvSpPr>
          <p:cNvPr id="2" name="s7-AGENTE">
            <a:extLst>
              <a:ext uri="{FF2B5EF4-FFF2-40B4-BE49-F238E27FC236}">
                <a16:creationId xmlns:a16="http://schemas.microsoft.com/office/drawing/2014/main" id="{C61124DB-D4FC-475A-8400-CF6E0F52CE85}"/>
              </a:ext>
            </a:extLst>
          </p:cNvPr>
          <p:cNvSpPr>
            <a:spLocks noGrp="1"/>
          </p:cNvSpPr>
          <p:nvPr/>
        </p:nvSpPr>
        <p:spPr>
          <a:xfrm>
            <a:off x="4262717" y="390525"/>
            <a:ext cx="3666565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6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660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AGENTE</a:t>
            </a:r>
          </a:p>
        </p:txBody>
      </p:sp>
      <p:sp>
        <p:nvSpPr>
          <p:cNvPr id="3" name="s7-Objetivo">
            <a:extLst>
              <a:ext uri="{FF2B5EF4-FFF2-40B4-BE49-F238E27FC236}">
                <a16:creationId xmlns:a16="http://schemas.microsoft.com/office/drawing/2014/main" id="{EDED2AF5-F7B5-4D4F-90BA-94F605382468}"/>
              </a:ext>
            </a:extLst>
          </p:cNvPr>
          <p:cNvSpPr>
            <a:spLocks noGrp="1"/>
          </p:cNvSpPr>
          <p:nvPr/>
        </p:nvSpPr>
        <p:spPr>
          <a:xfrm>
            <a:off x="609600" y="1743075"/>
            <a:ext cx="2243138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Objetivo</a:t>
            </a:r>
            <a:endParaRPr sz="2400" b="1" dirty="0">
              <a:solidFill>
                <a:srgbClr val="111714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9FFA7A85-71D6-4792-B5A8-B7CBFF33B35B}"/>
              </a:ext>
            </a:extLst>
          </p:cNvPr>
          <p:cNvSpPr>
            <a:spLocks noGrp="1"/>
          </p:cNvSpPr>
          <p:nvPr/>
        </p:nvSpPr>
        <p:spPr>
          <a:xfrm>
            <a:off x="2709862" y="2000250"/>
            <a:ext cx="476250" cy="171450"/>
          </a:xfrm>
          <a:prstGeom prst="rightArrow">
            <a:avLst/>
          </a:prstGeom>
          <a:solidFill>
            <a:srgbClr val="7522B5"/>
          </a:solidFill>
          <a:ln w="0">
            <a:noFill/>
          </a:ln>
        </p:spPr>
      </p:sp>
      <p:sp>
        <p:nvSpPr>
          <p:cNvPr id="5" name="s7-Modelo">
            <a:extLst>
              <a:ext uri="{FF2B5EF4-FFF2-40B4-BE49-F238E27FC236}">
                <a16:creationId xmlns:a16="http://schemas.microsoft.com/office/drawing/2014/main" id="{FFDD6318-AECF-49B5-B2D9-544B58EC00B7}"/>
              </a:ext>
            </a:extLst>
          </p:cNvPr>
          <p:cNvSpPr>
            <a:spLocks noGrp="1"/>
          </p:cNvSpPr>
          <p:nvPr/>
        </p:nvSpPr>
        <p:spPr>
          <a:xfrm>
            <a:off x="3440906" y="1743075"/>
            <a:ext cx="2243138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40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LLM y Contexto</a:t>
            </a:r>
            <a:endParaRPr sz="2400" b="1" dirty="0">
              <a:solidFill>
                <a:srgbClr val="111714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E5011F42-7175-4134-8E0A-7DED383B367A}"/>
              </a:ext>
            </a:extLst>
          </p:cNvPr>
          <p:cNvSpPr>
            <a:spLocks noGrp="1"/>
          </p:cNvSpPr>
          <p:nvPr/>
        </p:nvSpPr>
        <p:spPr>
          <a:xfrm>
            <a:off x="5857875" y="2000250"/>
            <a:ext cx="476250" cy="171450"/>
          </a:xfrm>
          <a:prstGeom prst="rightArrow">
            <a:avLst/>
          </a:prstGeom>
          <a:solidFill>
            <a:srgbClr val="7522B5"/>
          </a:solidFill>
          <a:ln w="0">
            <a:noFill/>
          </a:ln>
        </p:spPr>
      </p:sp>
      <p:sp>
        <p:nvSpPr>
          <p:cNvPr id="7" name="s7-Herramientas">
            <a:extLst>
              <a:ext uri="{FF2B5EF4-FFF2-40B4-BE49-F238E27FC236}">
                <a16:creationId xmlns:a16="http://schemas.microsoft.com/office/drawing/2014/main" id="{0A362222-FE86-411C-BEC1-6B4BD375CC76}"/>
              </a:ext>
            </a:extLst>
          </p:cNvPr>
          <p:cNvSpPr>
            <a:spLocks noGrp="1"/>
          </p:cNvSpPr>
          <p:nvPr/>
        </p:nvSpPr>
        <p:spPr>
          <a:xfrm>
            <a:off x="6429375" y="1743075"/>
            <a:ext cx="2243138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Herramientas</a:t>
            </a:r>
            <a:endParaRPr sz="2400" b="1" dirty="0">
              <a:solidFill>
                <a:srgbClr val="111714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FB55F8E7-88F1-43A7-86F0-F6AB2DD36F6D}"/>
              </a:ext>
            </a:extLst>
          </p:cNvPr>
          <p:cNvSpPr>
            <a:spLocks noGrp="1"/>
          </p:cNvSpPr>
          <p:nvPr/>
        </p:nvSpPr>
        <p:spPr>
          <a:xfrm>
            <a:off x="8941594" y="2000250"/>
            <a:ext cx="476250" cy="171450"/>
          </a:xfrm>
          <a:prstGeom prst="rightArrow">
            <a:avLst/>
          </a:prstGeom>
          <a:solidFill>
            <a:srgbClr val="7522B5"/>
          </a:solidFill>
          <a:ln w="0">
            <a:noFill/>
          </a:ln>
        </p:spPr>
      </p:sp>
      <p:sp>
        <p:nvSpPr>
          <p:cNvPr id="9" name="s7-Resultado">
            <a:extLst>
              <a:ext uri="{FF2B5EF4-FFF2-40B4-BE49-F238E27FC236}">
                <a16:creationId xmlns:a16="http://schemas.microsoft.com/office/drawing/2014/main" id="{ABD91902-CD84-4969-8C25-F1D0A1A27EEE}"/>
              </a:ext>
            </a:extLst>
          </p:cNvPr>
          <p:cNvSpPr>
            <a:spLocks noGrp="1"/>
          </p:cNvSpPr>
          <p:nvPr/>
        </p:nvSpPr>
        <p:spPr>
          <a:xfrm>
            <a:off x="9339263" y="1743075"/>
            <a:ext cx="2243138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Resultado</a:t>
            </a:r>
            <a:endParaRPr sz="2400" b="1" dirty="0">
              <a:solidFill>
                <a:srgbClr val="111714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sp>
        <p:nvSpPr>
          <p:cNvPr id="10" name="Conector recto 9">
            <a:extLst>
              <a:ext uri="{FF2B5EF4-FFF2-40B4-BE49-F238E27FC236}">
                <a16:creationId xmlns:a16="http://schemas.microsoft.com/office/drawing/2014/main" id="{0F4FDC98-A282-4FD0-A032-D7F517BB32A6}"/>
              </a:ext>
            </a:extLst>
          </p:cNvPr>
          <p:cNvSpPr>
            <a:spLocks noGrp="1"/>
          </p:cNvSpPr>
          <p:nvPr/>
        </p:nvSpPr>
        <p:spPr>
          <a:xfrm>
            <a:off x="4648200" y="2790825"/>
            <a:ext cx="5810250" cy="0"/>
          </a:xfrm>
          <a:prstGeom prst="line">
            <a:avLst/>
          </a:prstGeom>
          <a:noFill/>
          <a:ln w="28575">
            <a:solidFill>
              <a:srgbClr val="7522B5"/>
            </a:solidFill>
          </a:ln>
        </p:spPr>
      </p:sp>
      <p:sp>
        <p:nvSpPr>
          <p:cNvPr id="11" name="Conector recto 10">
            <a:extLst>
              <a:ext uri="{FF2B5EF4-FFF2-40B4-BE49-F238E27FC236}">
                <a16:creationId xmlns:a16="http://schemas.microsoft.com/office/drawing/2014/main" id="{6ED495B0-85C8-4845-9058-18DDB4EE4D35}"/>
              </a:ext>
            </a:extLst>
          </p:cNvPr>
          <p:cNvSpPr>
            <a:spLocks noGrp="1"/>
          </p:cNvSpPr>
          <p:nvPr/>
        </p:nvSpPr>
        <p:spPr>
          <a:xfrm>
            <a:off x="10458450" y="2476500"/>
            <a:ext cx="0" cy="314325"/>
          </a:xfrm>
          <a:prstGeom prst="line">
            <a:avLst/>
          </a:prstGeom>
          <a:noFill/>
          <a:ln w="28575">
            <a:solidFill>
              <a:srgbClr val="7522B5"/>
            </a:solidFill>
          </a:ln>
        </p:spPr>
      </p:sp>
      <p:sp>
        <p:nvSpPr>
          <p:cNvPr id="12" name="Conector recto 11">
            <a:extLst>
              <a:ext uri="{FF2B5EF4-FFF2-40B4-BE49-F238E27FC236}">
                <a16:creationId xmlns:a16="http://schemas.microsoft.com/office/drawing/2014/main" id="{E19CC4C7-5DA4-4016-B20D-6A0CC0BE8989}"/>
              </a:ext>
            </a:extLst>
          </p:cNvPr>
          <p:cNvSpPr>
            <a:spLocks noGrp="1"/>
          </p:cNvSpPr>
          <p:nvPr/>
        </p:nvSpPr>
        <p:spPr>
          <a:xfrm>
            <a:off x="4648200" y="2428875"/>
            <a:ext cx="0" cy="361950"/>
          </a:xfrm>
          <a:prstGeom prst="line">
            <a:avLst/>
          </a:prstGeom>
          <a:noFill/>
          <a:ln w="28575">
            <a:solidFill>
              <a:srgbClr val="7522B5"/>
            </a:solidFill>
          </a:ln>
        </p:spPr>
      </p:sp>
      <p:sp>
        <p:nvSpPr>
          <p:cNvPr id="14" name="s7-Vuelve a decidir: continuar, ter">
            <a:extLst>
              <a:ext uri="{FF2B5EF4-FFF2-40B4-BE49-F238E27FC236}">
                <a16:creationId xmlns:a16="http://schemas.microsoft.com/office/drawing/2014/main" id="{480A9BBF-5C6E-4BC8-AA41-5FF77712756C}"/>
              </a:ext>
            </a:extLst>
          </p:cNvPr>
          <p:cNvSpPr>
            <a:spLocks noGrp="1"/>
          </p:cNvSpPr>
          <p:nvPr/>
        </p:nvSpPr>
        <p:spPr>
          <a:xfrm>
            <a:off x="4068296" y="2933700"/>
            <a:ext cx="6787959" cy="495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25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sz="2250" b="1" dirty="0">
                <a:solidFill>
                  <a:srgbClr val="7522B5"/>
                </a:solidFill>
                <a:latin typeface="Merriweather" panose="020B0604020202020204" pitchFamily="2" charset="0"/>
                <a:ea typeface="Arial"/>
                <a:cs typeface="Arial"/>
              </a:rPr>
              <a:t>Vuelve a </a:t>
            </a:r>
            <a:r>
              <a:rPr sz="2250" b="1" dirty="0" err="1">
                <a:solidFill>
                  <a:srgbClr val="7522B5"/>
                </a:solidFill>
                <a:latin typeface="Merriweather" panose="020B0604020202020204" pitchFamily="2" charset="0"/>
                <a:ea typeface="Arial"/>
                <a:cs typeface="Arial"/>
              </a:rPr>
              <a:t>decidir</a:t>
            </a:r>
            <a:r>
              <a:rPr sz="2250" b="1" dirty="0">
                <a:solidFill>
                  <a:srgbClr val="7522B5"/>
                </a:solidFill>
                <a:latin typeface="Merriweather" panose="020B0604020202020204" pitchFamily="2" charset="0"/>
                <a:ea typeface="Arial"/>
                <a:cs typeface="Arial"/>
              </a:rPr>
              <a:t>: </a:t>
            </a:r>
            <a:r>
              <a:rPr sz="2250" b="1" dirty="0" err="1">
                <a:solidFill>
                  <a:srgbClr val="7522B5"/>
                </a:solidFill>
                <a:latin typeface="Merriweather" panose="020B0604020202020204" pitchFamily="2" charset="0"/>
                <a:ea typeface="Arial"/>
                <a:cs typeface="Arial"/>
              </a:rPr>
              <a:t>continuar</a:t>
            </a:r>
            <a:r>
              <a:rPr sz="2250" b="1" dirty="0">
                <a:solidFill>
                  <a:srgbClr val="7522B5"/>
                </a:solidFill>
                <a:latin typeface="Merriweather" panose="020B0604020202020204" pitchFamily="2" charset="0"/>
                <a:ea typeface="Arial"/>
                <a:cs typeface="Arial"/>
              </a:rPr>
              <a:t>, </a:t>
            </a:r>
            <a:r>
              <a:rPr sz="2250" b="1" dirty="0" err="1">
                <a:solidFill>
                  <a:srgbClr val="7522B5"/>
                </a:solidFill>
                <a:latin typeface="Merriweather" panose="020B0604020202020204" pitchFamily="2" charset="0"/>
                <a:ea typeface="Arial"/>
                <a:cs typeface="Arial"/>
              </a:rPr>
              <a:t>terminar</a:t>
            </a:r>
            <a:r>
              <a:rPr sz="2250" b="1" dirty="0">
                <a:solidFill>
                  <a:srgbClr val="7522B5"/>
                </a:solidFill>
                <a:latin typeface="Merriweather" panose="020B0604020202020204" pitchFamily="2" charset="0"/>
                <a:ea typeface="Arial"/>
                <a:cs typeface="Arial"/>
              </a:rPr>
              <a:t> o </a:t>
            </a:r>
            <a:r>
              <a:rPr sz="2250" b="1" dirty="0" err="1">
                <a:solidFill>
                  <a:srgbClr val="7522B5"/>
                </a:solidFill>
                <a:latin typeface="Merriweather" panose="020B0604020202020204" pitchFamily="2" charset="0"/>
                <a:ea typeface="Arial"/>
                <a:cs typeface="Arial"/>
              </a:rPr>
              <a:t>escalar</a:t>
            </a:r>
            <a:endParaRPr sz="2250" b="1" dirty="0">
              <a:solidFill>
                <a:srgbClr val="7522B5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sp>
        <p:nvSpPr>
          <p:cNvPr id="16" name="s5-CHAT">
            <a:extLst>
              <a:ext uri="{FF2B5EF4-FFF2-40B4-BE49-F238E27FC236}">
                <a16:creationId xmlns:a16="http://schemas.microsoft.com/office/drawing/2014/main" id="{1B154334-41DA-4408-9F71-5C81042AA94C}"/>
              </a:ext>
            </a:extLst>
          </p:cNvPr>
          <p:cNvSpPr>
            <a:spLocks noGrp="1"/>
          </p:cNvSpPr>
          <p:nvPr/>
        </p:nvSpPr>
        <p:spPr>
          <a:xfrm>
            <a:off x="3995037" y="1032343"/>
            <a:ext cx="4201926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6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00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(automatización + IA en el flujo)</a:t>
            </a:r>
            <a:endParaRPr sz="2000" b="1" dirty="0">
              <a:solidFill>
                <a:srgbClr val="111714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CDC67FC5-77CE-4B23-909D-098513478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595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8-08">
            <a:extLst>
              <a:ext uri="{FF2B5EF4-FFF2-40B4-BE49-F238E27FC236}">
                <a16:creationId xmlns:a16="http://schemas.microsoft.com/office/drawing/2014/main" id="{188C518D-1F07-4423-BD4E-2DD07C5EDF08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08</a:t>
            </a:r>
          </a:p>
        </p:txBody>
      </p:sp>
      <p:sp>
        <p:nvSpPr>
          <p:cNvPr id="2" name="s8-¿QUIÉN DEFINE EL CAMINO?">
            <a:extLst>
              <a:ext uri="{FF2B5EF4-FFF2-40B4-BE49-F238E27FC236}">
                <a16:creationId xmlns:a16="http://schemas.microsoft.com/office/drawing/2014/main" id="{A4F4A2A6-631F-4908-834E-EB5B9EB0B139}"/>
              </a:ext>
            </a:extLst>
          </p:cNvPr>
          <p:cNvSpPr>
            <a:spLocks noGrp="1"/>
          </p:cNvSpPr>
          <p:nvPr/>
        </p:nvSpPr>
        <p:spPr>
          <a:xfrm>
            <a:off x="2051794" y="483411"/>
            <a:ext cx="8088407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3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43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¿QUIÉN DEFINE EL CAMINO?</a:t>
            </a:r>
          </a:p>
        </p:txBody>
      </p:sp>
      <p:sp>
        <p:nvSpPr>
          <p:cNvPr id="3" name="s8-CHAT">
            <a:extLst>
              <a:ext uri="{FF2B5EF4-FFF2-40B4-BE49-F238E27FC236}">
                <a16:creationId xmlns:a16="http://schemas.microsoft.com/office/drawing/2014/main" id="{AF112828-699F-4A5F-A106-98EEAB633137}"/>
              </a:ext>
            </a:extLst>
          </p:cNvPr>
          <p:cNvSpPr>
            <a:spLocks noGrp="1"/>
          </p:cNvSpPr>
          <p:nvPr/>
        </p:nvSpPr>
        <p:spPr>
          <a:xfrm>
            <a:off x="1466851" y="1666315"/>
            <a:ext cx="1131794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0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00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CHAT</a:t>
            </a:r>
          </a:p>
        </p:txBody>
      </p:sp>
      <p:sp>
        <p:nvSpPr>
          <p:cNvPr id="4" name="s8-AUTOMATIZACIÓN">
            <a:extLst>
              <a:ext uri="{FF2B5EF4-FFF2-40B4-BE49-F238E27FC236}">
                <a16:creationId xmlns:a16="http://schemas.microsoft.com/office/drawing/2014/main" id="{CD4A9D28-C114-40EB-AC21-7FBDDEFFB6D9}"/>
              </a:ext>
            </a:extLst>
          </p:cNvPr>
          <p:cNvSpPr>
            <a:spLocks noGrp="1"/>
          </p:cNvSpPr>
          <p:nvPr/>
        </p:nvSpPr>
        <p:spPr>
          <a:xfrm>
            <a:off x="4159624" y="1666875"/>
            <a:ext cx="35814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475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00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AUTOMATIZACIÓN</a:t>
            </a:r>
          </a:p>
        </p:txBody>
      </p:sp>
      <p:sp>
        <p:nvSpPr>
          <p:cNvPr id="5" name="s8-AGENTE">
            <a:extLst>
              <a:ext uri="{FF2B5EF4-FFF2-40B4-BE49-F238E27FC236}">
                <a16:creationId xmlns:a16="http://schemas.microsoft.com/office/drawing/2014/main" id="{04AADD56-E799-4C71-B25E-BC3C59CAEAEC}"/>
              </a:ext>
            </a:extLst>
          </p:cNvPr>
          <p:cNvSpPr>
            <a:spLocks noGrp="1"/>
          </p:cNvSpPr>
          <p:nvPr/>
        </p:nvSpPr>
        <p:spPr>
          <a:xfrm>
            <a:off x="9119346" y="1666315"/>
            <a:ext cx="1837765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0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00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AGENTE</a:t>
            </a:r>
          </a:p>
        </p:txBody>
      </p:sp>
      <p:sp>
        <p:nvSpPr>
          <p:cNvPr id="6" name="s8-Vos guiás">
            <a:extLst>
              <a:ext uri="{FF2B5EF4-FFF2-40B4-BE49-F238E27FC236}">
                <a16:creationId xmlns:a16="http://schemas.microsoft.com/office/drawing/2014/main" id="{A63B9045-85FF-4B36-A9A0-5B384C46D458}"/>
              </a:ext>
            </a:extLst>
          </p:cNvPr>
          <p:cNvSpPr>
            <a:spLocks noGrp="1"/>
          </p:cNvSpPr>
          <p:nvPr/>
        </p:nvSpPr>
        <p:spPr>
          <a:xfrm>
            <a:off x="387724" y="2300567"/>
            <a:ext cx="3290048" cy="9995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775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775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Nosotros guiamos</a:t>
            </a:r>
          </a:p>
          <a:p>
            <a:pPr algn="ctr">
              <a:defRPr sz="2775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775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el flujo de trabajo</a:t>
            </a:r>
            <a:endParaRPr sz="2775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7" name="s8-Pasos definidos">
            <a:extLst>
              <a:ext uri="{FF2B5EF4-FFF2-40B4-BE49-F238E27FC236}">
                <a16:creationId xmlns:a16="http://schemas.microsoft.com/office/drawing/2014/main" id="{48C623BF-1C6A-4EA0-89F0-8EA4792233F5}"/>
              </a:ext>
            </a:extLst>
          </p:cNvPr>
          <p:cNvSpPr>
            <a:spLocks noGrp="1"/>
          </p:cNvSpPr>
          <p:nvPr/>
        </p:nvSpPr>
        <p:spPr>
          <a:xfrm>
            <a:off x="4588809" y="2383630"/>
            <a:ext cx="2723029" cy="8334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775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775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Flujo de trabajo</a:t>
            </a:r>
          </a:p>
          <a:p>
            <a:pPr algn="ctr">
              <a:defRPr sz="2775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775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preestablecido</a:t>
            </a:r>
            <a:endParaRPr sz="2775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8" name="s8-Decisiones delegadas">
            <a:extLst>
              <a:ext uri="{FF2B5EF4-FFF2-40B4-BE49-F238E27FC236}">
                <a16:creationId xmlns:a16="http://schemas.microsoft.com/office/drawing/2014/main" id="{E1737EF4-882E-423F-B8F8-EAB5205B0BBD}"/>
              </a:ext>
            </a:extLst>
          </p:cNvPr>
          <p:cNvSpPr>
            <a:spLocks noGrp="1"/>
          </p:cNvSpPr>
          <p:nvPr/>
        </p:nvSpPr>
        <p:spPr>
          <a:xfrm>
            <a:off x="8199343" y="2255185"/>
            <a:ext cx="3677770" cy="109537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325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lang="es-AR" sz="2325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Automatización + </a:t>
            </a:r>
          </a:p>
          <a:p>
            <a:pPr algn="ctr">
              <a:defRPr sz="2325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lang="es-AR" sz="2325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Delegación de decisiones</a:t>
            </a:r>
            <a:endParaRPr sz="2325" b="1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F709355-23A5-4DEF-90C9-62C6C021E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39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9-09">
            <a:extLst>
              <a:ext uri="{FF2B5EF4-FFF2-40B4-BE49-F238E27FC236}">
                <a16:creationId xmlns:a16="http://schemas.microsoft.com/office/drawing/2014/main" id="{6F02AA27-80ED-441E-B8F8-1D66CEEF76B0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09</a:t>
            </a:r>
          </a:p>
        </p:txBody>
      </p:sp>
      <p:sp>
        <p:nvSpPr>
          <p:cNvPr id="2" name="s9-OBJETIVO">
            <a:extLst>
              <a:ext uri="{FF2B5EF4-FFF2-40B4-BE49-F238E27FC236}">
                <a16:creationId xmlns:a16="http://schemas.microsoft.com/office/drawing/2014/main" id="{00A47940-239A-4061-B1E0-83DC51DAAFA8}"/>
              </a:ext>
            </a:extLst>
          </p:cNvPr>
          <p:cNvSpPr>
            <a:spLocks noGrp="1"/>
          </p:cNvSpPr>
          <p:nvPr/>
        </p:nvSpPr>
        <p:spPr>
          <a:xfrm>
            <a:off x="3966882" y="590550"/>
            <a:ext cx="4258235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4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64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OBJETIVO</a:t>
            </a:r>
          </a:p>
        </p:txBody>
      </p:sp>
      <p:sp>
        <p:nvSpPr>
          <p:cNvPr id="3" name="s9-¿Qué resultado buscamos?">
            <a:extLst>
              <a:ext uri="{FF2B5EF4-FFF2-40B4-BE49-F238E27FC236}">
                <a16:creationId xmlns:a16="http://schemas.microsoft.com/office/drawing/2014/main" id="{B8D14E04-27D0-49D2-A0D7-86B48BC98C4D}"/>
              </a:ext>
            </a:extLst>
          </p:cNvPr>
          <p:cNvSpPr>
            <a:spLocks noGrp="1"/>
          </p:cNvSpPr>
          <p:nvPr/>
        </p:nvSpPr>
        <p:spPr>
          <a:xfrm>
            <a:off x="3182469" y="1695450"/>
            <a:ext cx="5827059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45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4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¿</a:t>
            </a:r>
            <a:r>
              <a:rPr sz="3450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Qué</a:t>
            </a:r>
            <a:r>
              <a:rPr sz="34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3450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resultado</a:t>
            </a:r>
            <a:r>
              <a:rPr sz="34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3450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buscamos</a:t>
            </a:r>
            <a:r>
              <a:rPr sz="34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67D8502-9AFD-4B99-8AE0-D2995F396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7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10-10">
            <a:extLst>
              <a:ext uri="{FF2B5EF4-FFF2-40B4-BE49-F238E27FC236}">
                <a16:creationId xmlns:a16="http://schemas.microsoft.com/office/drawing/2014/main" id="{6526E4B6-D936-4E33-877F-EBD0BA277E4C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10</a:t>
            </a:r>
          </a:p>
        </p:txBody>
      </p:sp>
      <p:sp>
        <p:nvSpPr>
          <p:cNvPr id="2" name="s10-CONTEXTO">
            <a:extLst>
              <a:ext uri="{FF2B5EF4-FFF2-40B4-BE49-F238E27FC236}">
                <a16:creationId xmlns:a16="http://schemas.microsoft.com/office/drawing/2014/main" id="{D391B6F7-E077-43BC-A8A4-23C54123B462}"/>
              </a:ext>
            </a:extLst>
          </p:cNvPr>
          <p:cNvSpPr>
            <a:spLocks noGrp="1"/>
          </p:cNvSpPr>
          <p:nvPr/>
        </p:nvSpPr>
        <p:spPr>
          <a:xfrm>
            <a:off x="3693459" y="361950"/>
            <a:ext cx="4805082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4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64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CONTEXTO</a:t>
            </a:r>
          </a:p>
        </p:txBody>
      </p:sp>
      <p:sp>
        <p:nvSpPr>
          <p:cNvPr id="3" name="s10-¿Qué necesita saber?">
            <a:extLst>
              <a:ext uri="{FF2B5EF4-FFF2-40B4-BE49-F238E27FC236}">
                <a16:creationId xmlns:a16="http://schemas.microsoft.com/office/drawing/2014/main" id="{9C482956-9F36-4A7B-8D78-2BC29F214EC0}"/>
              </a:ext>
            </a:extLst>
          </p:cNvPr>
          <p:cNvSpPr>
            <a:spLocks noGrp="1"/>
          </p:cNvSpPr>
          <p:nvPr/>
        </p:nvSpPr>
        <p:spPr>
          <a:xfrm>
            <a:off x="3814482" y="1621491"/>
            <a:ext cx="4563035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45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4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¿</a:t>
            </a:r>
            <a:r>
              <a:rPr sz="3450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Qué</a:t>
            </a:r>
            <a:r>
              <a:rPr sz="34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3450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necesita</a:t>
            </a:r>
            <a:r>
              <a:rPr sz="34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saber?</a:t>
            </a:r>
          </a:p>
        </p:txBody>
      </p:sp>
      <p:sp>
        <p:nvSpPr>
          <p:cNvPr id="4" name="s10-Pedido, catálogo, datos vigentes">
            <a:extLst>
              <a:ext uri="{FF2B5EF4-FFF2-40B4-BE49-F238E27FC236}">
                <a16:creationId xmlns:a16="http://schemas.microsoft.com/office/drawing/2014/main" id="{1B08FF22-DA85-4921-AAFA-2A7129FE15AD}"/>
              </a:ext>
            </a:extLst>
          </p:cNvPr>
          <p:cNvSpPr>
            <a:spLocks noGrp="1"/>
          </p:cNvSpPr>
          <p:nvPr/>
        </p:nvSpPr>
        <p:spPr>
          <a:xfrm>
            <a:off x="3299011" y="2758888"/>
            <a:ext cx="5593976" cy="628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7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sz="2700" b="1" dirty="0" err="1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Pedido</a:t>
            </a:r>
            <a:r>
              <a:rPr sz="27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, </a:t>
            </a:r>
            <a:r>
              <a:rPr sz="2700" b="1" dirty="0" err="1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catálogo</a:t>
            </a:r>
            <a:r>
              <a:rPr sz="27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, </a:t>
            </a:r>
            <a:r>
              <a:rPr sz="2700" b="1" dirty="0" err="1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datos</a:t>
            </a:r>
            <a:r>
              <a:rPr sz="27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vigentes</a:t>
            </a:r>
            <a:endParaRPr sz="2700" b="1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B86959D-1C04-4DB3-BFBE-4E3F48720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78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11-11">
            <a:extLst>
              <a:ext uri="{FF2B5EF4-FFF2-40B4-BE49-F238E27FC236}">
                <a16:creationId xmlns:a16="http://schemas.microsoft.com/office/drawing/2014/main" id="{DEBE891C-4B25-4298-A2F6-06FC21D5CC53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11</a:t>
            </a:r>
          </a:p>
        </p:txBody>
      </p:sp>
      <p:sp>
        <p:nvSpPr>
          <p:cNvPr id="2" name="s11-INSTRUCCIONES">
            <a:extLst>
              <a:ext uri="{FF2B5EF4-FFF2-40B4-BE49-F238E27FC236}">
                <a16:creationId xmlns:a16="http://schemas.microsoft.com/office/drawing/2014/main" id="{CD725C9B-5A8D-4E97-886B-4551F7642FCB}"/>
              </a:ext>
            </a:extLst>
          </p:cNvPr>
          <p:cNvSpPr>
            <a:spLocks noGrp="1"/>
          </p:cNvSpPr>
          <p:nvPr/>
        </p:nvSpPr>
        <p:spPr>
          <a:xfrm>
            <a:off x="2994212" y="430306"/>
            <a:ext cx="6203576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7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570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INSTRUCCIONES</a:t>
            </a:r>
          </a:p>
        </p:txBody>
      </p:sp>
      <p:sp>
        <p:nvSpPr>
          <p:cNvPr id="3" name="s11-¿Cómo debe trabajar?">
            <a:extLst>
              <a:ext uri="{FF2B5EF4-FFF2-40B4-BE49-F238E27FC236}">
                <a16:creationId xmlns:a16="http://schemas.microsoft.com/office/drawing/2014/main" id="{4538EE2C-CAEF-4763-9CB1-45533DF53987}"/>
              </a:ext>
            </a:extLst>
          </p:cNvPr>
          <p:cNvSpPr>
            <a:spLocks noGrp="1"/>
          </p:cNvSpPr>
          <p:nvPr/>
        </p:nvSpPr>
        <p:spPr>
          <a:xfrm>
            <a:off x="3702423" y="1554256"/>
            <a:ext cx="4787153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45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4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¿</a:t>
            </a:r>
            <a:r>
              <a:rPr sz="3450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Cómo</a:t>
            </a:r>
            <a:r>
              <a:rPr sz="34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3450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debe</a:t>
            </a:r>
            <a:r>
              <a:rPr sz="34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3450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trabajar</a:t>
            </a:r>
            <a:r>
              <a:rPr sz="34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?</a:t>
            </a:r>
          </a:p>
        </p:txBody>
      </p:sp>
      <p:sp>
        <p:nvSpPr>
          <p:cNvPr id="4" name="s11-Si falta información, preguntar">
            <a:extLst>
              <a:ext uri="{FF2B5EF4-FFF2-40B4-BE49-F238E27FC236}">
                <a16:creationId xmlns:a16="http://schemas.microsoft.com/office/drawing/2014/main" id="{410D43BA-F684-426B-A749-C5888D78FADE}"/>
              </a:ext>
            </a:extLst>
          </p:cNvPr>
          <p:cNvSpPr>
            <a:spLocks noGrp="1"/>
          </p:cNvSpPr>
          <p:nvPr/>
        </p:nvSpPr>
        <p:spPr>
          <a:xfrm>
            <a:off x="2913528" y="2550459"/>
            <a:ext cx="6364942" cy="628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7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lang="es-AR" sz="27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Tip: </a:t>
            </a:r>
            <a:r>
              <a:rPr sz="27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Si </a:t>
            </a:r>
            <a:r>
              <a:rPr sz="2700" b="1" dirty="0" err="1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falta</a:t>
            </a:r>
            <a:r>
              <a:rPr sz="27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información</a:t>
            </a:r>
            <a:r>
              <a:rPr sz="27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, </a:t>
            </a:r>
            <a:r>
              <a:rPr lang="es-AR" sz="27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debe poder</a:t>
            </a:r>
          </a:p>
          <a:p>
            <a:pPr algn="ctr">
              <a:defRPr sz="27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sz="2700" b="1" u="sng" dirty="0" err="1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preguntar</a:t>
            </a:r>
            <a:endParaRPr sz="2700" b="1" u="sng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94BE63D-7C63-476F-AD78-531079742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907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12-12">
            <a:extLst>
              <a:ext uri="{FF2B5EF4-FFF2-40B4-BE49-F238E27FC236}">
                <a16:creationId xmlns:a16="http://schemas.microsoft.com/office/drawing/2014/main" id="{D7941E3B-F0D6-40A6-8AC2-AB0C2E967F94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12</a:t>
            </a:r>
          </a:p>
        </p:txBody>
      </p:sp>
      <p:sp>
        <p:nvSpPr>
          <p:cNvPr id="2" name="s12-HERRAMIENTAS">
            <a:extLst>
              <a:ext uri="{FF2B5EF4-FFF2-40B4-BE49-F238E27FC236}">
                <a16:creationId xmlns:a16="http://schemas.microsoft.com/office/drawing/2014/main" id="{591EDE41-EFC6-48A3-9C59-145AC476C805}"/>
              </a:ext>
            </a:extLst>
          </p:cNvPr>
          <p:cNvSpPr>
            <a:spLocks noGrp="1"/>
          </p:cNvSpPr>
          <p:nvPr/>
        </p:nvSpPr>
        <p:spPr>
          <a:xfrm>
            <a:off x="2799229" y="448235"/>
            <a:ext cx="6669741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0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600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HERRAMIENTAS</a:t>
            </a:r>
          </a:p>
        </p:txBody>
      </p:sp>
      <p:sp>
        <p:nvSpPr>
          <p:cNvPr id="3" name="s12-Consultar stock">
            <a:extLst>
              <a:ext uri="{FF2B5EF4-FFF2-40B4-BE49-F238E27FC236}">
                <a16:creationId xmlns:a16="http://schemas.microsoft.com/office/drawing/2014/main" id="{35B9BADE-1BDC-492D-BD5D-34708BCCD66E}"/>
              </a:ext>
            </a:extLst>
          </p:cNvPr>
          <p:cNvSpPr>
            <a:spLocks noGrp="1"/>
          </p:cNvSpPr>
          <p:nvPr/>
        </p:nvSpPr>
        <p:spPr>
          <a:xfrm>
            <a:off x="708213" y="2000250"/>
            <a:ext cx="2519082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2550" b="1" dirty="0" err="1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Consultar</a:t>
            </a:r>
            <a:r>
              <a:rPr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 stock</a:t>
            </a:r>
          </a:p>
        </p:txBody>
      </p:sp>
      <p:sp>
        <p:nvSpPr>
          <p:cNvPr id="4" name="s12-Calcular total">
            <a:extLst>
              <a:ext uri="{FF2B5EF4-FFF2-40B4-BE49-F238E27FC236}">
                <a16:creationId xmlns:a16="http://schemas.microsoft.com/office/drawing/2014/main" id="{5A5C7FF3-591D-4946-AAFB-E0C73A23BBEE}"/>
              </a:ext>
            </a:extLst>
          </p:cNvPr>
          <p:cNvSpPr>
            <a:spLocks noGrp="1"/>
          </p:cNvSpPr>
          <p:nvPr/>
        </p:nvSpPr>
        <p:spPr>
          <a:xfrm>
            <a:off x="5254437" y="2000250"/>
            <a:ext cx="1369361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Calcular</a:t>
            </a:r>
            <a:endParaRPr sz="2550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5" name="s12-Crear borrador">
            <a:extLst>
              <a:ext uri="{FF2B5EF4-FFF2-40B4-BE49-F238E27FC236}">
                <a16:creationId xmlns:a16="http://schemas.microsoft.com/office/drawing/2014/main" id="{C22F77DF-89F4-4E97-9307-07AA85AFC5F0}"/>
              </a:ext>
            </a:extLst>
          </p:cNvPr>
          <p:cNvSpPr>
            <a:spLocks noGrp="1"/>
          </p:cNvSpPr>
          <p:nvPr/>
        </p:nvSpPr>
        <p:spPr>
          <a:xfrm>
            <a:off x="8337176" y="2000250"/>
            <a:ext cx="3648636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2550" b="1" dirty="0" err="1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Crear</a:t>
            </a:r>
            <a:r>
              <a:rPr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2550" b="1" dirty="0" err="1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borrador</a:t>
            </a:r>
            <a:r>
              <a:rPr lang="es-AR"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 en PDF</a:t>
            </a:r>
            <a:endParaRPr sz="2550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7" name="s5-CHAT">
            <a:extLst>
              <a:ext uri="{FF2B5EF4-FFF2-40B4-BE49-F238E27FC236}">
                <a16:creationId xmlns:a16="http://schemas.microsoft.com/office/drawing/2014/main" id="{C93AAA70-A819-4E68-AD1A-8E7B08DBE963}"/>
              </a:ext>
            </a:extLst>
          </p:cNvPr>
          <p:cNvSpPr>
            <a:spLocks noGrp="1"/>
          </p:cNvSpPr>
          <p:nvPr/>
        </p:nvSpPr>
        <p:spPr>
          <a:xfrm>
            <a:off x="4839330" y="1041308"/>
            <a:ext cx="2513339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6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000" b="1" dirty="0">
                <a:solidFill>
                  <a:srgbClr val="111714"/>
                </a:solidFill>
                <a:latin typeface="Merriweather" panose="020B0604020202020204" pitchFamily="2" charset="0"/>
                <a:ea typeface="Arial"/>
                <a:cs typeface="Arial"/>
              </a:rPr>
              <a:t>(algunos ejemplos)</a:t>
            </a:r>
            <a:endParaRPr sz="2000" b="1" dirty="0">
              <a:solidFill>
                <a:srgbClr val="111714"/>
              </a:solidFill>
              <a:latin typeface="Merriweather" panose="020B0604020202020204" pitchFamily="2" charset="0"/>
              <a:ea typeface="Arial"/>
              <a:cs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C7D1EB7-25BD-4849-B47C-EC02D62C5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39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13-13">
            <a:extLst>
              <a:ext uri="{FF2B5EF4-FFF2-40B4-BE49-F238E27FC236}">
                <a16:creationId xmlns:a16="http://schemas.microsoft.com/office/drawing/2014/main" id="{AD6B6892-817B-4D9D-AE59-18194F558B9E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13</a:t>
            </a:r>
          </a:p>
        </p:txBody>
      </p:sp>
      <p:sp>
        <p:nvSpPr>
          <p:cNvPr id="2" name="s13-LÍMITES">
            <a:extLst>
              <a:ext uri="{FF2B5EF4-FFF2-40B4-BE49-F238E27FC236}">
                <a16:creationId xmlns:a16="http://schemas.microsoft.com/office/drawing/2014/main" id="{3E37298A-3CE3-4248-AB6C-7AA76C7AAB41}"/>
              </a:ext>
            </a:extLst>
          </p:cNvPr>
          <p:cNvSpPr>
            <a:spLocks noGrp="1"/>
          </p:cNvSpPr>
          <p:nvPr/>
        </p:nvSpPr>
        <p:spPr>
          <a:xfrm>
            <a:off x="4267200" y="590550"/>
            <a:ext cx="3657600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4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64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LÍMITES</a:t>
            </a:r>
          </a:p>
        </p:txBody>
      </p:sp>
      <p:sp>
        <p:nvSpPr>
          <p:cNvPr id="3" name="s13-¿Dónde termina su autoridad?">
            <a:extLst>
              <a:ext uri="{FF2B5EF4-FFF2-40B4-BE49-F238E27FC236}">
                <a16:creationId xmlns:a16="http://schemas.microsoft.com/office/drawing/2014/main" id="{650BC52E-6164-45D1-8DEE-B9C8E28B8AD7}"/>
              </a:ext>
            </a:extLst>
          </p:cNvPr>
          <p:cNvSpPr>
            <a:spLocks noGrp="1"/>
          </p:cNvSpPr>
          <p:nvPr/>
        </p:nvSpPr>
        <p:spPr>
          <a:xfrm>
            <a:off x="2756647" y="1695450"/>
            <a:ext cx="6678706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45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4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¿</a:t>
            </a:r>
            <a:r>
              <a:rPr sz="3450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Dónde</a:t>
            </a:r>
            <a:r>
              <a:rPr sz="34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termina </a:t>
            </a:r>
            <a:r>
              <a:rPr sz="3450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su</a:t>
            </a:r>
            <a:r>
              <a:rPr sz="34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3450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autoridad</a:t>
            </a:r>
            <a:r>
              <a:rPr sz="34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36CD1E5-3980-4C90-A317-D66C362CF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19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14-14">
            <a:extLst>
              <a:ext uri="{FF2B5EF4-FFF2-40B4-BE49-F238E27FC236}">
                <a16:creationId xmlns:a16="http://schemas.microsoft.com/office/drawing/2014/main" id="{75641629-04C1-4F5E-8F35-770F3060E78A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B9C6D1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B9C6D1"/>
                </a:solidFill>
                <a:latin typeface="Merriweather" panose="00000500000000000000" pitchFamily="2" charset="0"/>
                <a:ea typeface="Arial"/>
                <a:cs typeface="Arial"/>
              </a:rPr>
              <a:t>14</a:t>
            </a:r>
          </a:p>
        </p:txBody>
      </p:sp>
      <p:sp>
        <p:nvSpPr>
          <p:cNvPr id="2" name="s14-MÁS AUTONOMÍA">
            <a:extLst>
              <a:ext uri="{FF2B5EF4-FFF2-40B4-BE49-F238E27FC236}">
                <a16:creationId xmlns:a16="http://schemas.microsoft.com/office/drawing/2014/main" id="{273211DC-7780-4149-8505-5EC6D7FAFF4D}"/>
              </a:ext>
            </a:extLst>
          </p:cNvPr>
          <p:cNvSpPr>
            <a:spLocks noGrp="1"/>
          </p:cNvSpPr>
          <p:nvPr/>
        </p:nvSpPr>
        <p:spPr>
          <a:xfrm>
            <a:off x="2424953" y="660587"/>
            <a:ext cx="7342094" cy="1009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225" b="1">
                <a:solidFill>
                  <a:srgbClr val="F3F5F2"/>
                </a:solidFill>
                <a:latin typeface="Arial"/>
                <a:ea typeface="Arial"/>
                <a:cs typeface="Arial"/>
              </a:defRPr>
            </a:pPr>
            <a:r>
              <a:rPr sz="6225" b="1" dirty="0">
                <a:solidFill>
                  <a:srgbClr val="F3F5F2"/>
                </a:solidFill>
                <a:latin typeface="Merriweather" panose="00000500000000000000" pitchFamily="2" charset="0"/>
                <a:ea typeface="Arial"/>
                <a:cs typeface="Arial"/>
              </a:rPr>
              <a:t>MÁS AUTONOMÍA</a:t>
            </a:r>
          </a:p>
        </p:txBody>
      </p:sp>
      <p:sp>
        <p:nvSpPr>
          <p:cNvPr id="3" name="s14-MÁS INCERTIDUMBRE">
            <a:extLst>
              <a:ext uri="{FF2B5EF4-FFF2-40B4-BE49-F238E27FC236}">
                <a16:creationId xmlns:a16="http://schemas.microsoft.com/office/drawing/2014/main" id="{4DC8E90B-1041-44BD-BEA1-8B2D40E52CA7}"/>
              </a:ext>
            </a:extLst>
          </p:cNvPr>
          <p:cNvSpPr>
            <a:spLocks noGrp="1"/>
          </p:cNvSpPr>
          <p:nvPr/>
        </p:nvSpPr>
        <p:spPr>
          <a:xfrm>
            <a:off x="1734670" y="1879226"/>
            <a:ext cx="8722659" cy="1009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925" b="1">
                <a:solidFill>
                  <a:srgbClr val="D6ADF5"/>
                </a:solidFill>
                <a:latin typeface="Arial"/>
                <a:ea typeface="Arial"/>
                <a:cs typeface="Arial"/>
              </a:defRPr>
            </a:pPr>
            <a:r>
              <a:rPr sz="5925" b="1" dirty="0">
                <a:solidFill>
                  <a:srgbClr val="D6ADF5"/>
                </a:solidFill>
                <a:latin typeface="Merriweather" panose="00000500000000000000" pitchFamily="2" charset="0"/>
                <a:ea typeface="Arial"/>
                <a:cs typeface="Arial"/>
              </a:rPr>
              <a:t>MÁS INCERTIDUMBRE</a:t>
            </a:r>
          </a:p>
        </p:txBody>
      </p:sp>
      <p:pic>
        <p:nvPicPr>
          <p:cNvPr id="5" name="Google Shape;109;g3f9d08b051c_0_1271" descr="preencoded.png">
            <a:extLst>
              <a:ext uri="{FF2B5EF4-FFF2-40B4-BE49-F238E27FC236}">
                <a16:creationId xmlns:a16="http://schemas.microsoft.com/office/drawing/2014/main" id="{33215037-4642-4CEB-AFD9-74D12CAC146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7148" y="5300001"/>
            <a:ext cx="2737701" cy="7769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5614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15-15">
            <a:extLst>
              <a:ext uri="{FF2B5EF4-FFF2-40B4-BE49-F238E27FC236}">
                <a16:creationId xmlns:a16="http://schemas.microsoft.com/office/drawing/2014/main" id="{7F51E10E-3B19-400C-93B0-1BFAB0953AAB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15</a:t>
            </a:r>
          </a:p>
        </p:txBody>
      </p:sp>
      <p:sp>
        <p:nvSpPr>
          <p:cNvPr id="2" name="s15-¿REALMENTE NECESITO">
            <a:extLst>
              <a:ext uri="{FF2B5EF4-FFF2-40B4-BE49-F238E27FC236}">
                <a16:creationId xmlns:a16="http://schemas.microsoft.com/office/drawing/2014/main" id="{C1502BA8-2892-459B-AF93-AF96D37247C6}"/>
              </a:ext>
            </a:extLst>
          </p:cNvPr>
          <p:cNvSpPr>
            <a:spLocks noGrp="1"/>
          </p:cNvSpPr>
          <p:nvPr/>
        </p:nvSpPr>
        <p:spPr>
          <a:xfrm>
            <a:off x="1658469" y="697006"/>
            <a:ext cx="8875059" cy="952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55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55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¿REALMENTE NECESITO</a:t>
            </a:r>
          </a:p>
        </p:txBody>
      </p:sp>
      <p:sp>
        <p:nvSpPr>
          <p:cNvPr id="3" name="s15-UN AGENTE?">
            <a:extLst>
              <a:ext uri="{FF2B5EF4-FFF2-40B4-BE49-F238E27FC236}">
                <a16:creationId xmlns:a16="http://schemas.microsoft.com/office/drawing/2014/main" id="{FABB990D-E430-4D29-AFF4-EC0B73D7B9CA}"/>
              </a:ext>
            </a:extLst>
          </p:cNvPr>
          <p:cNvSpPr>
            <a:spLocks noGrp="1"/>
          </p:cNvSpPr>
          <p:nvPr/>
        </p:nvSpPr>
        <p:spPr>
          <a:xfrm>
            <a:off x="3128682" y="2047314"/>
            <a:ext cx="5934635" cy="1066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9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sz="69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UN AGENTE?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01327BD-77B4-495C-9DAA-0C89991C1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58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16-16">
            <a:extLst>
              <a:ext uri="{FF2B5EF4-FFF2-40B4-BE49-F238E27FC236}">
                <a16:creationId xmlns:a16="http://schemas.microsoft.com/office/drawing/2014/main" id="{50048DFE-78A1-4E45-BA5D-F4EB0F8C68C4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16</a:t>
            </a:r>
          </a:p>
        </p:txBody>
      </p:sp>
      <p:sp>
        <p:nvSpPr>
          <p:cNvPr id="2" name="s16-SIMPLE PRIMERO.">
            <a:extLst>
              <a:ext uri="{FF2B5EF4-FFF2-40B4-BE49-F238E27FC236}">
                <a16:creationId xmlns:a16="http://schemas.microsoft.com/office/drawing/2014/main" id="{E35E5D1D-6110-4D34-B6F8-98392B339F84}"/>
              </a:ext>
            </a:extLst>
          </p:cNvPr>
          <p:cNvSpPr>
            <a:spLocks noGrp="1"/>
          </p:cNvSpPr>
          <p:nvPr/>
        </p:nvSpPr>
        <p:spPr>
          <a:xfrm>
            <a:off x="2245658" y="702608"/>
            <a:ext cx="7700683" cy="1066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6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660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SIMPLE PRIMERO</a:t>
            </a:r>
          </a:p>
        </p:txBody>
      </p:sp>
      <p:sp>
        <p:nvSpPr>
          <p:cNvPr id="3" name="s16-Si una regla alcanza, usá la reg">
            <a:extLst>
              <a:ext uri="{FF2B5EF4-FFF2-40B4-BE49-F238E27FC236}">
                <a16:creationId xmlns:a16="http://schemas.microsoft.com/office/drawing/2014/main" id="{2C81AC12-640C-4AA8-ABF6-2A59020059B4}"/>
              </a:ext>
            </a:extLst>
          </p:cNvPr>
          <p:cNvSpPr>
            <a:spLocks noGrp="1"/>
          </p:cNvSpPr>
          <p:nvPr/>
        </p:nvSpPr>
        <p:spPr>
          <a:xfrm>
            <a:off x="421339" y="2060763"/>
            <a:ext cx="11349319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3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sz="33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Si </a:t>
            </a:r>
            <a:r>
              <a:rPr sz="3300" b="1" dirty="0" err="1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una</a:t>
            </a:r>
            <a:r>
              <a:rPr lang="es-AR" sz="33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 automatización alcanza, nos quedamos con eso</a:t>
            </a:r>
            <a:endParaRPr sz="3300" b="1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A28D1D2-BC16-4445-8AE1-DF78D1011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702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17-17">
            <a:extLst>
              <a:ext uri="{FF2B5EF4-FFF2-40B4-BE49-F238E27FC236}">
                <a16:creationId xmlns:a16="http://schemas.microsoft.com/office/drawing/2014/main" id="{1709D33F-A977-4972-84D6-497DB284AA55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17</a:t>
            </a:r>
          </a:p>
        </p:txBody>
      </p:sp>
      <p:sp>
        <p:nvSpPr>
          <p:cNvPr id="2" name="s17-¿CON QUÉ SE CONSTRUYE?">
            <a:extLst>
              <a:ext uri="{FF2B5EF4-FFF2-40B4-BE49-F238E27FC236}">
                <a16:creationId xmlns:a16="http://schemas.microsoft.com/office/drawing/2014/main" id="{8DEF26D1-C61D-49D0-AF42-166F96189B33}"/>
              </a:ext>
            </a:extLst>
          </p:cNvPr>
          <p:cNvSpPr>
            <a:spLocks noGrp="1"/>
          </p:cNvSpPr>
          <p:nvPr/>
        </p:nvSpPr>
        <p:spPr>
          <a:xfrm>
            <a:off x="1814232" y="333116"/>
            <a:ext cx="9095815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3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43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FORMAS DE ARMAR UN AGENTE</a:t>
            </a:r>
            <a:endParaRPr sz="4350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5" name="s17-Make">
            <a:extLst>
              <a:ext uri="{FF2B5EF4-FFF2-40B4-BE49-F238E27FC236}">
                <a16:creationId xmlns:a16="http://schemas.microsoft.com/office/drawing/2014/main" id="{632C0994-D3AF-4BC8-AA30-F17E87A141EB}"/>
              </a:ext>
            </a:extLst>
          </p:cNvPr>
          <p:cNvSpPr>
            <a:spLocks noGrp="1"/>
          </p:cNvSpPr>
          <p:nvPr/>
        </p:nvSpPr>
        <p:spPr>
          <a:xfrm>
            <a:off x="6468036" y="2645755"/>
            <a:ext cx="1180442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Make</a:t>
            </a:r>
          </a:p>
        </p:txBody>
      </p:sp>
      <p:sp>
        <p:nvSpPr>
          <p:cNvPr id="6" name="s17-Código / APIs">
            <a:extLst>
              <a:ext uri="{FF2B5EF4-FFF2-40B4-BE49-F238E27FC236}">
                <a16:creationId xmlns:a16="http://schemas.microsoft.com/office/drawing/2014/main" id="{232E7C96-87F9-4322-97D6-19AF6E44CFA8}"/>
              </a:ext>
            </a:extLst>
          </p:cNvPr>
          <p:cNvSpPr>
            <a:spLocks noGrp="1"/>
          </p:cNvSpPr>
          <p:nvPr/>
        </p:nvSpPr>
        <p:spPr>
          <a:xfrm>
            <a:off x="8331973" y="1835898"/>
            <a:ext cx="3558988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Agente personalizado</a:t>
            </a:r>
          </a:p>
          <a:p>
            <a:pPr algn="ctr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Código / APIs</a:t>
            </a:r>
          </a:p>
        </p:txBody>
      </p:sp>
      <p:sp>
        <p:nvSpPr>
          <p:cNvPr id="7" name="s17-Hoy: n8n para ver las piezas.">
            <a:extLst>
              <a:ext uri="{FF2B5EF4-FFF2-40B4-BE49-F238E27FC236}">
                <a16:creationId xmlns:a16="http://schemas.microsoft.com/office/drawing/2014/main" id="{7D4A0784-11D9-40E8-9D1F-C57B213385F1}"/>
              </a:ext>
            </a:extLst>
          </p:cNvPr>
          <p:cNvSpPr>
            <a:spLocks noGrp="1"/>
          </p:cNvSpPr>
          <p:nvPr/>
        </p:nvSpPr>
        <p:spPr>
          <a:xfrm>
            <a:off x="609600" y="3776962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925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sz="2925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Hoy: n8n</a:t>
            </a:r>
            <a:r>
              <a:rPr lang="es-AR" sz="2925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 solo como ejemplo visual</a:t>
            </a:r>
            <a:r>
              <a:rPr sz="2925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0161BAF-544E-4A1F-BA70-E65F32508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5" y="1743860"/>
            <a:ext cx="2895600" cy="115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17-Make">
            <a:extLst>
              <a:ext uri="{FF2B5EF4-FFF2-40B4-BE49-F238E27FC236}">
                <a16:creationId xmlns:a16="http://schemas.microsoft.com/office/drawing/2014/main" id="{FF2682D6-A621-46F5-B533-81A8FC68DAB0}"/>
              </a:ext>
            </a:extLst>
          </p:cNvPr>
          <p:cNvSpPr>
            <a:spLocks noGrp="1"/>
          </p:cNvSpPr>
          <p:nvPr/>
        </p:nvSpPr>
        <p:spPr>
          <a:xfrm>
            <a:off x="3169022" y="2704512"/>
            <a:ext cx="2330824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 err="1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Copilot</a:t>
            </a:r>
            <a:r>
              <a:rPr lang="es-AR"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 Studio</a:t>
            </a:r>
            <a:endParaRPr sz="2550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28A2445A-73D5-4EA7-8BF1-31E6A9EC3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08097" y="1381398"/>
            <a:ext cx="1619713" cy="1619713"/>
          </a:xfrm>
          <a:prstGeom prst="rect">
            <a:avLst/>
          </a:prstGeom>
        </p:spPr>
      </p:pic>
      <p:pic>
        <p:nvPicPr>
          <p:cNvPr id="1032" name="Picture 8" descr="Make Descargas gratuitas de SVG, PNG... · LobeHub">
            <a:extLst>
              <a:ext uri="{FF2B5EF4-FFF2-40B4-BE49-F238E27FC236}">
                <a16:creationId xmlns:a16="http://schemas.microsoft.com/office/drawing/2014/main" id="{B200D3C8-EE43-40AA-BCEA-5242F8E2E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73189"/>
            <a:ext cx="1411218" cy="141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C67801B-32CB-4C90-A34C-4BED3938F8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564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18-18">
            <a:extLst>
              <a:ext uri="{FF2B5EF4-FFF2-40B4-BE49-F238E27FC236}">
                <a16:creationId xmlns:a16="http://schemas.microsoft.com/office/drawing/2014/main" id="{5181D9D9-420B-4BCB-8F07-B9728C7E6086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B9C6D1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B9C6D1"/>
                </a:solidFill>
                <a:latin typeface="Merriweather" panose="00000500000000000000" pitchFamily="2" charset="0"/>
                <a:ea typeface="Arial"/>
                <a:cs typeface="Arial"/>
              </a:rPr>
              <a:t>18</a:t>
            </a:r>
          </a:p>
        </p:txBody>
      </p:sp>
      <p:sp>
        <p:nvSpPr>
          <p:cNvPr id="2" name="s18-VEAMOS UNO">
            <a:extLst>
              <a:ext uri="{FF2B5EF4-FFF2-40B4-BE49-F238E27FC236}">
                <a16:creationId xmlns:a16="http://schemas.microsoft.com/office/drawing/2014/main" id="{88E72A7D-2B7B-4AB6-8BDE-AA967EF69618}"/>
              </a:ext>
            </a:extLst>
          </p:cNvPr>
          <p:cNvSpPr>
            <a:spLocks noGrp="1"/>
          </p:cNvSpPr>
          <p:nvPr/>
        </p:nvSpPr>
        <p:spPr>
          <a:xfrm>
            <a:off x="609600" y="723900"/>
            <a:ext cx="10972800" cy="1028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825" b="1">
                <a:solidFill>
                  <a:srgbClr val="F3F5F2"/>
                </a:solidFill>
                <a:latin typeface="Arial"/>
                <a:ea typeface="Arial"/>
                <a:cs typeface="Arial"/>
              </a:defRPr>
            </a:pPr>
            <a:r>
              <a:rPr sz="6825" b="1" dirty="0">
                <a:solidFill>
                  <a:srgbClr val="F3F5F2"/>
                </a:solidFill>
                <a:latin typeface="Merriweather" panose="00000500000000000000" pitchFamily="2" charset="0"/>
                <a:ea typeface="Arial"/>
                <a:cs typeface="Arial"/>
              </a:rPr>
              <a:t>VEAMOS UNO</a:t>
            </a:r>
          </a:p>
        </p:txBody>
      </p:sp>
      <p:sp>
        <p:nvSpPr>
          <p:cNvPr id="3" name="s18-FUNCIONAR">
            <a:extLst>
              <a:ext uri="{FF2B5EF4-FFF2-40B4-BE49-F238E27FC236}">
                <a16:creationId xmlns:a16="http://schemas.microsoft.com/office/drawing/2014/main" id="{EB20266B-27C1-4DB4-A0D5-D43A07EF09E3}"/>
              </a:ext>
            </a:extLst>
          </p:cNvPr>
          <p:cNvSpPr>
            <a:spLocks noGrp="1"/>
          </p:cNvSpPr>
          <p:nvPr/>
        </p:nvSpPr>
        <p:spPr>
          <a:xfrm>
            <a:off x="609600" y="1952625"/>
            <a:ext cx="10972800" cy="1028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7200" b="1">
                <a:solidFill>
                  <a:srgbClr val="D6ADF5"/>
                </a:solidFill>
                <a:latin typeface="Arial"/>
                <a:ea typeface="Arial"/>
                <a:cs typeface="Arial"/>
              </a:defRPr>
            </a:pPr>
            <a:r>
              <a:rPr sz="7200" b="1" dirty="0">
                <a:solidFill>
                  <a:srgbClr val="D6ADF5"/>
                </a:solidFill>
                <a:latin typeface="Merriweather" panose="00000500000000000000" pitchFamily="2" charset="0"/>
                <a:ea typeface="Arial"/>
                <a:cs typeface="Arial"/>
              </a:rPr>
              <a:t>FUNCIONAR</a:t>
            </a:r>
          </a:p>
        </p:txBody>
      </p:sp>
      <p:pic>
        <p:nvPicPr>
          <p:cNvPr id="5" name="Google Shape;109;g3f9d08b051c_0_1271" descr="preencoded.png">
            <a:extLst>
              <a:ext uri="{FF2B5EF4-FFF2-40B4-BE49-F238E27FC236}">
                <a16:creationId xmlns:a16="http://schemas.microsoft.com/office/drawing/2014/main" id="{EB26E9A3-CF9C-4D30-9198-A174277CF2F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7148" y="5300001"/>
            <a:ext cx="2737701" cy="7769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1494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19-19">
            <a:extLst>
              <a:ext uri="{FF2B5EF4-FFF2-40B4-BE49-F238E27FC236}">
                <a16:creationId xmlns:a16="http://schemas.microsoft.com/office/drawing/2014/main" id="{A3B65E2C-D963-4E33-B813-17BC8D63DF8C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19</a:t>
            </a:r>
          </a:p>
        </p:txBody>
      </p:sp>
      <p:sp>
        <p:nvSpPr>
          <p:cNvPr id="2" name="s19-NO TODO DEBE SER AUTOMÁTICO">
            <a:extLst>
              <a:ext uri="{FF2B5EF4-FFF2-40B4-BE49-F238E27FC236}">
                <a16:creationId xmlns:a16="http://schemas.microsoft.com/office/drawing/2014/main" id="{6713EB49-D1B7-4C58-BCCF-3CCB00C30282}"/>
              </a:ext>
            </a:extLst>
          </p:cNvPr>
          <p:cNvSpPr>
            <a:spLocks noGrp="1"/>
          </p:cNvSpPr>
          <p:nvPr/>
        </p:nvSpPr>
        <p:spPr>
          <a:xfrm>
            <a:off x="1416423" y="595313"/>
            <a:ext cx="9359153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420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NO TODO DEBE SER AUTOMÁTICO</a:t>
            </a:r>
          </a:p>
        </p:txBody>
      </p:sp>
      <p:sp>
        <p:nvSpPr>
          <p:cNvPr id="3" name="s19-Agente prepara">
            <a:extLst>
              <a:ext uri="{FF2B5EF4-FFF2-40B4-BE49-F238E27FC236}">
                <a16:creationId xmlns:a16="http://schemas.microsoft.com/office/drawing/2014/main" id="{AB9AAE06-83E9-4CBE-AAE7-C6541D0B8F3E}"/>
              </a:ext>
            </a:extLst>
          </p:cNvPr>
          <p:cNvSpPr>
            <a:spLocks noGrp="1"/>
          </p:cNvSpPr>
          <p:nvPr/>
        </p:nvSpPr>
        <p:spPr>
          <a:xfrm>
            <a:off x="609600" y="1847850"/>
            <a:ext cx="32131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Agente</a:t>
            </a:r>
            <a:r>
              <a:rPr sz="240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prepara</a:t>
            </a:r>
            <a:endParaRPr sz="2400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592883E6-76E4-4638-B938-3C17B1BC35F4}"/>
              </a:ext>
            </a:extLst>
          </p:cNvPr>
          <p:cNvSpPr>
            <a:spLocks noGrp="1"/>
          </p:cNvSpPr>
          <p:nvPr/>
        </p:nvSpPr>
        <p:spPr>
          <a:xfrm>
            <a:off x="3917950" y="2105025"/>
            <a:ext cx="476250" cy="171450"/>
          </a:xfrm>
          <a:prstGeom prst="rightArrow">
            <a:avLst/>
          </a:prstGeom>
          <a:solidFill>
            <a:srgbClr val="7522B5"/>
          </a:solidFill>
          <a:ln w="0">
            <a:noFill/>
          </a:ln>
        </p:spPr>
      </p:sp>
      <p:sp>
        <p:nvSpPr>
          <p:cNvPr id="5" name="s19-Persona aprueba">
            <a:extLst>
              <a:ext uri="{FF2B5EF4-FFF2-40B4-BE49-F238E27FC236}">
                <a16:creationId xmlns:a16="http://schemas.microsoft.com/office/drawing/2014/main" id="{44BBCB80-363A-43E3-8B87-B0BCB4FC7547}"/>
              </a:ext>
            </a:extLst>
          </p:cNvPr>
          <p:cNvSpPr>
            <a:spLocks noGrp="1"/>
          </p:cNvSpPr>
          <p:nvPr/>
        </p:nvSpPr>
        <p:spPr>
          <a:xfrm>
            <a:off x="4489450" y="1847850"/>
            <a:ext cx="32131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Persona </a:t>
            </a:r>
            <a:r>
              <a:rPr sz="2400" b="1" dirty="0" err="1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aprueba</a:t>
            </a:r>
            <a:endParaRPr sz="2400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566740B8-3DB4-4D7C-8DFE-9FD3AA84EC8A}"/>
              </a:ext>
            </a:extLst>
          </p:cNvPr>
          <p:cNvSpPr>
            <a:spLocks noGrp="1"/>
          </p:cNvSpPr>
          <p:nvPr/>
        </p:nvSpPr>
        <p:spPr>
          <a:xfrm>
            <a:off x="7797800" y="2105025"/>
            <a:ext cx="476250" cy="171450"/>
          </a:xfrm>
          <a:prstGeom prst="rightArrow">
            <a:avLst/>
          </a:prstGeom>
          <a:solidFill>
            <a:srgbClr val="7522B5"/>
          </a:solidFill>
          <a:ln w="0">
            <a:noFill/>
          </a:ln>
        </p:spPr>
      </p:sp>
      <p:sp>
        <p:nvSpPr>
          <p:cNvPr id="7" name="s19-Sistema ejecuta">
            <a:extLst>
              <a:ext uri="{FF2B5EF4-FFF2-40B4-BE49-F238E27FC236}">
                <a16:creationId xmlns:a16="http://schemas.microsoft.com/office/drawing/2014/main" id="{96B3FED9-30D0-4668-8801-38050B5582F8}"/>
              </a:ext>
            </a:extLst>
          </p:cNvPr>
          <p:cNvSpPr>
            <a:spLocks noGrp="1"/>
          </p:cNvSpPr>
          <p:nvPr/>
        </p:nvSpPr>
        <p:spPr>
          <a:xfrm>
            <a:off x="8369300" y="1847850"/>
            <a:ext cx="32131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Sistema </a:t>
            </a:r>
            <a:r>
              <a:rPr sz="2400" b="1" dirty="0" err="1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ejecuta</a:t>
            </a:r>
            <a:endParaRPr sz="2400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8" name="s19-Human-in-the-loop">
            <a:extLst>
              <a:ext uri="{FF2B5EF4-FFF2-40B4-BE49-F238E27FC236}">
                <a16:creationId xmlns:a16="http://schemas.microsoft.com/office/drawing/2014/main" id="{B5EA82EB-5BBD-4469-83DE-9169AFF13709}"/>
              </a:ext>
            </a:extLst>
          </p:cNvPr>
          <p:cNvSpPr>
            <a:spLocks noGrp="1"/>
          </p:cNvSpPr>
          <p:nvPr/>
        </p:nvSpPr>
        <p:spPr>
          <a:xfrm>
            <a:off x="4294631" y="2867406"/>
            <a:ext cx="3602736" cy="495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4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lang="es-AR" sz="24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“</a:t>
            </a:r>
            <a:r>
              <a:rPr sz="24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Human-in-the-loop</a:t>
            </a:r>
            <a:r>
              <a:rPr lang="es-AR" sz="24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"</a:t>
            </a:r>
            <a:endParaRPr sz="2400" b="1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6994C40-D340-43AE-B512-C0012DCA2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37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20-20">
            <a:extLst>
              <a:ext uri="{FF2B5EF4-FFF2-40B4-BE49-F238E27FC236}">
                <a16:creationId xmlns:a16="http://schemas.microsoft.com/office/drawing/2014/main" id="{93342B2A-F021-4B9C-AF79-B4817502DBE4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B9C6D1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B9C6D1"/>
                </a:solidFill>
                <a:latin typeface="Merriweather" panose="00000500000000000000" pitchFamily="2" charset="0"/>
                <a:ea typeface="Arial"/>
                <a:cs typeface="Arial"/>
              </a:rPr>
              <a:t>20</a:t>
            </a:r>
          </a:p>
        </p:txBody>
      </p:sp>
      <p:sp>
        <p:nvSpPr>
          <p:cNvPr id="2" name="s20-NO ES MAGIA.">
            <a:extLst>
              <a:ext uri="{FF2B5EF4-FFF2-40B4-BE49-F238E27FC236}">
                <a16:creationId xmlns:a16="http://schemas.microsoft.com/office/drawing/2014/main" id="{4CB13436-3A88-431F-ACAC-B5EE882D6007}"/>
              </a:ext>
            </a:extLst>
          </p:cNvPr>
          <p:cNvSpPr>
            <a:spLocks noGrp="1"/>
          </p:cNvSpPr>
          <p:nvPr/>
        </p:nvSpPr>
        <p:spPr>
          <a:xfrm>
            <a:off x="2865063" y="561976"/>
            <a:ext cx="6822141" cy="1066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7350" b="1">
                <a:solidFill>
                  <a:srgbClr val="F3F5F2"/>
                </a:solidFill>
                <a:latin typeface="Arial"/>
                <a:ea typeface="Arial"/>
                <a:cs typeface="Arial"/>
              </a:defRPr>
            </a:pPr>
            <a:r>
              <a:rPr sz="7350" b="1" dirty="0">
                <a:solidFill>
                  <a:srgbClr val="F3F5F2"/>
                </a:solidFill>
                <a:latin typeface="Merriweather" panose="00000500000000000000" pitchFamily="2" charset="0"/>
                <a:ea typeface="Arial"/>
                <a:cs typeface="Arial"/>
              </a:rPr>
              <a:t>NO ES MAGIA.</a:t>
            </a:r>
          </a:p>
        </p:txBody>
      </p:sp>
      <p:sp>
        <p:nvSpPr>
          <p:cNvPr id="3" name="s20-Objetivo">
            <a:extLst>
              <a:ext uri="{FF2B5EF4-FFF2-40B4-BE49-F238E27FC236}">
                <a16:creationId xmlns:a16="http://schemas.microsoft.com/office/drawing/2014/main" id="{40E0BC91-3E80-40D6-92E9-6FCF0DC15999}"/>
              </a:ext>
            </a:extLst>
          </p:cNvPr>
          <p:cNvSpPr>
            <a:spLocks noGrp="1"/>
          </p:cNvSpPr>
          <p:nvPr/>
        </p:nvSpPr>
        <p:spPr>
          <a:xfrm>
            <a:off x="1156447" y="2362761"/>
            <a:ext cx="17145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400" b="1">
                <a:solidFill>
                  <a:srgbClr val="F3F5F2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F3F5F2"/>
                </a:solidFill>
                <a:latin typeface="Merriweather" panose="00000500000000000000" pitchFamily="2" charset="0"/>
                <a:ea typeface="Arial"/>
                <a:cs typeface="Arial"/>
              </a:rPr>
              <a:t>Objetivo</a:t>
            </a:r>
            <a:endParaRPr sz="2400" b="1" dirty="0">
              <a:solidFill>
                <a:srgbClr val="F3F5F2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4" name="s20-Contexto">
            <a:extLst>
              <a:ext uri="{FF2B5EF4-FFF2-40B4-BE49-F238E27FC236}">
                <a16:creationId xmlns:a16="http://schemas.microsoft.com/office/drawing/2014/main" id="{CEA5B946-FFFE-430A-B3C3-4CA178B90508}"/>
              </a:ext>
            </a:extLst>
          </p:cNvPr>
          <p:cNvSpPr>
            <a:spLocks noGrp="1"/>
          </p:cNvSpPr>
          <p:nvPr/>
        </p:nvSpPr>
        <p:spPr>
          <a:xfrm>
            <a:off x="3061447" y="2362761"/>
            <a:ext cx="180975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400" b="1">
                <a:solidFill>
                  <a:srgbClr val="F3F5F2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F3F5F2"/>
                </a:solidFill>
                <a:latin typeface="Merriweather" panose="00000500000000000000" pitchFamily="2" charset="0"/>
                <a:ea typeface="Arial"/>
                <a:cs typeface="Arial"/>
              </a:rPr>
              <a:t>Contexto</a:t>
            </a:r>
            <a:endParaRPr sz="2400" b="1" dirty="0">
              <a:solidFill>
                <a:srgbClr val="F3F5F2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5" name="s20-Instrucciones">
            <a:extLst>
              <a:ext uri="{FF2B5EF4-FFF2-40B4-BE49-F238E27FC236}">
                <a16:creationId xmlns:a16="http://schemas.microsoft.com/office/drawing/2014/main" id="{388B1D26-2F52-4E96-A421-87697149BC7F}"/>
              </a:ext>
            </a:extLst>
          </p:cNvPr>
          <p:cNvSpPr>
            <a:spLocks noGrp="1"/>
          </p:cNvSpPr>
          <p:nvPr/>
        </p:nvSpPr>
        <p:spPr>
          <a:xfrm>
            <a:off x="5061697" y="2362761"/>
            <a:ext cx="2428875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400" b="1">
                <a:solidFill>
                  <a:srgbClr val="F3F5F2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F3F5F2"/>
                </a:solidFill>
                <a:latin typeface="Merriweather" panose="00000500000000000000" pitchFamily="2" charset="0"/>
                <a:ea typeface="Arial"/>
                <a:cs typeface="Arial"/>
              </a:rPr>
              <a:t>Instrucciones</a:t>
            </a:r>
            <a:endParaRPr sz="2400" b="1" dirty="0">
              <a:solidFill>
                <a:srgbClr val="F3F5F2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6" name="s20-Herramientas">
            <a:extLst>
              <a:ext uri="{FF2B5EF4-FFF2-40B4-BE49-F238E27FC236}">
                <a16:creationId xmlns:a16="http://schemas.microsoft.com/office/drawing/2014/main" id="{A0A2FEC7-2966-4019-A759-12BBC69F9758}"/>
              </a:ext>
            </a:extLst>
          </p:cNvPr>
          <p:cNvSpPr>
            <a:spLocks noGrp="1"/>
          </p:cNvSpPr>
          <p:nvPr/>
        </p:nvSpPr>
        <p:spPr>
          <a:xfrm>
            <a:off x="7681072" y="2362761"/>
            <a:ext cx="2333625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400" b="1">
                <a:solidFill>
                  <a:srgbClr val="F3F5F2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F3F5F2"/>
                </a:solidFill>
                <a:latin typeface="Merriweather" panose="00000500000000000000" pitchFamily="2" charset="0"/>
                <a:ea typeface="Arial"/>
                <a:cs typeface="Arial"/>
              </a:rPr>
              <a:t>Herramientas</a:t>
            </a:r>
            <a:endParaRPr sz="2400" b="1" dirty="0">
              <a:solidFill>
                <a:srgbClr val="F3F5F2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7" name="s20-Límites">
            <a:extLst>
              <a:ext uri="{FF2B5EF4-FFF2-40B4-BE49-F238E27FC236}">
                <a16:creationId xmlns:a16="http://schemas.microsoft.com/office/drawing/2014/main" id="{8876EA1C-690A-4780-97AA-26E7EF82FD27}"/>
              </a:ext>
            </a:extLst>
          </p:cNvPr>
          <p:cNvSpPr>
            <a:spLocks noGrp="1"/>
          </p:cNvSpPr>
          <p:nvPr/>
        </p:nvSpPr>
        <p:spPr>
          <a:xfrm>
            <a:off x="10205197" y="2362761"/>
            <a:ext cx="161925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400" b="1">
                <a:solidFill>
                  <a:srgbClr val="D6ADF5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D6ADF5"/>
                </a:solidFill>
                <a:latin typeface="Merriweather" panose="00000500000000000000" pitchFamily="2" charset="0"/>
                <a:ea typeface="Arial"/>
                <a:cs typeface="Arial"/>
              </a:rPr>
              <a:t>Límites</a:t>
            </a:r>
            <a:endParaRPr sz="2400" b="1" dirty="0">
              <a:solidFill>
                <a:srgbClr val="D6ADF5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pic>
        <p:nvPicPr>
          <p:cNvPr id="10" name="Google Shape;109;g3f9d08b051c_0_1271" descr="preencoded.png">
            <a:extLst>
              <a:ext uri="{FF2B5EF4-FFF2-40B4-BE49-F238E27FC236}">
                <a16:creationId xmlns:a16="http://schemas.microsoft.com/office/drawing/2014/main" id="{1511569F-2D78-4CEC-A5A8-CFF2C1EAA45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7148" y="5300001"/>
            <a:ext cx="2737701" cy="7769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9186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21-21">
            <a:extLst>
              <a:ext uri="{FF2B5EF4-FFF2-40B4-BE49-F238E27FC236}">
                <a16:creationId xmlns:a16="http://schemas.microsoft.com/office/drawing/2014/main" id="{72698501-D620-4537-A209-A31F9CD138D9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21</a:t>
            </a:r>
          </a:p>
        </p:txBody>
      </p:sp>
      <p:sp>
        <p:nvSpPr>
          <p:cNvPr id="2" name="s21-HIGIENE Y SEGURIDAD">
            <a:extLst>
              <a:ext uri="{FF2B5EF4-FFF2-40B4-BE49-F238E27FC236}">
                <a16:creationId xmlns:a16="http://schemas.microsoft.com/office/drawing/2014/main" id="{F04537B0-B8CA-4130-BA2F-18642029A7F3}"/>
              </a:ext>
            </a:extLst>
          </p:cNvPr>
          <p:cNvSpPr>
            <a:spLocks noGrp="1"/>
          </p:cNvSpPr>
          <p:nvPr/>
        </p:nvSpPr>
        <p:spPr>
          <a:xfrm>
            <a:off x="1732788" y="562356"/>
            <a:ext cx="8726424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1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510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AGENTE PERSONALIZADO</a:t>
            </a:r>
            <a:endParaRPr sz="5100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3" name="s21-Un hub de FORVEX">
            <a:extLst>
              <a:ext uri="{FF2B5EF4-FFF2-40B4-BE49-F238E27FC236}">
                <a16:creationId xmlns:a16="http://schemas.microsoft.com/office/drawing/2014/main" id="{A43D5A7F-F774-4D31-BF1D-945F8DEDE073}"/>
              </a:ext>
            </a:extLst>
          </p:cNvPr>
          <p:cNvSpPr>
            <a:spLocks noGrp="1"/>
          </p:cNvSpPr>
          <p:nvPr/>
        </p:nvSpPr>
        <p:spPr>
          <a:xfrm>
            <a:off x="609600" y="1476375"/>
            <a:ext cx="6042212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5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lang="es-AR" sz="28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Ejemplo de Agente Personalizado en Higiene y Seguridad</a:t>
            </a:r>
            <a:endParaRPr sz="2850" b="1" dirty="0">
              <a:solidFill>
                <a:srgbClr val="17324D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4" name="s21-Software alrededor&#10;del modelo">
            <a:extLst>
              <a:ext uri="{FF2B5EF4-FFF2-40B4-BE49-F238E27FC236}">
                <a16:creationId xmlns:a16="http://schemas.microsoft.com/office/drawing/2014/main" id="{C8FD7545-3610-4336-8CAD-93B384F1D22B}"/>
              </a:ext>
            </a:extLst>
          </p:cNvPr>
          <p:cNvSpPr>
            <a:spLocks noGrp="1"/>
          </p:cNvSpPr>
          <p:nvPr/>
        </p:nvSpPr>
        <p:spPr>
          <a:xfrm>
            <a:off x="528918" y="3044689"/>
            <a:ext cx="4563035" cy="1209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675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sz="3675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Software </a:t>
            </a:r>
            <a:r>
              <a:rPr sz="3675" b="1" dirty="0" err="1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alrededor</a:t>
            </a:r>
            <a:endParaRPr sz="3675" b="1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  <a:p>
            <a:pPr algn="l">
              <a:defRPr sz="3675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sz="3675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del </a:t>
            </a:r>
            <a:r>
              <a:rPr sz="3675" b="1" dirty="0" err="1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modelo</a:t>
            </a:r>
            <a:endParaRPr sz="3675" b="1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53317" y="2342970"/>
            <a:ext cx="6606988" cy="261311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2824999-85F6-45F0-BFA5-A42FF4BE3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67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23-23">
            <a:extLst>
              <a:ext uri="{FF2B5EF4-FFF2-40B4-BE49-F238E27FC236}">
                <a16:creationId xmlns:a16="http://schemas.microsoft.com/office/drawing/2014/main" id="{0B77347F-F77E-4DA9-BF17-EB0774579F5A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2</a:t>
            </a:r>
            <a:r>
              <a:rPr lang="es-AR"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2</a:t>
            </a:r>
            <a:endParaRPr sz="1800" b="0" dirty="0">
              <a:solidFill>
                <a:srgbClr val="56615B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2" name="s23-LA COMPLEJIDAD DEBE JUSTIFICARSE">
            <a:extLst>
              <a:ext uri="{FF2B5EF4-FFF2-40B4-BE49-F238E27FC236}">
                <a16:creationId xmlns:a16="http://schemas.microsoft.com/office/drawing/2014/main" id="{7434482A-3F11-4AC0-8292-54850299E3D5}"/>
              </a:ext>
            </a:extLst>
          </p:cNvPr>
          <p:cNvSpPr>
            <a:spLocks noGrp="1"/>
          </p:cNvSpPr>
          <p:nvPr/>
        </p:nvSpPr>
        <p:spPr>
          <a:xfrm>
            <a:off x="1402976" y="494740"/>
            <a:ext cx="9708776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9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sz="390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LA COMPLEJIDAD DEBE JUSTIFICARSE</a:t>
            </a:r>
          </a:p>
        </p:txBody>
      </p:sp>
      <p:sp>
        <p:nvSpPr>
          <p:cNvPr id="3" name="s23-Simple">
            <a:extLst>
              <a:ext uri="{FF2B5EF4-FFF2-40B4-BE49-F238E27FC236}">
                <a16:creationId xmlns:a16="http://schemas.microsoft.com/office/drawing/2014/main" id="{314EE068-D265-40F6-B827-0E91E9AF1F20}"/>
              </a:ext>
            </a:extLst>
          </p:cNvPr>
          <p:cNvSpPr>
            <a:spLocks noGrp="1"/>
          </p:cNvSpPr>
          <p:nvPr/>
        </p:nvSpPr>
        <p:spPr>
          <a:xfrm>
            <a:off x="2026023" y="1575546"/>
            <a:ext cx="1416424" cy="5810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0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00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Simple</a:t>
            </a:r>
          </a:p>
        </p:txBody>
      </p:sp>
      <p:sp>
        <p:nvSpPr>
          <p:cNvPr id="5" name="s23-Crítico / específico">
            <a:extLst>
              <a:ext uri="{FF2B5EF4-FFF2-40B4-BE49-F238E27FC236}">
                <a16:creationId xmlns:a16="http://schemas.microsoft.com/office/drawing/2014/main" id="{8892349A-A3F8-424B-A27C-9336A98741E4}"/>
              </a:ext>
            </a:extLst>
          </p:cNvPr>
          <p:cNvSpPr>
            <a:spLocks noGrp="1"/>
          </p:cNvSpPr>
          <p:nvPr/>
        </p:nvSpPr>
        <p:spPr>
          <a:xfrm>
            <a:off x="7866529" y="1575546"/>
            <a:ext cx="3048000" cy="5810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2550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Crítico</a:t>
            </a:r>
            <a:r>
              <a:rPr sz="25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/ </a:t>
            </a:r>
            <a:r>
              <a:rPr sz="2550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específico</a:t>
            </a:r>
            <a:endParaRPr sz="2550" b="1" dirty="0">
              <a:solidFill>
                <a:srgbClr val="17324D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6" name="s23-Low-code">
            <a:extLst>
              <a:ext uri="{FF2B5EF4-FFF2-40B4-BE49-F238E27FC236}">
                <a16:creationId xmlns:a16="http://schemas.microsoft.com/office/drawing/2014/main" id="{537C4132-171C-4554-B4E2-9187F14904B2}"/>
              </a:ext>
            </a:extLst>
          </p:cNvPr>
          <p:cNvSpPr>
            <a:spLocks noGrp="1"/>
          </p:cNvSpPr>
          <p:nvPr/>
        </p:nvSpPr>
        <p:spPr>
          <a:xfrm>
            <a:off x="1026458" y="2257425"/>
            <a:ext cx="3415553" cy="8477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3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sz="33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Low-code</a:t>
            </a:r>
            <a:r>
              <a:rPr lang="es-AR" sz="33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 como</a:t>
            </a:r>
          </a:p>
          <a:p>
            <a:pPr algn="ctr">
              <a:defRPr sz="33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lang="es-AR" sz="33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n8n o </a:t>
            </a:r>
            <a:r>
              <a:rPr lang="es-AR" sz="3300" b="1" dirty="0" err="1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Make</a:t>
            </a:r>
            <a:endParaRPr sz="3300" b="1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8" name="s23-Desarrollo&#10;a medida">
            <a:extLst>
              <a:ext uri="{FF2B5EF4-FFF2-40B4-BE49-F238E27FC236}">
                <a16:creationId xmlns:a16="http://schemas.microsoft.com/office/drawing/2014/main" id="{7D0D6EDF-A257-4C00-9A17-B9D62430B363}"/>
              </a:ext>
            </a:extLst>
          </p:cNvPr>
          <p:cNvSpPr>
            <a:spLocks noGrp="1"/>
          </p:cNvSpPr>
          <p:nvPr/>
        </p:nvSpPr>
        <p:spPr>
          <a:xfrm>
            <a:off x="7377952" y="2257425"/>
            <a:ext cx="4025153" cy="8477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7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sz="27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Desarrollo</a:t>
            </a:r>
            <a:r>
              <a:rPr lang="es-AR" sz="27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 de Software</a:t>
            </a:r>
            <a:endParaRPr sz="2700" b="1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  <a:p>
            <a:pPr algn="ctr">
              <a:defRPr sz="27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sz="27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a </a:t>
            </a:r>
            <a:r>
              <a:rPr sz="2700" b="1" dirty="0" err="1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medida</a:t>
            </a:r>
            <a:endParaRPr sz="2700" b="1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9" name="s23-Elegir también implica sostener ">
            <a:extLst>
              <a:ext uri="{FF2B5EF4-FFF2-40B4-BE49-F238E27FC236}">
                <a16:creationId xmlns:a16="http://schemas.microsoft.com/office/drawing/2014/main" id="{A67CE4B1-7C0F-4BAB-A33E-CB7524556E8B}"/>
              </a:ext>
            </a:extLst>
          </p:cNvPr>
          <p:cNvSpPr>
            <a:spLocks noGrp="1"/>
          </p:cNvSpPr>
          <p:nvPr/>
        </p:nvSpPr>
        <p:spPr>
          <a:xfrm>
            <a:off x="2317376" y="4086785"/>
            <a:ext cx="7879977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25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2250" b="0" dirty="0" err="1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Elegir</a:t>
            </a:r>
            <a:r>
              <a:rPr sz="225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2250" b="0" dirty="0" err="1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también</a:t>
            </a:r>
            <a:r>
              <a:rPr sz="225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2250" b="0" dirty="0" err="1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implica</a:t>
            </a:r>
            <a:r>
              <a:rPr sz="225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2250" b="0" dirty="0" err="1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sostener</a:t>
            </a:r>
            <a:r>
              <a:rPr sz="225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 y </a:t>
            </a:r>
            <a:r>
              <a:rPr sz="2250" b="0" dirty="0" err="1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mantener</a:t>
            </a:r>
            <a:r>
              <a:rPr lang="es-AR" sz="225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 ese sistema</a:t>
            </a:r>
            <a:endParaRPr sz="2250" b="0" dirty="0">
              <a:solidFill>
                <a:srgbClr val="56615B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53164F7-7A78-4D09-B9FE-7C2DF3C6B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21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24-24">
            <a:extLst>
              <a:ext uri="{FF2B5EF4-FFF2-40B4-BE49-F238E27FC236}">
                <a16:creationId xmlns:a16="http://schemas.microsoft.com/office/drawing/2014/main" id="{872CB479-7CF3-491B-9F53-0C91AFC178A4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B9C6D1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B9C6D1"/>
                </a:solidFill>
                <a:latin typeface="Merriweather" panose="00000500000000000000" pitchFamily="2" charset="0"/>
                <a:ea typeface="Arial"/>
                <a:cs typeface="Arial"/>
              </a:rPr>
              <a:t>2</a:t>
            </a:r>
            <a:r>
              <a:rPr lang="es-AR" sz="1800" b="0" dirty="0">
                <a:solidFill>
                  <a:srgbClr val="B9C6D1"/>
                </a:solidFill>
                <a:latin typeface="Merriweather" panose="00000500000000000000" pitchFamily="2" charset="0"/>
                <a:ea typeface="Arial"/>
                <a:cs typeface="Arial"/>
              </a:rPr>
              <a:t>3</a:t>
            </a:r>
            <a:endParaRPr sz="1800" b="0" dirty="0">
              <a:solidFill>
                <a:srgbClr val="B9C6D1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2" name="s24-AHORA:">
            <a:extLst>
              <a:ext uri="{FF2B5EF4-FFF2-40B4-BE49-F238E27FC236}">
                <a16:creationId xmlns:a16="http://schemas.microsoft.com/office/drawing/2014/main" id="{B5070569-8D41-4E3A-A13B-3AABFBA31570}"/>
              </a:ext>
            </a:extLst>
          </p:cNvPr>
          <p:cNvSpPr>
            <a:spLocks noGrp="1"/>
          </p:cNvSpPr>
          <p:nvPr/>
        </p:nvSpPr>
        <p:spPr>
          <a:xfrm>
            <a:off x="4347882" y="688041"/>
            <a:ext cx="3496235" cy="1000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525" b="1">
                <a:solidFill>
                  <a:srgbClr val="F3F5F2"/>
                </a:solidFill>
                <a:latin typeface="Arial"/>
                <a:ea typeface="Arial"/>
                <a:cs typeface="Arial"/>
              </a:defRPr>
            </a:pPr>
            <a:r>
              <a:rPr sz="6525" b="1" dirty="0">
                <a:solidFill>
                  <a:srgbClr val="F3F5F2"/>
                </a:solidFill>
                <a:latin typeface="Merriweather" panose="00000500000000000000" pitchFamily="2" charset="0"/>
                <a:ea typeface="Arial"/>
                <a:cs typeface="Arial"/>
              </a:rPr>
              <a:t>AHORA:</a:t>
            </a:r>
          </a:p>
        </p:txBody>
      </p:sp>
      <p:sp>
        <p:nvSpPr>
          <p:cNvPr id="3" name="s24-SU NEGOCIO">
            <a:extLst>
              <a:ext uri="{FF2B5EF4-FFF2-40B4-BE49-F238E27FC236}">
                <a16:creationId xmlns:a16="http://schemas.microsoft.com/office/drawing/2014/main" id="{F573763D-8E61-4065-A1B6-D8A137B0DBA7}"/>
              </a:ext>
            </a:extLst>
          </p:cNvPr>
          <p:cNvSpPr>
            <a:spLocks noGrp="1"/>
          </p:cNvSpPr>
          <p:nvPr/>
        </p:nvSpPr>
        <p:spPr>
          <a:xfrm>
            <a:off x="3137647" y="1785657"/>
            <a:ext cx="5916706" cy="10763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7200" b="1">
                <a:solidFill>
                  <a:srgbClr val="D6ADF5"/>
                </a:solidFill>
                <a:latin typeface="Arial"/>
                <a:ea typeface="Arial"/>
                <a:cs typeface="Arial"/>
              </a:defRPr>
            </a:pPr>
            <a:r>
              <a:rPr lang="es-AR" sz="7200" b="1" dirty="0">
                <a:solidFill>
                  <a:srgbClr val="D6ADF5"/>
                </a:solidFill>
                <a:latin typeface="Merriweather" panose="00000500000000000000" pitchFamily="2" charset="0"/>
                <a:ea typeface="Arial"/>
                <a:cs typeface="Arial"/>
              </a:rPr>
              <a:t>T</a:t>
            </a:r>
            <a:r>
              <a:rPr sz="7200" b="1" dirty="0">
                <a:solidFill>
                  <a:srgbClr val="D6ADF5"/>
                </a:solidFill>
                <a:latin typeface="Merriweather" panose="00000500000000000000" pitchFamily="2" charset="0"/>
                <a:ea typeface="Arial"/>
                <a:cs typeface="Arial"/>
              </a:rPr>
              <a:t>U NEGOCIO</a:t>
            </a:r>
          </a:p>
        </p:txBody>
      </p:sp>
      <p:pic>
        <p:nvPicPr>
          <p:cNvPr id="5" name="Google Shape;109;g3f9d08b051c_0_1271" descr="preencoded.png">
            <a:extLst>
              <a:ext uri="{FF2B5EF4-FFF2-40B4-BE49-F238E27FC236}">
                <a16:creationId xmlns:a16="http://schemas.microsoft.com/office/drawing/2014/main" id="{39BB075C-72EC-4A4D-970C-7E96164A1A7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7148" y="5300001"/>
            <a:ext cx="2737701" cy="7769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25903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25-25">
            <a:extLst>
              <a:ext uri="{FF2B5EF4-FFF2-40B4-BE49-F238E27FC236}">
                <a16:creationId xmlns:a16="http://schemas.microsoft.com/office/drawing/2014/main" id="{CE5E5CE3-3F67-4BFF-B572-3253BCD16E0E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2</a:t>
            </a:r>
            <a:r>
              <a:rPr lang="es-AR"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4</a:t>
            </a:r>
            <a:endParaRPr sz="1800" b="0" dirty="0">
              <a:solidFill>
                <a:srgbClr val="56615B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2" name="s25-EL PROBLEMA Y SUS PIEZAS">
            <a:extLst>
              <a:ext uri="{FF2B5EF4-FFF2-40B4-BE49-F238E27FC236}">
                <a16:creationId xmlns:a16="http://schemas.microsoft.com/office/drawing/2014/main" id="{4170EED9-B16E-40B5-8D4A-7C3EDCE28D0A}"/>
              </a:ext>
            </a:extLst>
          </p:cNvPr>
          <p:cNvSpPr>
            <a:spLocks noGrp="1"/>
          </p:cNvSpPr>
          <p:nvPr/>
        </p:nvSpPr>
        <p:spPr>
          <a:xfrm>
            <a:off x="2837329" y="448235"/>
            <a:ext cx="6517341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3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43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SISTEMA DEL AGENTE</a:t>
            </a:r>
            <a:endParaRPr sz="4350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3" name="s25-¿Qué problema?">
            <a:extLst>
              <a:ext uri="{FF2B5EF4-FFF2-40B4-BE49-F238E27FC236}">
                <a16:creationId xmlns:a16="http://schemas.microsoft.com/office/drawing/2014/main" id="{C0F14150-5A05-4332-BFC6-52C0CF5CCFA1}"/>
              </a:ext>
            </a:extLst>
          </p:cNvPr>
          <p:cNvSpPr>
            <a:spLocks noGrp="1"/>
          </p:cNvSpPr>
          <p:nvPr/>
        </p:nvSpPr>
        <p:spPr>
          <a:xfrm>
            <a:off x="609600" y="1600200"/>
            <a:ext cx="3675529" cy="647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075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07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¿</a:t>
            </a:r>
            <a:r>
              <a:rPr sz="3075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Qué</a:t>
            </a:r>
            <a:r>
              <a:rPr sz="307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3075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problema</a:t>
            </a:r>
            <a:r>
              <a:rPr sz="307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?</a:t>
            </a:r>
          </a:p>
        </p:txBody>
      </p:sp>
      <p:sp>
        <p:nvSpPr>
          <p:cNvPr id="4" name="s25-¿Qué resultado?">
            <a:extLst>
              <a:ext uri="{FF2B5EF4-FFF2-40B4-BE49-F238E27FC236}">
                <a16:creationId xmlns:a16="http://schemas.microsoft.com/office/drawing/2014/main" id="{1955D3E4-0F79-45DC-9218-867FA05A6DC1}"/>
              </a:ext>
            </a:extLst>
          </p:cNvPr>
          <p:cNvSpPr>
            <a:spLocks noGrp="1"/>
          </p:cNvSpPr>
          <p:nvPr/>
        </p:nvSpPr>
        <p:spPr>
          <a:xfrm>
            <a:off x="7536516" y="1598239"/>
            <a:ext cx="3115235" cy="647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075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07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¿</a:t>
            </a:r>
            <a:r>
              <a:rPr sz="3075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Qué</a:t>
            </a:r>
            <a:r>
              <a:rPr sz="307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3075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resultado</a:t>
            </a:r>
            <a:r>
              <a:rPr sz="307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?</a:t>
            </a:r>
          </a:p>
        </p:txBody>
      </p:sp>
      <p:sp>
        <p:nvSpPr>
          <p:cNvPr id="5" name="s25-¿Qué información?">
            <a:extLst>
              <a:ext uri="{FF2B5EF4-FFF2-40B4-BE49-F238E27FC236}">
                <a16:creationId xmlns:a16="http://schemas.microsoft.com/office/drawing/2014/main" id="{F946ADD2-32BD-4138-89A6-2E5841F349FF}"/>
              </a:ext>
            </a:extLst>
          </p:cNvPr>
          <p:cNvSpPr>
            <a:spLocks noGrp="1"/>
          </p:cNvSpPr>
          <p:nvPr/>
        </p:nvSpPr>
        <p:spPr>
          <a:xfrm>
            <a:off x="609600" y="2974599"/>
            <a:ext cx="3738282" cy="647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075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07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¿</a:t>
            </a:r>
            <a:r>
              <a:rPr sz="3075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Qué</a:t>
            </a:r>
            <a:r>
              <a:rPr sz="307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3075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información</a:t>
            </a:r>
            <a:r>
              <a:rPr sz="307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?</a:t>
            </a:r>
          </a:p>
        </p:txBody>
      </p:sp>
      <p:sp>
        <p:nvSpPr>
          <p:cNvPr id="6" name="s25-¿Qué herramientas?">
            <a:extLst>
              <a:ext uri="{FF2B5EF4-FFF2-40B4-BE49-F238E27FC236}">
                <a16:creationId xmlns:a16="http://schemas.microsoft.com/office/drawing/2014/main" id="{0B444A4A-CF6E-4341-A374-A7E437908420}"/>
              </a:ext>
            </a:extLst>
          </p:cNvPr>
          <p:cNvSpPr>
            <a:spLocks noGrp="1"/>
          </p:cNvSpPr>
          <p:nvPr/>
        </p:nvSpPr>
        <p:spPr>
          <a:xfrm>
            <a:off x="7144309" y="2972078"/>
            <a:ext cx="3931024" cy="647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075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07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¿</a:t>
            </a:r>
            <a:r>
              <a:rPr sz="3075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Qué</a:t>
            </a:r>
            <a:r>
              <a:rPr sz="307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3075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herramientas</a:t>
            </a:r>
            <a:r>
              <a:rPr sz="307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?</a:t>
            </a:r>
          </a:p>
        </p:txBody>
      </p:sp>
      <p:sp>
        <p:nvSpPr>
          <p:cNvPr id="9" name="s23-Low-code">
            <a:extLst>
              <a:ext uri="{FF2B5EF4-FFF2-40B4-BE49-F238E27FC236}">
                <a16:creationId xmlns:a16="http://schemas.microsoft.com/office/drawing/2014/main" id="{EE3A5060-07EC-4ADF-8412-B1D965CB6EB6}"/>
              </a:ext>
            </a:extLst>
          </p:cNvPr>
          <p:cNvSpPr>
            <a:spLocks noGrp="1"/>
          </p:cNvSpPr>
          <p:nvPr/>
        </p:nvSpPr>
        <p:spPr>
          <a:xfrm>
            <a:off x="905434" y="2266949"/>
            <a:ext cx="3083859" cy="4095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3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lang="es-AR" sz="16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Lo que va a resolver el agente</a:t>
            </a:r>
            <a:endParaRPr sz="1600" b="1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10" name="s23-Low-code">
            <a:extLst>
              <a:ext uri="{FF2B5EF4-FFF2-40B4-BE49-F238E27FC236}">
                <a16:creationId xmlns:a16="http://schemas.microsoft.com/office/drawing/2014/main" id="{38958074-7E17-491D-BA49-93233466C42A}"/>
              </a:ext>
            </a:extLst>
          </p:cNvPr>
          <p:cNvSpPr>
            <a:spLocks noGrp="1"/>
          </p:cNvSpPr>
          <p:nvPr/>
        </p:nvSpPr>
        <p:spPr>
          <a:xfrm>
            <a:off x="7567892" y="2266949"/>
            <a:ext cx="3083859" cy="4095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3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lang="es-AR" sz="16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Lo que queremos que nos entregue</a:t>
            </a:r>
          </a:p>
          <a:p>
            <a:pPr algn="ctr">
              <a:defRPr sz="33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lang="es-AR" sz="16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 como respuesta o acción</a:t>
            </a:r>
            <a:endParaRPr sz="1600" b="1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11" name="s23-Low-code">
            <a:extLst>
              <a:ext uri="{FF2B5EF4-FFF2-40B4-BE49-F238E27FC236}">
                <a16:creationId xmlns:a16="http://schemas.microsoft.com/office/drawing/2014/main" id="{38F330AA-8847-4FB1-B006-475FFF092A46}"/>
              </a:ext>
            </a:extLst>
          </p:cNvPr>
          <p:cNvSpPr>
            <a:spLocks noGrp="1"/>
          </p:cNvSpPr>
          <p:nvPr/>
        </p:nvSpPr>
        <p:spPr>
          <a:xfrm>
            <a:off x="658903" y="3715586"/>
            <a:ext cx="3576920" cy="4095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3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lang="es-AR" sz="16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El contexto y las instrucciones que va</a:t>
            </a:r>
          </a:p>
          <a:p>
            <a:pPr algn="ctr">
              <a:defRPr sz="33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lang="es-AR" sz="16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va a tener a disposición</a:t>
            </a:r>
            <a:endParaRPr sz="1600" b="1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12" name="s23-Low-code">
            <a:extLst>
              <a:ext uri="{FF2B5EF4-FFF2-40B4-BE49-F238E27FC236}">
                <a16:creationId xmlns:a16="http://schemas.microsoft.com/office/drawing/2014/main" id="{7611E273-B55A-4E45-A3F1-57830521C8E6}"/>
              </a:ext>
            </a:extLst>
          </p:cNvPr>
          <p:cNvSpPr>
            <a:spLocks noGrp="1"/>
          </p:cNvSpPr>
          <p:nvPr/>
        </p:nvSpPr>
        <p:spPr>
          <a:xfrm>
            <a:off x="7305673" y="3715586"/>
            <a:ext cx="3576920" cy="4095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3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lang="es-AR" sz="16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Cómo va a lograr lo que le pedimos</a:t>
            </a:r>
          </a:p>
          <a:p>
            <a:pPr algn="ctr">
              <a:defRPr sz="33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lang="es-AR" sz="160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 y con qué medios</a:t>
            </a:r>
            <a:endParaRPr sz="1600" b="1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65AF0F2-75F3-439A-BD1A-06E2F03C5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39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26-26">
            <a:extLst>
              <a:ext uri="{FF2B5EF4-FFF2-40B4-BE49-F238E27FC236}">
                <a16:creationId xmlns:a16="http://schemas.microsoft.com/office/drawing/2014/main" id="{B5FD0084-D57A-42FD-B286-30FCB473DBE1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lang="es-AR"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25</a:t>
            </a:r>
            <a:endParaRPr sz="1800" b="0" dirty="0">
              <a:solidFill>
                <a:srgbClr val="56615B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2" name="s26-LA AUTONOMÍA Y SUS LÍMITES">
            <a:extLst>
              <a:ext uri="{FF2B5EF4-FFF2-40B4-BE49-F238E27FC236}">
                <a16:creationId xmlns:a16="http://schemas.microsoft.com/office/drawing/2014/main" id="{508DF8E3-6A43-46DE-A212-FBE0FA8B0531}"/>
              </a:ext>
            </a:extLst>
          </p:cNvPr>
          <p:cNvSpPr>
            <a:spLocks noGrp="1"/>
          </p:cNvSpPr>
          <p:nvPr/>
        </p:nvSpPr>
        <p:spPr>
          <a:xfrm>
            <a:off x="2913530" y="419100"/>
            <a:ext cx="7234518" cy="781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420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AUTONOMÍA DEL AGENTE</a:t>
            </a:r>
            <a:endParaRPr sz="4200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3" name="s26-¿Qué puede hacer solo?">
            <a:extLst>
              <a:ext uri="{FF2B5EF4-FFF2-40B4-BE49-F238E27FC236}">
                <a16:creationId xmlns:a16="http://schemas.microsoft.com/office/drawing/2014/main" id="{E2DDB930-887F-4C51-9A0F-470D10655629}"/>
              </a:ext>
            </a:extLst>
          </p:cNvPr>
          <p:cNvSpPr>
            <a:spLocks noGrp="1"/>
          </p:cNvSpPr>
          <p:nvPr/>
        </p:nvSpPr>
        <p:spPr>
          <a:xfrm>
            <a:off x="609600" y="1476375"/>
            <a:ext cx="9663953" cy="60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225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22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¿</a:t>
            </a:r>
            <a:r>
              <a:rPr sz="3225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Qué</a:t>
            </a:r>
            <a:r>
              <a:rPr sz="322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puede</a:t>
            </a:r>
            <a:r>
              <a:rPr sz="322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hacer</a:t>
            </a:r>
            <a:r>
              <a:rPr sz="322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solo?</a:t>
            </a:r>
            <a:r>
              <a:rPr lang="es-AR" sz="322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¿Y qué NO puede hacer?</a:t>
            </a:r>
            <a:endParaRPr sz="3225" b="1" dirty="0">
              <a:solidFill>
                <a:srgbClr val="17324D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4" name="s26-¿Dónde interviene una persona?">
            <a:extLst>
              <a:ext uri="{FF2B5EF4-FFF2-40B4-BE49-F238E27FC236}">
                <a16:creationId xmlns:a16="http://schemas.microsoft.com/office/drawing/2014/main" id="{39C87F0A-BC26-4783-BC48-18158BC159DB}"/>
              </a:ext>
            </a:extLst>
          </p:cNvPr>
          <p:cNvSpPr>
            <a:spLocks noGrp="1"/>
          </p:cNvSpPr>
          <p:nvPr/>
        </p:nvSpPr>
        <p:spPr>
          <a:xfrm>
            <a:off x="609600" y="2223247"/>
            <a:ext cx="10972800" cy="60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225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322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¿</a:t>
            </a:r>
            <a:r>
              <a:rPr sz="3225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Dónde</a:t>
            </a:r>
            <a:r>
              <a:rPr sz="322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interviene</a:t>
            </a:r>
            <a:r>
              <a:rPr sz="322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una</a:t>
            </a:r>
            <a:r>
              <a:rPr sz="3225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persona?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37AD34A-7C59-4D9C-A0FE-0D1AE4B3D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7609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27-27">
            <a:extLst>
              <a:ext uri="{FF2B5EF4-FFF2-40B4-BE49-F238E27FC236}">
                <a16:creationId xmlns:a16="http://schemas.microsoft.com/office/drawing/2014/main" id="{6B58A0DE-68DB-4F23-B58A-942BCB959FAA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2</a:t>
            </a:r>
            <a:r>
              <a:rPr lang="es-AR"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6</a:t>
            </a:r>
            <a:endParaRPr sz="1800" b="0" dirty="0">
              <a:solidFill>
                <a:srgbClr val="56615B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2" name="s27-¿QUÉ DECISIÓN">
            <a:extLst>
              <a:ext uri="{FF2B5EF4-FFF2-40B4-BE49-F238E27FC236}">
                <a16:creationId xmlns:a16="http://schemas.microsoft.com/office/drawing/2014/main" id="{9A537ADB-6DCE-4095-ADDF-9C3F6E847D38}"/>
              </a:ext>
            </a:extLst>
          </p:cNvPr>
          <p:cNvSpPr>
            <a:spLocks noGrp="1"/>
          </p:cNvSpPr>
          <p:nvPr/>
        </p:nvSpPr>
        <p:spPr>
          <a:xfrm>
            <a:off x="2940423" y="616883"/>
            <a:ext cx="6311153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0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600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¿QUÉ DECISIÓN</a:t>
            </a:r>
          </a:p>
        </p:txBody>
      </p:sp>
      <p:sp>
        <p:nvSpPr>
          <p:cNvPr id="3" name="s27-NECESITA CRITERIO?">
            <a:extLst>
              <a:ext uri="{FF2B5EF4-FFF2-40B4-BE49-F238E27FC236}">
                <a16:creationId xmlns:a16="http://schemas.microsoft.com/office/drawing/2014/main" id="{0D8116E5-35FF-4E2A-B883-E1CF1C21375A}"/>
              </a:ext>
            </a:extLst>
          </p:cNvPr>
          <p:cNvSpPr>
            <a:spLocks noGrp="1"/>
          </p:cNvSpPr>
          <p:nvPr/>
        </p:nvSpPr>
        <p:spPr>
          <a:xfrm>
            <a:off x="2057399" y="1800225"/>
            <a:ext cx="8077200" cy="1028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85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sz="585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NECESITA CRITERIO?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6A13974-F51F-4923-9D3D-CA69BEF52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8643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28-28">
            <a:extLst>
              <a:ext uri="{FF2B5EF4-FFF2-40B4-BE49-F238E27FC236}">
                <a16:creationId xmlns:a16="http://schemas.microsoft.com/office/drawing/2014/main" id="{7FCB1B06-90ED-422A-9030-60D8BB23EF2B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2</a:t>
            </a:r>
            <a:r>
              <a:rPr lang="es-AR" sz="1800" b="0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7</a:t>
            </a:r>
            <a:endParaRPr sz="1800" b="0" dirty="0">
              <a:solidFill>
                <a:srgbClr val="56615B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2" name="s28-IDENTIFICÁ EL PROBLEMA">
            <a:extLst>
              <a:ext uri="{FF2B5EF4-FFF2-40B4-BE49-F238E27FC236}">
                <a16:creationId xmlns:a16="http://schemas.microsoft.com/office/drawing/2014/main" id="{82677508-C1AA-4B62-96FE-0918A583B2BE}"/>
              </a:ext>
            </a:extLst>
          </p:cNvPr>
          <p:cNvSpPr>
            <a:spLocks noGrp="1"/>
          </p:cNvSpPr>
          <p:nvPr/>
        </p:nvSpPr>
        <p:spPr>
          <a:xfrm>
            <a:off x="2079811" y="438150"/>
            <a:ext cx="8032376" cy="895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65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46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IDENTIFIC</a:t>
            </a:r>
            <a:r>
              <a:rPr lang="es-AR" sz="46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AR</a:t>
            </a:r>
            <a:r>
              <a:rPr sz="46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EL PROBLEMA</a:t>
            </a:r>
          </a:p>
        </p:txBody>
      </p:sp>
      <p:sp>
        <p:nvSpPr>
          <p:cNvPr id="3" name="s28-ELEGÍ LA HERRAMIENTA">
            <a:extLst>
              <a:ext uri="{FF2B5EF4-FFF2-40B4-BE49-F238E27FC236}">
                <a16:creationId xmlns:a16="http://schemas.microsoft.com/office/drawing/2014/main" id="{9A6C3EAD-F115-4FFA-B0B1-A65E3E55E5A2}"/>
              </a:ext>
            </a:extLst>
          </p:cNvPr>
          <p:cNvSpPr>
            <a:spLocks noGrp="1"/>
          </p:cNvSpPr>
          <p:nvPr/>
        </p:nvSpPr>
        <p:spPr>
          <a:xfrm>
            <a:off x="2451846" y="1524000"/>
            <a:ext cx="7288306" cy="895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65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46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ELEG</a:t>
            </a:r>
            <a:r>
              <a:rPr lang="es-AR" sz="46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IR</a:t>
            </a:r>
            <a:r>
              <a:rPr sz="465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 LA HERRAMIENTA</a:t>
            </a:r>
          </a:p>
        </p:txBody>
      </p:sp>
      <p:sp>
        <p:nvSpPr>
          <p:cNvPr id="4" name="s28-MEDÍ EL RESULTADO">
            <a:extLst>
              <a:ext uri="{FF2B5EF4-FFF2-40B4-BE49-F238E27FC236}">
                <a16:creationId xmlns:a16="http://schemas.microsoft.com/office/drawing/2014/main" id="{9B9330FC-2888-4321-BB41-279D5280B748}"/>
              </a:ext>
            </a:extLst>
          </p:cNvPr>
          <p:cNvSpPr>
            <a:spLocks noGrp="1"/>
          </p:cNvSpPr>
          <p:nvPr/>
        </p:nvSpPr>
        <p:spPr>
          <a:xfrm>
            <a:off x="2967317" y="2609850"/>
            <a:ext cx="6257365" cy="895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65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sz="465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MED</a:t>
            </a:r>
            <a:r>
              <a:rPr lang="es-AR" sz="465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IR</a:t>
            </a:r>
            <a:r>
              <a:rPr sz="4650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 EL RESULTADO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1C71BE0-62C4-42E4-B51A-A6A727E5E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81498" y="5289281"/>
            <a:ext cx="3429000" cy="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66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29-29">
            <a:extLst>
              <a:ext uri="{FF2B5EF4-FFF2-40B4-BE49-F238E27FC236}">
                <a16:creationId xmlns:a16="http://schemas.microsoft.com/office/drawing/2014/main" id="{265DD23F-D7AC-4EFB-A8F6-76E552E46DB6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B9C6D1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B9C6D1"/>
                </a:solidFill>
                <a:latin typeface="Merriweather" panose="00000500000000000000" pitchFamily="2" charset="0"/>
                <a:ea typeface="Arial"/>
                <a:cs typeface="Arial"/>
              </a:rPr>
              <a:t>2</a:t>
            </a:r>
            <a:r>
              <a:rPr lang="es-AR" sz="1800" b="0" dirty="0">
                <a:solidFill>
                  <a:srgbClr val="B9C6D1"/>
                </a:solidFill>
                <a:latin typeface="Merriweather" panose="00000500000000000000" pitchFamily="2" charset="0"/>
                <a:ea typeface="Arial"/>
                <a:cs typeface="Arial"/>
              </a:rPr>
              <a:t>8</a:t>
            </a:r>
            <a:endParaRPr sz="1800" b="0" dirty="0">
              <a:solidFill>
                <a:srgbClr val="B9C6D1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2" name="s29-LA HERRAMIENTA CAMBIA.">
            <a:extLst>
              <a:ext uri="{FF2B5EF4-FFF2-40B4-BE49-F238E27FC236}">
                <a16:creationId xmlns:a16="http://schemas.microsoft.com/office/drawing/2014/main" id="{90A3AD3D-632D-497B-973D-4ABC2518FAD1}"/>
              </a:ext>
            </a:extLst>
          </p:cNvPr>
          <p:cNvSpPr>
            <a:spLocks noGrp="1"/>
          </p:cNvSpPr>
          <p:nvPr/>
        </p:nvSpPr>
        <p:spPr>
          <a:xfrm>
            <a:off x="1564340" y="633693"/>
            <a:ext cx="9063318" cy="1009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250" b="1">
                <a:solidFill>
                  <a:srgbClr val="F3F5F2"/>
                </a:solidFill>
                <a:latin typeface="Arial"/>
                <a:ea typeface="Arial"/>
                <a:cs typeface="Arial"/>
              </a:defRPr>
            </a:pPr>
            <a:r>
              <a:rPr sz="5250" b="1" dirty="0">
                <a:solidFill>
                  <a:srgbClr val="F3F5F2"/>
                </a:solidFill>
                <a:latin typeface="Merriweather" panose="00000500000000000000" pitchFamily="2" charset="0"/>
                <a:ea typeface="Arial"/>
                <a:cs typeface="Arial"/>
              </a:rPr>
              <a:t>LA HERRAMIENTA CAMBIA.</a:t>
            </a:r>
          </a:p>
        </p:txBody>
      </p:sp>
      <p:sp>
        <p:nvSpPr>
          <p:cNvPr id="3" name="s29-EL VALOR QUEDA.">
            <a:extLst>
              <a:ext uri="{FF2B5EF4-FFF2-40B4-BE49-F238E27FC236}">
                <a16:creationId xmlns:a16="http://schemas.microsoft.com/office/drawing/2014/main" id="{9A5DD872-969D-433E-923A-DDD56846E515}"/>
              </a:ext>
            </a:extLst>
          </p:cNvPr>
          <p:cNvSpPr>
            <a:spLocks noGrp="1"/>
          </p:cNvSpPr>
          <p:nvPr/>
        </p:nvSpPr>
        <p:spPr>
          <a:xfrm>
            <a:off x="2277035" y="1940299"/>
            <a:ext cx="7637929" cy="1066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450" b="1">
                <a:solidFill>
                  <a:srgbClr val="D6ADF5"/>
                </a:solidFill>
                <a:latin typeface="Arial"/>
                <a:ea typeface="Arial"/>
                <a:cs typeface="Arial"/>
              </a:defRPr>
            </a:pPr>
            <a:r>
              <a:rPr sz="6450" b="1" dirty="0">
                <a:solidFill>
                  <a:srgbClr val="D6ADF5"/>
                </a:solidFill>
                <a:latin typeface="Merriweather" panose="00000500000000000000" pitchFamily="2" charset="0"/>
                <a:ea typeface="Arial"/>
                <a:cs typeface="Arial"/>
              </a:rPr>
              <a:t>EL VALOR QUEDA.</a:t>
            </a:r>
          </a:p>
        </p:txBody>
      </p:sp>
      <p:pic>
        <p:nvPicPr>
          <p:cNvPr id="5" name="Google Shape;109;g3f9d08b051c_0_1271" descr="preencoded.png">
            <a:extLst>
              <a:ext uri="{FF2B5EF4-FFF2-40B4-BE49-F238E27FC236}">
                <a16:creationId xmlns:a16="http://schemas.microsoft.com/office/drawing/2014/main" id="{8F006233-341E-48BA-A325-73B1749530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7148" y="5300001"/>
            <a:ext cx="2737701" cy="7769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23029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30-30">
            <a:extLst>
              <a:ext uri="{FF2B5EF4-FFF2-40B4-BE49-F238E27FC236}">
                <a16:creationId xmlns:a16="http://schemas.microsoft.com/office/drawing/2014/main" id="{394D479B-B646-41C8-BF50-92890835F500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55245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00" b="0">
                <a:solidFill>
                  <a:srgbClr val="56615B"/>
                </a:solidFill>
                <a:latin typeface="Arial"/>
                <a:ea typeface="Arial"/>
                <a:cs typeface="Arial"/>
              </a:defRPr>
            </a:pPr>
            <a:r>
              <a:rPr lang="es-AR" dirty="0">
                <a:solidFill>
                  <a:srgbClr val="56615B"/>
                </a:solidFill>
                <a:latin typeface="Merriweather" panose="00000500000000000000" pitchFamily="2" charset="0"/>
                <a:ea typeface="Arial"/>
                <a:cs typeface="Arial"/>
              </a:rPr>
              <a:t>29</a:t>
            </a:r>
            <a:endParaRPr sz="1800" b="0" dirty="0">
              <a:solidFill>
                <a:srgbClr val="56615B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2" name="s30-SEGUÍ">
            <a:extLst>
              <a:ext uri="{FF2B5EF4-FFF2-40B4-BE49-F238E27FC236}">
                <a16:creationId xmlns:a16="http://schemas.microsoft.com/office/drawing/2014/main" id="{2A360BEF-6F30-47C3-A370-3952114D27A6}"/>
              </a:ext>
            </a:extLst>
          </p:cNvPr>
          <p:cNvSpPr>
            <a:spLocks noGrp="1"/>
          </p:cNvSpPr>
          <p:nvPr/>
        </p:nvSpPr>
        <p:spPr>
          <a:xfrm>
            <a:off x="609600" y="447675"/>
            <a:ext cx="4953000" cy="809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400" b="1">
                <a:solidFill>
                  <a:srgbClr val="17324D"/>
                </a:solidFill>
                <a:latin typeface="Arial"/>
                <a:ea typeface="Arial"/>
                <a:cs typeface="Arial"/>
              </a:defRPr>
            </a:pPr>
            <a:r>
              <a:rPr sz="5400" b="1" dirty="0">
                <a:solidFill>
                  <a:srgbClr val="17324D"/>
                </a:solidFill>
                <a:latin typeface="Merriweather" panose="00000500000000000000" pitchFamily="2" charset="0"/>
                <a:ea typeface="Arial"/>
                <a:cs typeface="Arial"/>
              </a:rPr>
              <a:t>SEGUÍ</a:t>
            </a:r>
          </a:p>
        </p:txBody>
      </p:sp>
      <p:sp>
        <p:nvSpPr>
          <p:cNvPr id="3" name="s30-EXPLORANDO">
            <a:extLst>
              <a:ext uri="{FF2B5EF4-FFF2-40B4-BE49-F238E27FC236}">
                <a16:creationId xmlns:a16="http://schemas.microsoft.com/office/drawing/2014/main" id="{1596DAD0-3FF4-42F1-B200-9EFB64ECDC4A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6000750" cy="809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175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r>
              <a:rPr lang="es-AR" sz="5175" b="1" dirty="0">
                <a:solidFill>
                  <a:srgbClr val="7522B5"/>
                </a:solidFill>
                <a:latin typeface="Merriweather" panose="00000500000000000000" pitchFamily="2" charset="0"/>
                <a:ea typeface="Arial"/>
                <a:cs typeface="Arial"/>
              </a:rPr>
              <a:t>APRENDIENDO</a:t>
            </a:r>
            <a:endParaRPr sz="5175" b="1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4" name="s30-Presentación + canvas">
            <a:extLst>
              <a:ext uri="{FF2B5EF4-FFF2-40B4-BE49-F238E27FC236}">
                <a16:creationId xmlns:a16="http://schemas.microsoft.com/office/drawing/2014/main" id="{98C31F3B-C40D-4C9A-BAC0-C29BF05557FC}"/>
              </a:ext>
            </a:extLst>
          </p:cNvPr>
          <p:cNvSpPr>
            <a:spLocks noGrp="1"/>
          </p:cNvSpPr>
          <p:nvPr/>
        </p:nvSpPr>
        <p:spPr>
          <a:xfrm>
            <a:off x="609600" y="2181225"/>
            <a:ext cx="6427694" cy="4857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- </a:t>
            </a:r>
            <a:r>
              <a:rPr sz="2550" b="1" dirty="0" err="1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Presentación</a:t>
            </a:r>
            <a:r>
              <a:rPr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 + </a:t>
            </a:r>
            <a:r>
              <a:rPr lang="es-AR"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formulario de agente IA</a:t>
            </a:r>
            <a:endParaRPr sz="2550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5" name="s30-Glosario + recursos">
            <a:extLst>
              <a:ext uri="{FF2B5EF4-FFF2-40B4-BE49-F238E27FC236}">
                <a16:creationId xmlns:a16="http://schemas.microsoft.com/office/drawing/2014/main" id="{728A0B90-DA5F-4951-924A-03E5F805385C}"/>
              </a:ext>
            </a:extLst>
          </p:cNvPr>
          <p:cNvSpPr>
            <a:spLocks noGrp="1"/>
          </p:cNvSpPr>
          <p:nvPr/>
        </p:nvSpPr>
        <p:spPr>
          <a:xfrm>
            <a:off x="609600" y="2733675"/>
            <a:ext cx="6096000" cy="4857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- </a:t>
            </a:r>
            <a:r>
              <a:rPr sz="2550" b="1" dirty="0" err="1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Glosario</a:t>
            </a:r>
            <a:r>
              <a:rPr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 + </a:t>
            </a:r>
            <a:r>
              <a:rPr sz="2550" b="1" dirty="0" err="1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recursos</a:t>
            </a:r>
            <a:r>
              <a:rPr lang="es-AR"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 teóricos</a:t>
            </a:r>
            <a:endParaRPr sz="2550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6" name="QR_PLACEHOLDER_REPLACE_WITH_REAL_QR">
            <a:extLst>
              <a:ext uri="{FF2B5EF4-FFF2-40B4-BE49-F238E27FC236}">
                <a16:creationId xmlns:a16="http://schemas.microsoft.com/office/drawing/2014/main" id="{6419A781-E83B-4AC4-9E25-297B5731732C}"/>
              </a:ext>
            </a:extLst>
          </p:cNvPr>
          <p:cNvSpPr>
            <a:spLocks noGrp="1"/>
          </p:cNvSpPr>
          <p:nvPr/>
        </p:nvSpPr>
        <p:spPr>
          <a:xfrm>
            <a:off x="7991475" y="285750"/>
            <a:ext cx="3095625" cy="3095625"/>
          </a:xfrm>
          <a:prstGeom prst="rect">
            <a:avLst/>
          </a:prstGeom>
          <a:solidFill>
            <a:srgbClr val="FFFFFF"/>
          </a:solidFill>
          <a:ln w="28575">
            <a:solidFill>
              <a:srgbClr val="7522B5"/>
            </a:solidFill>
          </a:ln>
        </p:spPr>
      </p:sp>
      <p:sp>
        <p:nvSpPr>
          <p:cNvPr id="7" name="s30-QR">
            <a:extLst>
              <a:ext uri="{FF2B5EF4-FFF2-40B4-BE49-F238E27FC236}">
                <a16:creationId xmlns:a16="http://schemas.microsoft.com/office/drawing/2014/main" id="{5BBF6542-F16F-4236-BA34-19191C218C40}"/>
              </a:ext>
            </a:extLst>
          </p:cNvPr>
          <p:cNvSpPr>
            <a:spLocks noGrp="1"/>
          </p:cNvSpPr>
          <p:nvPr/>
        </p:nvSpPr>
        <p:spPr>
          <a:xfrm>
            <a:off x="8239125" y="866775"/>
            <a:ext cx="2600325" cy="809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700" b="1">
                <a:solidFill>
                  <a:srgbClr val="7522B5"/>
                </a:solidFill>
                <a:latin typeface="Arial"/>
                <a:ea typeface="Arial"/>
                <a:cs typeface="Arial"/>
              </a:defRPr>
            </a:pPr>
            <a:endParaRPr sz="5700" b="1" dirty="0">
              <a:solidFill>
                <a:srgbClr val="7522B5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854888" y="3476626"/>
            <a:ext cx="2333625" cy="62230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953375" y="5639177"/>
            <a:ext cx="2762250" cy="780297"/>
          </a:xfrm>
          <a:prstGeom prst="rect">
            <a:avLst/>
          </a:prstGeom>
        </p:spPr>
      </p:pic>
      <p:sp>
        <p:nvSpPr>
          <p:cNvPr id="12" name="s30-Glosario + recursos">
            <a:extLst>
              <a:ext uri="{FF2B5EF4-FFF2-40B4-BE49-F238E27FC236}">
                <a16:creationId xmlns:a16="http://schemas.microsoft.com/office/drawing/2014/main" id="{06D2D95A-2DB0-4A09-BA3D-0C68241FCA8F}"/>
              </a:ext>
            </a:extLst>
          </p:cNvPr>
          <p:cNvSpPr>
            <a:spLocks noGrp="1"/>
          </p:cNvSpPr>
          <p:nvPr/>
        </p:nvSpPr>
        <p:spPr>
          <a:xfrm>
            <a:off x="609600" y="3233738"/>
            <a:ext cx="6096000" cy="4857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- Contacto</a:t>
            </a:r>
            <a:endParaRPr sz="2550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13" name="s30-Glosario + recursos">
            <a:extLst>
              <a:ext uri="{FF2B5EF4-FFF2-40B4-BE49-F238E27FC236}">
                <a16:creationId xmlns:a16="http://schemas.microsoft.com/office/drawing/2014/main" id="{8F0B15CA-4726-46CA-A4D5-89EEEF993443}"/>
              </a:ext>
            </a:extLst>
          </p:cNvPr>
          <p:cNvSpPr>
            <a:spLocks noGrp="1"/>
          </p:cNvSpPr>
          <p:nvPr/>
        </p:nvSpPr>
        <p:spPr>
          <a:xfrm>
            <a:off x="7798173" y="3962400"/>
            <a:ext cx="3508002" cy="4857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¡Sigamos en contacto!</a:t>
            </a:r>
            <a:endParaRPr sz="2550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sp>
        <p:nvSpPr>
          <p:cNvPr id="14" name="s30-Glosario + recursos">
            <a:extLst>
              <a:ext uri="{FF2B5EF4-FFF2-40B4-BE49-F238E27FC236}">
                <a16:creationId xmlns:a16="http://schemas.microsoft.com/office/drawing/2014/main" id="{5175452E-A6E5-4AE0-A688-EE1D7331F185}"/>
              </a:ext>
            </a:extLst>
          </p:cNvPr>
          <p:cNvSpPr>
            <a:spLocks noGrp="1"/>
          </p:cNvSpPr>
          <p:nvPr/>
        </p:nvSpPr>
        <p:spPr>
          <a:xfrm>
            <a:off x="609600" y="4214252"/>
            <a:ext cx="6000750" cy="9571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Próximo Módulo Martes 15/09:</a:t>
            </a:r>
          </a:p>
          <a:p>
            <a:pPr algn="l">
              <a:defRPr sz="2550" b="1">
                <a:solidFill>
                  <a:srgbClr val="111714"/>
                </a:solidFill>
                <a:latin typeface="Arial"/>
                <a:ea typeface="Arial"/>
                <a:cs typeface="Arial"/>
              </a:defRPr>
            </a:pPr>
            <a:r>
              <a:rPr lang="es-AR" sz="2550" b="1" dirty="0">
                <a:solidFill>
                  <a:srgbClr val="111714"/>
                </a:solidFill>
                <a:latin typeface="Merriweather" panose="00000500000000000000" pitchFamily="2" charset="0"/>
                <a:ea typeface="Arial"/>
                <a:cs typeface="Arial"/>
              </a:rPr>
              <a:t> Diagnosticar Antes De Actuar</a:t>
            </a:r>
            <a:endParaRPr sz="2550" b="1" dirty="0">
              <a:solidFill>
                <a:srgbClr val="111714"/>
              </a:solidFill>
              <a:latin typeface="Merriweather" panose="00000500000000000000" pitchFamily="2" charset="0"/>
              <a:ea typeface="Arial"/>
              <a:cs typeface="Arial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6913A24-75B9-4747-AE34-8708258B20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92" y="320767"/>
            <a:ext cx="3025589" cy="302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12347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1023</TotalTime>
  <Words>3507</Words>
  <Application>Microsoft Office PowerPoint</Application>
  <DocSecurity>0</DocSecurity>
  <PresentationFormat>Panorámica</PresentationFormat>
  <Paragraphs>368</Paragraphs>
  <Slides>30</Slides>
  <Notes>30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4" baseType="lpstr">
      <vt:lpstr>Arial</vt:lpstr>
      <vt:lpstr>Calibri</vt:lpstr>
      <vt:lpstr>Merriweather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Valentin Felizia</cp:lastModifiedBy>
  <cp:revision>10</cp:revision>
  <dcterms:created xsi:type="dcterms:W3CDTF">2026-09-05T21:09:01Z</dcterms:created>
  <dcterms:modified xsi:type="dcterms:W3CDTF">2026-09-08T18:42:07Z</dcterms:modified>
</cp:coreProperties>
</file>